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1540" r:id="rId3"/>
    <p:sldId id="355" r:id="rId4"/>
    <p:sldId id="334" r:id="rId5"/>
    <p:sldId id="333" r:id="rId6"/>
    <p:sldId id="298" r:id="rId7"/>
    <p:sldId id="1537" r:id="rId8"/>
    <p:sldId id="335" r:id="rId9"/>
    <p:sldId id="262" r:id="rId10"/>
    <p:sldId id="314" r:id="rId11"/>
    <p:sldId id="302" r:id="rId12"/>
    <p:sldId id="349" r:id="rId13"/>
    <p:sldId id="279" r:id="rId14"/>
    <p:sldId id="305" r:id="rId15"/>
    <p:sldId id="280" r:id="rId16"/>
    <p:sldId id="281" r:id="rId17"/>
    <p:sldId id="282" r:id="rId18"/>
    <p:sldId id="263" r:id="rId19"/>
    <p:sldId id="1539" r:id="rId20"/>
    <p:sldId id="292" r:id="rId21"/>
    <p:sldId id="845" r:id="rId22"/>
    <p:sldId id="293" r:id="rId23"/>
    <p:sldId id="295" r:id="rId24"/>
    <p:sldId id="261" r:id="rId25"/>
    <p:sldId id="340" r:id="rId26"/>
    <p:sldId id="338" r:id="rId27"/>
    <p:sldId id="358" r:id="rId28"/>
    <p:sldId id="297" r:id="rId29"/>
    <p:sldId id="317" r:id="rId30"/>
    <p:sldId id="315" r:id="rId31"/>
    <p:sldId id="343" r:id="rId32"/>
    <p:sldId id="341" r:id="rId33"/>
    <p:sldId id="342" r:id="rId34"/>
    <p:sldId id="300" r:id="rId35"/>
    <p:sldId id="307" r:id="rId36"/>
    <p:sldId id="308" r:id="rId37"/>
    <p:sldId id="336" r:id="rId38"/>
    <p:sldId id="337" r:id="rId39"/>
    <p:sldId id="1535" r:id="rId40"/>
    <p:sldId id="266" r:id="rId41"/>
    <p:sldId id="356" r:id="rId42"/>
    <p:sldId id="357" r:id="rId43"/>
    <p:sldId id="312" r:id="rId44"/>
    <p:sldId id="354" r:id="rId45"/>
    <p:sldId id="352" r:id="rId46"/>
    <p:sldId id="353" r:id="rId47"/>
    <p:sldId id="330" r:id="rId48"/>
    <p:sldId id="321" r:id="rId49"/>
    <p:sldId id="288" r:id="rId50"/>
    <p:sldId id="668" r:id="rId51"/>
    <p:sldId id="540" r:id="rId52"/>
    <p:sldId id="541" r:id="rId53"/>
    <p:sldId id="542" r:id="rId54"/>
    <p:sldId id="702" r:id="rId55"/>
    <p:sldId id="720" r:id="rId56"/>
    <p:sldId id="803" r:id="rId57"/>
    <p:sldId id="710" r:id="rId58"/>
    <p:sldId id="815" r:id="rId59"/>
    <p:sldId id="816" r:id="rId60"/>
    <p:sldId id="270" r:id="rId61"/>
    <p:sldId id="1538" r:id="rId62"/>
    <p:sldId id="339" r:id="rId63"/>
    <p:sldId id="332" r:id="rId64"/>
    <p:sldId id="351" r:id="rId65"/>
    <p:sldId id="346" r:id="rId66"/>
    <p:sldId id="347" r:id="rId67"/>
    <p:sldId id="348" r:id="rId68"/>
    <p:sldId id="359" r:id="rId69"/>
    <p:sldId id="325" r:id="rId70"/>
    <p:sldId id="326" r:id="rId71"/>
    <p:sldId id="327" r:id="rId72"/>
    <p:sldId id="328" r:id="rId73"/>
    <p:sldId id="329" r:id="rId74"/>
    <p:sldId id="820" r:id="rId75"/>
    <p:sldId id="817" r:id="rId76"/>
    <p:sldId id="818" r:id="rId77"/>
    <p:sldId id="819" r:id="rId78"/>
    <p:sldId id="258" r:id="rId79"/>
    <p:sldId id="278" r:id="rId8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3CC"/>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6196" autoAdjust="0"/>
  </p:normalViewPr>
  <p:slideViewPr>
    <p:cSldViewPr>
      <p:cViewPr varScale="1">
        <p:scale>
          <a:sx n="67" d="100"/>
          <a:sy n="67" d="100"/>
        </p:scale>
        <p:origin x="67" y="62"/>
      </p:cViewPr>
      <p:guideLst>
        <p:guide orient="horz" pos="2160"/>
        <p:guide pos="3840"/>
      </p:guideLst>
    </p:cSldViewPr>
  </p:slideViewPr>
  <p:outlineViewPr>
    <p:cViewPr>
      <p:scale>
        <a:sx n="33" d="100"/>
        <a:sy n="33" d="100"/>
      </p:scale>
      <p:origin x="0" y="7470"/>
    </p:cViewPr>
  </p:outlineViewPr>
  <p:notesTextViewPr>
    <p:cViewPr>
      <p:scale>
        <a:sx n="100" d="100"/>
        <a:sy n="100" d="100"/>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9D17CE31-20B3-46F1-9478-1234B49DB757}" type="datetimeFigureOut">
              <a:rPr lang="en-US" smtClean="0"/>
              <a:t>11/1/2019</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810B1B82-5148-43C3-A80A-4D5F08FA4B30}" type="slidenum">
              <a:rPr lang="en-US" smtClean="0"/>
              <a:t>‹#›</a:t>
            </a:fld>
            <a:endParaRPr lang="en-US"/>
          </a:p>
        </p:txBody>
      </p:sp>
    </p:spTree>
    <p:extLst>
      <p:ext uri="{BB962C8B-B14F-4D97-AF65-F5344CB8AC3E}">
        <p14:creationId xmlns:p14="http://schemas.microsoft.com/office/powerpoint/2010/main" val="189566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28DE8F3-8CCC-45CF-A4BA-93CB33B9CE3C}" type="datetimeFigureOut">
              <a:rPr lang="en-US" smtClean="0"/>
              <a:t>11/1/2019</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D62EBDC-9865-49FB-B206-F8456B996055}" type="slidenum">
              <a:rPr lang="en-US" smtClean="0"/>
              <a:t>‹#›</a:t>
            </a:fld>
            <a:endParaRPr lang="en-US"/>
          </a:p>
        </p:txBody>
      </p:sp>
    </p:spTree>
    <p:extLst>
      <p:ext uri="{BB962C8B-B14F-4D97-AF65-F5344CB8AC3E}">
        <p14:creationId xmlns:p14="http://schemas.microsoft.com/office/powerpoint/2010/main" val="632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Risk_neutra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ndex.php?title=Screening_(medicine)&amp;action=edit&amp;section=9"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1</a:t>
            </a:fld>
            <a:endParaRPr lang="en-US"/>
          </a:p>
        </p:txBody>
      </p:sp>
    </p:spTree>
    <p:extLst>
      <p:ext uri="{BB962C8B-B14F-4D97-AF65-F5344CB8AC3E}">
        <p14:creationId xmlns:p14="http://schemas.microsoft.com/office/powerpoint/2010/main" val="991366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Ultrasonography is non-invasive and low cost Imaging Modalities.. </a:t>
            </a:r>
          </a:p>
          <a:p>
            <a:r>
              <a:rPr kumimoji="1" lang="en-US" altLang="ja-JP" dirty="0"/>
              <a:t>The quality of the ultrasound is operator and equipment dependent.  Ultrasound quality and accuracy rapidly diminishes with obese patients and highly cirrhotic livers.</a:t>
            </a:r>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12</a:t>
            </a:fld>
            <a:endParaRPr lang="en-US"/>
          </a:p>
        </p:txBody>
      </p:sp>
    </p:spTree>
    <p:extLst>
      <p:ext uri="{BB962C8B-B14F-4D97-AF65-F5344CB8AC3E}">
        <p14:creationId xmlns:p14="http://schemas.microsoft.com/office/powerpoint/2010/main" val="110606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latin typeface="Arial" panose="020B0604020202020204" pitchFamily="34" charset="0"/>
                <a:ea typeface="ＭＳ Ｐゴシック" panose="020B0600070205080204" pitchFamily="34" charset="-128"/>
              </a:rPr>
              <a:t>Singal study 23-98%</a:t>
            </a:r>
            <a:endParaRPr lang="ja-JP" altLang="en-US">
              <a:latin typeface="Arial" panose="020B0604020202020204" pitchFamily="34" charset="0"/>
              <a:ea typeface="ＭＳ Ｐゴシック" panose="020B0600070205080204" pitchFamily="34" charset="-128"/>
            </a:endParaRPr>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fld id="{3E73BDB5-457D-4765-92DE-AB777B570A5C}" type="slidenum">
              <a:rPr lang="en-US" altLang="ja-JP" sz="1200" b="0" i="0">
                <a:cs typeface="Arial" panose="020B0604020202020204" pitchFamily="34" charset="0"/>
              </a:rPr>
              <a:pPr eaLnBrk="1" hangingPunct="1"/>
              <a:t>13</a:t>
            </a:fld>
            <a:endParaRPr lang="en-US" altLang="ja-JP" sz="1200" b="0" i="0">
              <a:cs typeface="Arial" panose="020B0604020202020204" pitchFamily="34" charset="0"/>
            </a:endParaRPr>
          </a:p>
        </p:txBody>
      </p:sp>
    </p:spTree>
    <p:extLst>
      <p:ext uri="{BB962C8B-B14F-4D97-AF65-F5344CB8AC3E}">
        <p14:creationId xmlns:p14="http://schemas.microsoft.com/office/powerpoint/2010/main" val="417426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14</a:t>
            </a:fld>
            <a:endParaRPr lang="en-US"/>
          </a:p>
        </p:txBody>
      </p:sp>
    </p:spTree>
    <p:extLst>
      <p:ext uri="{BB962C8B-B14F-4D97-AF65-F5344CB8AC3E}">
        <p14:creationId xmlns:p14="http://schemas.microsoft.com/office/powerpoint/2010/main" val="279329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a:latin typeface="Arial" panose="020B0604020202020204" pitchFamily="34" charset="0"/>
                <a:ea typeface="ＭＳ Ｐゴシック" panose="020B0600070205080204" pitchFamily="34" charset="-128"/>
              </a:rPr>
              <a:t>UCLA</a:t>
            </a:r>
            <a:endParaRPr kumimoji="1" lang="ja-JP" altLang="en-US">
              <a:latin typeface="Arial" panose="020B0604020202020204" pitchFamily="34" charset="0"/>
              <a:ea typeface="ＭＳ Ｐゴシック" panose="020B0600070205080204" pitchFamily="34" charset="-128"/>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fld id="{F74120CF-438C-4460-8FE7-CEAAEE0B97A5}" type="slidenum">
              <a:rPr lang="en-US" altLang="ja-JP" sz="1200" b="0" i="0">
                <a:cs typeface="Arial" panose="020B0604020202020204" pitchFamily="34" charset="0"/>
              </a:rPr>
              <a:pPr eaLnBrk="1" hangingPunct="1"/>
              <a:t>15</a:t>
            </a:fld>
            <a:endParaRPr lang="en-US" altLang="ja-JP" sz="1200" b="0" i="0">
              <a:cs typeface="Arial" panose="020B0604020202020204" pitchFamily="34" charset="0"/>
            </a:endParaRPr>
          </a:p>
        </p:txBody>
      </p:sp>
    </p:spTree>
    <p:extLst>
      <p:ext uri="{BB962C8B-B14F-4D97-AF65-F5344CB8AC3E}">
        <p14:creationId xmlns:p14="http://schemas.microsoft.com/office/powerpoint/2010/main" val="367295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a:latin typeface="Arial" panose="020B0604020202020204" pitchFamily="34" charset="0"/>
                <a:ea typeface="ＭＳ Ｐゴシック" panose="020B0600070205080204" pitchFamily="34" charset="-128"/>
              </a:rPr>
              <a:t>23292246</a:t>
            </a:r>
          </a:p>
          <a:p>
            <a:pPr eaLnBrk="1" hangingPunct="1">
              <a:spcBef>
                <a:spcPct val="0"/>
              </a:spcBef>
            </a:pPr>
            <a:endParaRPr lang="ja-JP" altLang="en-US">
              <a:latin typeface="Arial" panose="020B0604020202020204" pitchFamily="34" charset="0"/>
              <a:ea typeface="ＭＳ Ｐゴシック" panose="020B0600070205080204" pitchFamily="34" charset="-128"/>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fld id="{0176AB09-D1C1-456A-927B-DEB887AAC000}" type="slidenum">
              <a:rPr lang="en-US" altLang="ja-JP" sz="1200" b="0" i="0"/>
              <a:pPr eaLnBrk="1" hangingPunct="1"/>
              <a:t>16</a:t>
            </a:fld>
            <a:endParaRPr lang="en-US" altLang="ja-JP" sz="1200" b="0" i="0"/>
          </a:p>
        </p:txBody>
      </p:sp>
    </p:spTree>
    <p:extLst>
      <p:ext uri="{BB962C8B-B14F-4D97-AF65-F5344CB8AC3E}">
        <p14:creationId xmlns:p14="http://schemas.microsoft.com/office/powerpoint/2010/main" val="169932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34" charset="-128"/>
            </a:endParaRPr>
          </a:p>
        </p:txBody>
      </p:sp>
      <p:sp>
        <p:nvSpPr>
          <p:cNvPr id="81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fld id="{1D623519-75FA-47CA-8538-F64B659855E4}" type="slidenum">
              <a:rPr lang="en-US" altLang="ja-JP" sz="1200" b="0" i="0"/>
              <a:pPr eaLnBrk="1" hangingPunct="1"/>
              <a:t>17</a:t>
            </a:fld>
            <a:endParaRPr lang="en-US" altLang="ja-JP" sz="1200" b="0" i="0"/>
          </a:p>
        </p:txBody>
      </p:sp>
    </p:spTree>
    <p:extLst>
      <p:ext uri="{BB962C8B-B14F-4D97-AF65-F5344CB8AC3E}">
        <p14:creationId xmlns:p14="http://schemas.microsoft.com/office/powerpoint/2010/main" val="337615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Slide 8- Why Ultrasound should be starting point for surveillance &amp; survey data</a:t>
            </a:r>
          </a:p>
          <a:p>
            <a:r>
              <a:rPr kumimoji="1" lang="en-US" altLang="ja-JP" dirty="0"/>
              <a:t>The AASLD guideline recommended imaging modality of ultrasound is highly variable.</a:t>
            </a:r>
          </a:p>
          <a:p>
            <a:r>
              <a:rPr kumimoji="1" lang="en-US" altLang="ja-JP" dirty="0"/>
              <a:t>The quality of the ultrasound is operator and equipment dependent.  Ultrasound quality and accuracy rapidly diminishes with obese patients and highly cirrhotic livers.</a:t>
            </a:r>
          </a:p>
          <a:p>
            <a:r>
              <a:rPr kumimoji="1" lang="en-US" altLang="ja-JP" dirty="0"/>
              <a:t>The ability to detect small (&lt;2cm) lesions is poor.</a:t>
            </a:r>
          </a:p>
          <a:p>
            <a:r>
              <a:rPr kumimoji="1" lang="en-US" altLang="ja-JP" dirty="0"/>
              <a:t>To this point, a recent study conducted at the University of California San Diego found that almost 2/3 of patients that are in surveillance programs received fair or poor quality Ultrasound imaging.</a:t>
            </a:r>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18</a:t>
            </a:fld>
            <a:endParaRPr lang="en-US"/>
          </a:p>
        </p:txBody>
      </p:sp>
    </p:spTree>
    <p:extLst>
      <p:ext uri="{BB962C8B-B14F-4D97-AF65-F5344CB8AC3E}">
        <p14:creationId xmlns:p14="http://schemas.microsoft.com/office/powerpoint/2010/main" val="174951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C652E828-D4F3-4AB9-BFB8-5A04F3451E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spcBef>
                <a:spcPct val="30000"/>
              </a:spcBef>
              <a:defRPr sz="1200">
                <a:solidFill>
                  <a:schemeClr val="tx1"/>
                </a:solidFill>
                <a:latin typeface="Times New Roman" panose="02020603050405020304" pitchFamily="18" charset="0"/>
              </a:defRPr>
            </a:lvl1pPr>
            <a:lvl2pPr marL="742950" indent="-285750" defTabSz="982663">
              <a:spcBef>
                <a:spcPct val="30000"/>
              </a:spcBef>
              <a:defRPr sz="1200">
                <a:solidFill>
                  <a:schemeClr val="tx1"/>
                </a:solidFill>
                <a:latin typeface="Times New Roman" panose="02020603050405020304" pitchFamily="18" charset="0"/>
              </a:defRPr>
            </a:lvl2pPr>
            <a:lvl3pPr marL="1143000" indent="-228600" defTabSz="982663">
              <a:spcBef>
                <a:spcPct val="30000"/>
              </a:spcBef>
              <a:defRPr sz="1200">
                <a:solidFill>
                  <a:schemeClr val="tx1"/>
                </a:solidFill>
                <a:latin typeface="Times New Roman" panose="02020603050405020304" pitchFamily="18" charset="0"/>
              </a:defRPr>
            </a:lvl3pPr>
            <a:lvl4pPr marL="1600200" indent="-228600" defTabSz="982663">
              <a:spcBef>
                <a:spcPct val="30000"/>
              </a:spcBef>
              <a:defRPr sz="1200">
                <a:solidFill>
                  <a:schemeClr val="tx1"/>
                </a:solidFill>
                <a:latin typeface="Times New Roman" panose="02020603050405020304" pitchFamily="18" charset="0"/>
              </a:defRPr>
            </a:lvl4pPr>
            <a:lvl5pPr marL="2057400" indent="-228600" defTabSz="982663">
              <a:spcBef>
                <a:spcPct val="30000"/>
              </a:spcBef>
              <a:defRPr sz="1200">
                <a:solidFill>
                  <a:schemeClr val="tx1"/>
                </a:solidFill>
                <a:latin typeface="Times New Roman" panose="02020603050405020304" pitchFamily="18" charset="0"/>
              </a:defRPr>
            </a:lvl5pPr>
            <a:lvl6pPr marL="2514600" indent="-228600" defTabSz="9826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826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826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826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82663" rtl="0" eaLnBrk="0" fontAlgn="base" latinLnBrk="0" hangingPunct="0">
              <a:lnSpc>
                <a:spcPct val="100000"/>
              </a:lnSpc>
              <a:spcBef>
                <a:spcPct val="0"/>
              </a:spcBef>
              <a:spcAft>
                <a:spcPct val="0"/>
              </a:spcAft>
              <a:buClrTx/>
              <a:buSzTx/>
              <a:buFontTx/>
              <a:buNone/>
              <a:tabLst/>
              <a:defRPr/>
            </a:pPr>
            <a:fld id="{B62A6700-696E-4FFB-9E49-CA189326010A}" type="slidenum">
              <a:rPr kumimoji="0" lang="en-US" altLang="en-US" sz="1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82663" rtl="0" eaLnBrk="0" fontAlgn="base" latinLnBrk="0" hangingPunct="0">
                <a:lnSpc>
                  <a:spcPct val="100000"/>
                </a:lnSpc>
                <a:spcBef>
                  <a:spcPct val="0"/>
                </a:spcBef>
                <a:spcAft>
                  <a:spcPct val="0"/>
                </a:spcAft>
                <a:buClrTx/>
                <a:buSzTx/>
                <a:buFontTx/>
                <a:buNone/>
                <a:tabLst/>
                <a:defRPr/>
              </a:pPr>
              <a:t>19</a:t>
            </a:fld>
            <a:endParaRPr kumimoji="0" lang="en-US" altLang="en-US" sz="1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5" name="Rectangle 2">
            <a:extLst>
              <a:ext uri="{FF2B5EF4-FFF2-40B4-BE49-F238E27FC236}">
                <a16:creationId xmlns:a16="http://schemas.microsoft.com/office/drawing/2014/main" id="{AA717BAE-F883-4343-82B1-626A9ADB0C90}"/>
              </a:ext>
            </a:extLst>
          </p:cNvPr>
          <p:cNvSpPr>
            <a:spLocks noGrp="1" noRot="1" noChangeAspect="1" noChangeArrowheads="1" noTextEdit="1"/>
          </p:cNvSpPr>
          <p:nvPr>
            <p:ph type="sldImg"/>
          </p:nvPr>
        </p:nvSpPr>
        <p:spPr>
          <a:xfrm>
            <a:off x="558800" y="676275"/>
            <a:ext cx="5986463" cy="3368675"/>
          </a:xfrm>
          <a:ln/>
        </p:spPr>
      </p:sp>
      <p:sp>
        <p:nvSpPr>
          <p:cNvPr id="38916" name="Rectangle 3">
            <a:extLst>
              <a:ext uri="{FF2B5EF4-FFF2-40B4-BE49-F238E27FC236}">
                <a16:creationId xmlns:a16="http://schemas.microsoft.com/office/drawing/2014/main" id="{91D02F56-24A2-41CC-96EC-684566234255}"/>
              </a:ext>
            </a:extLst>
          </p:cNvPr>
          <p:cNvSpPr>
            <a:spLocks noGrp="1" noChangeArrowheads="1"/>
          </p:cNvSpPr>
          <p:nvPr>
            <p:ph type="body" idx="1"/>
          </p:nvPr>
        </p:nvSpPr>
        <p:spPr>
          <a:xfrm>
            <a:off x="711200" y="4270375"/>
            <a:ext cx="5680075" cy="404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Add this slide after #93. This is from a metaanalysis of prospective studies using ultrasound for the detection of early HCC. It shows an overall sensitivity of 72%. However, when only those studies that controlled for verification bias (in red) then the overall sensitivity drops to 35%. Better quality studies are needed.</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E2E33DF-0CDC-4D31-B1A6-E3CDC6895D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2C83975-B579-4926-876C-8134ECD01F9A}"/>
              </a:ext>
            </a:extLst>
          </p:cNvPr>
          <p:cNvSpPr>
            <a:spLocks noGrp="1"/>
          </p:cNvSpPr>
          <p:nvPr>
            <p:ph type="body" idx="1"/>
          </p:nvPr>
        </p:nvSpPr>
        <p:spPr/>
        <p:txBody>
          <a:bodyPr>
            <a:normAutofit lnSpcReduction="10000"/>
          </a:bodyPr>
          <a:lstStyle/>
          <a:p>
            <a:pPr eaLnBrk="1" hangingPunct="1">
              <a:defRPr/>
            </a:pPr>
            <a:r>
              <a:rPr lang="en-US" dirty="0">
                <a:ea typeface="ＭＳ Ｐゴシック" charset="0"/>
              </a:rPr>
              <a:t>Main point: Guidelines for HCC diagnosis following detection of mass in cirrhotic liver, by size of mass, are summarized here.</a:t>
            </a:r>
          </a:p>
          <a:p>
            <a:pPr eaLnBrk="1" hangingPunct="1">
              <a:defRPr/>
            </a:pPr>
            <a:r>
              <a:rPr lang="en-US" dirty="0">
                <a:ea typeface="ＭＳ Ｐゴシック" charset="0"/>
              </a:rPr>
              <a:t>Current management guidelines for HCC do not require biopsy to prove the diagnosis</a:t>
            </a:r>
          </a:p>
          <a:p>
            <a:pPr lvl="1" eaLnBrk="1" hangingPunct="1">
              <a:defRPr/>
            </a:pPr>
            <a:r>
              <a:rPr lang="en-US" dirty="0">
                <a:ea typeface="ＭＳ Ｐゴシック" charset="0"/>
              </a:rPr>
              <a:t>Role of liver biopsy is controversial because of concern for tumor seeding (reported rates range between 0% and 5%)</a:t>
            </a:r>
          </a:p>
          <a:p>
            <a:pPr eaLnBrk="1" hangingPunct="1">
              <a:defRPr/>
            </a:pPr>
            <a:r>
              <a:rPr lang="en-US" dirty="0">
                <a:ea typeface="ＭＳ Ｐゴシック" charset="0"/>
              </a:rPr>
              <a:t>Clinical evaluation for HCC generally involves:</a:t>
            </a:r>
          </a:p>
          <a:p>
            <a:pPr lvl="1" eaLnBrk="1" hangingPunct="1">
              <a:defRPr/>
            </a:pPr>
            <a:r>
              <a:rPr lang="en-US" dirty="0">
                <a:ea typeface="ＭＳ Ｐゴシック" charset="0"/>
              </a:rPr>
              <a:t>Measurement of serum tumor </a:t>
            </a:r>
            <a:r>
              <a:rPr lang="en-US" dirty="0">
                <a:ea typeface="ＭＳ Ｐゴシック" charset="0"/>
                <a:sym typeface="Symbol" pitchFamily="18" charset="2"/>
              </a:rPr>
              <a:t>-fetoprotein (AFP) levels</a:t>
            </a:r>
          </a:p>
          <a:p>
            <a:pPr lvl="1" eaLnBrk="1" hangingPunct="1">
              <a:defRPr/>
            </a:pPr>
            <a:r>
              <a:rPr lang="en-US" dirty="0">
                <a:ea typeface="ＭＳ Ｐゴシック" charset="0"/>
                <a:sym typeface="Symbol" pitchFamily="18" charset="2"/>
              </a:rPr>
              <a:t>Use of imaging techniques</a:t>
            </a:r>
          </a:p>
          <a:p>
            <a:pPr lvl="2" eaLnBrk="1" hangingPunct="1">
              <a:defRPr/>
            </a:pPr>
            <a:r>
              <a:rPr lang="en-US" dirty="0">
                <a:ea typeface="ＭＳ Ｐゴシック" charset="0"/>
                <a:sym typeface="Symbol" pitchFamily="18" charset="2"/>
              </a:rPr>
              <a:t>Ultrasound</a:t>
            </a:r>
          </a:p>
          <a:p>
            <a:pPr lvl="2" eaLnBrk="1" hangingPunct="1">
              <a:defRPr/>
            </a:pPr>
            <a:r>
              <a:rPr lang="en-US" dirty="0">
                <a:ea typeface="ＭＳ Ｐゴシック" charset="0"/>
                <a:sym typeface="Symbol" pitchFamily="18" charset="2"/>
              </a:rPr>
              <a:t>Multiphasic computed tomography (CT) scan</a:t>
            </a:r>
          </a:p>
          <a:p>
            <a:pPr lvl="2" eaLnBrk="1" hangingPunct="1">
              <a:defRPr/>
            </a:pPr>
            <a:r>
              <a:rPr lang="en-US" dirty="0">
                <a:ea typeface="ＭＳ Ｐゴシック" charset="0"/>
                <a:sym typeface="Symbol" pitchFamily="18" charset="2"/>
              </a:rPr>
              <a:t>Magnetic resonance imaging (MRI)</a:t>
            </a:r>
          </a:p>
          <a:p>
            <a:pPr lvl="2" eaLnBrk="1" hangingPunct="1">
              <a:defRPr/>
            </a:pPr>
            <a:r>
              <a:rPr lang="en-US" dirty="0">
                <a:ea typeface="ＭＳ Ｐゴシック" charset="0"/>
                <a:sym typeface="Symbol" pitchFamily="18" charset="2"/>
              </a:rPr>
              <a:t>Angiography</a:t>
            </a:r>
          </a:p>
          <a:p>
            <a:pPr eaLnBrk="1" hangingPunct="1">
              <a:defRPr/>
            </a:pPr>
            <a:r>
              <a:rPr lang="en-US" dirty="0">
                <a:ea typeface="ＭＳ Ｐゴシック" charset="0"/>
              </a:rPr>
              <a:t>Among the most reliable diagnostic tests include:</a:t>
            </a:r>
          </a:p>
          <a:p>
            <a:pPr eaLnBrk="1" hangingPunct="1">
              <a:defRPr/>
            </a:pPr>
            <a:r>
              <a:rPr lang="en-US" dirty="0">
                <a:ea typeface="ＭＳ Ｐゴシック" charset="0"/>
              </a:rPr>
              <a:t>Triple-phase helical CT</a:t>
            </a:r>
          </a:p>
          <a:p>
            <a:pPr eaLnBrk="1" hangingPunct="1">
              <a:defRPr/>
            </a:pPr>
            <a:r>
              <a:rPr lang="en-US" dirty="0">
                <a:ea typeface="ＭＳ Ｐゴシック" charset="0"/>
              </a:rPr>
              <a:t>Triple-phase dynamic contrast enhanced MRI</a:t>
            </a:r>
          </a:p>
          <a:p>
            <a:pPr marL="111096" lvl="1">
              <a:defRPr/>
            </a:pPr>
            <a:r>
              <a:rPr lang="en-US" dirty="0">
                <a:ea typeface="ＭＳ Ｐゴシック" charset="0"/>
                <a:cs typeface="ＭＳ Ｐゴシック" pitchFamily="-65" charset="-128"/>
              </a:rPr>
              <a:t>Presence of arterial enhancement followed by washout has sensitivity and specificity of 90% and 95%, respectively</a:t>
            </a:r>
          </a:p>
          <a:p>
            <a:pPr eaLnBrk="1" hangingPunct="1">
              <a:defRPr/>
            </a:pPr>
            <a:r>
              <a:rPr lang="en-US" dirty="0">
                <a:ea typeface="ＭＳ Ｐゴシック" charset="0"/>
              </a:rPr>
              <a:t>Only focal hepatic mass with atypical imaging findings or focal hepatic mass detected in a </a:t>
            </a:r>
            <a:r>
              <a:rPr lang="en-US" dirty="0" err="1">
                <a:ea typeface="ＭＳ Ｐゴシック" charset="0"/>
              </a:rPr>
              <a:t>noncirrhotic</a:t>
            </a:r>
            <a:r>
              <a:rPr lang="en-US" dirty="0">
                <a:ea typeface="ＭＳ Ｐゴシック" charset="0"/>
              </a:rPr>
              <a:t> liver should undergo biopsy</a:t>
            </a:r>
          </a:p>
          <a:p>
            <a:pPr eaLnBrk="1" hangingPunct="1">
              <a:defRPr/>
            </a:pPr>
            <a:endParaRPr lang="en-US" dirty="0">
              <a:ea typeface="ＭＳ Ｐゴシック" charset="0"/>
            </a:endParaRPr>
          </a:p>
          <a:p>
            <a:pPr eaLnBrk="1" hangingPunct="1">
              <a:defRPr/>
            </a:pPr>
            <a:r>
              <a:rPr lang="en-US" dirty="0">
                <a:ea typeface="ＭＳ Ｐゴシック" charset="0"/>
              </a:rPr>
              <a:t>References</a:t>
            </a:r>
          </a:p>
          <a:p>
            <a:pPr marL="216187" indent="-216187">
              <a:buFont typeface="+mj-lt"/>
              <a:buAutoNum type="arabicPeriod"/>
              <a:defRPr/>
            </a:pPr>
            <a:r>
              <a:rPr lang="en-US" dirty="0" err="1">
                <a:ea typeface="ＭＳ Ｐゴシック" charset="0"/>
              </a:rPr>
              <a:t>Bruix</a:t>
            </a:r>
            <a:r>
              <a:rPr lang="en-US" dirty="0">
                <a:ea typeface="ＭＳ Ｐゴシック" charset="0"/>
              </a:rPr>
              <a:t> J, Sherman M. </a:t>
            </a:r>
            <a:r>
              <a:rPr lang="en-US" i="1" dirty="0" err="1">
                <a:ea typeface="ＭＳ Ｐゴシック" charset="0"/>
              </a:rPr>
              <a:t>Hepatology</a:t>
            </a:r>
            <a:r>
              <a:rPr lang="en-US" dirty="0">
                <a:ea typeface="ＭＳ Ｐゴシック" charset="0"/>
              </a:rPr>
              <a:t>. 2005;42(5):1208-1236.</a:t>
            </a:r>
          </a:p>
          <a:p>
            <a:pPr marL="216187" indent="-216187">
              <a:buFont typeface="+mj-lt"/>
              <a:buAutoNum type="arabicPeriod"/>
              <a:defRPr/>
            </a:pPr>
            <a:r>
              <a:rPr lang="en-US" dirty="0">
                <a:ea typeface="ＭＳ Ｐゴシック" charset="0"/>
              </a:rPr>
              <a:t>NCCN Practice Guidelines in Oncology. Hepatocellular Carcinoma. Available at: http://</a:t>
            </a:r>
            <a:r>
              <a:rPr lang="en-US" dirty="0" err="1">
                <a:ea typeface="ＭＳ Ｐゴシック" charset="0"/>
              </a:rPr>
              <a:t>www.nccn.org</a:t>
            </a:r>
            <a:r>
              <a:rPr lang="en-US" dirty="0">
                <a:ea typeface="ＭＳ Ｐゴシック" charset="0"/>
              </a:rPr>
              <a:t>/professionals/</a:t>
            </a:r>
            <a:r>
              <a:rPr lang="en-US" dirty="0" err="1">
                <a:ea typeface="ＭＳ Ｐゴシック" charset="0"/>
              </a:rPr>
              <a:t>physician_gls</a:t>
            </a:r>
            <a:r>
              <a:rPr lang="en-US" dirty="0">
                <a:ea typeface="ＭＳ Ｐゴシック" charset="0"/>
              </a:rPr>
              <a:t>/PDF/</a:t>
            </a:r>
            <a:r>
              <a:rPr lang="en-US" dirty="0" err="1">
                <a:ea typeface="ＭＳ Ｐゴシック" charset="0"/>
              </a:rPr>
              <a:t>hepatobiliary.pdf</a:t>
            </a:r>
            <a:r>
              <a:rPr lang="en-US" dirty="0">
                <a:ea typeface="ＭＳ Ｐゴシック" charset="0"/>
              </a:rPr>
              <a:t>. Accessed 22 April 2010.</a:t>
            </a:r>
          </a:p>
          <a:p>
            <a:pPr>
              <a:defRPr/>
            </a:pPr>
            <a:endParaRPr lang="en-US" dirty="0">
              <a:ea typeface="ＭＳ Ｐゴシック" charset="0"/>
            </a:endParaRPr>
          </a:p>
        </p:txBody>
      </p:sp>
      <p:sp>
        <p:nvSpPr>
          <p:cNvPr id="66564" name="Slide Number Placeholder 3">
            <a:extLst>
              <a:ext uri="{FF2B5EF4-FFF2-40B4-BE49-F238E27FC236}">
                <a16:creationId xmlns:a16="http://schemas.microsoft.com/office/drawing/2014/main" id="{E2A80E1C-B63A-4F1F-9BB0-4C0C42912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8E72055-9E5B-4978-ACCF-DF0ED950FFA2}"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3502709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A303D9E-8D31-4A30-94AC-C83EB24F61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AAF4722-D6A2-47D9-85DB-7D3D853DB7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00097EAF-EDBB-42E8-9C64-34297B250C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91B72E8-4493-48AE-89F3-40E60BB60D3C}"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376849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sz="1000" dirty="0"/>
              <a:t>Hepatocellular carcinoma is the most common type of liver cancer. </a:t>
            </a:r>
          </a:p>
          <a:p>
            <a:r>
              <a:rPr kumimoji="1" lang="en-US" altLang="ja-JP" sz="1000" dirty="0"/>
              <a:t>As you well know, liver cancer is the most common cause of cancer death in Viet Nam.</a:t>
            </a:r>
          </a:p>
          <a:p>
            <a:r>
              <a:rPr kumimoji="1" lang="en-US" altLang="ja-JP" sz="1000" dirty="0"/>
              <a:t>Most cases of HCC are secondary to either a viral hepatitis infection or cirrhosis.</a:t>
            </a:r>
          </a:p>
          <a:p>
            <a:r>
              <a:rPr kumimoji="1" lang="en-US" altLang="ja-JP" sz="1000" dirty="0"/>
              <a:t>Over 90% of HCC in Vietnam develop in patients with background of chronic hepatitis B or C infection.</a:t>
            </a:r>
          </a:p>
          <a:p>
            <a:r>
              <a:rPr kumimoji="1" lang="en-US" altLang="ja-JP" sz="1000" dirty="0"/>
              <a:t>Vietnam has one of the highest rates of HBV infection in the world.</a:t>
            </a:r>
          </a:p>
          <a:p>
            <a:pPr marL="228600" indent="-228600"/>
            <a:endParaRPr lang="en-US" altLang="ja-JP" sz="1000" dirty="0">
              <a:latin typeface="Arial" pitchFamily="34" charset="0"/>
            </a:endParaRPr>
          </a:p>
        </p:txBody>
      </p:sp>
    </p:spTree>
    <p:extLst>
      <p:ext uri="{BB962C8B-B14F-4D97-AF65-F5344CB8AC3E}">
        <p14:creationId xmlns:p14="http://schemas.microsoft.com/office/powerpoint/2010/main" val="274707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Surveillance is the serial, periodic observation and conduct of  appropriate tests for a particular disease state.  The results are then examined for changes from baseline, previous examination or normal levels that would indicate disease progression.</a:t>
            </a:r>
          </a:p>
          <a:p>
            <a:r>
              <a:rPr kumimoji="1" lang="en-US" altLang="ja-JP" dirty="0"/>
              <a:t>This differs from screening which would be the one time testing of a general population, think tests for autosomal genetic disorders.</a:t>
            </a:r>
          </a:p>
          <a:p>
            <a:r>
              <a:rPr kumimoji="1" lang="en-US" altLang="ja-JP" dirty="0"/>
              <a:t>Q: Why is surveillance for the risk of developing HCC beneficial to the patient?</a:t>
            </a:r>
          </a:p>
          <a:p>
            <a:r>
              <a:rPr kumimoji="1" lang="en-US" altLang="ja-JP" dirty="0"/>
              <a:t>A: The earlier you catch a tumor in its development, the more treatment options that are available, including potentially curative options.</a:t>
            </a:r>
          </a:p>
          <a:p>
            <a:r>
              <a:rPr kumimoji="1" lang="en-US" altLang="ja-JP" dirty="0"/>
              <a:t>Smaller tumors can be treated by local ablative methods, resection and transplant.  Larger tumors only allow for the possibility of palliative care.</a:t>
            </a:r>
          </a:p>
          <a:p>
            <a:r>
              <a:rPr kumimoji="1" lang="en-US" altLang="ja-JP" dirty="0"/>
              <a:t>Transplants typically have a ceiling of maximum tumor size. The Milan Criteria limits transplant to those with a single tumor &lt;5cm or no more than three lesions in which the largest is ≤ 3 cm.  Transplant programs utilizing these or similar criteria yield greater survivability.</a:t>
            </a:r>
          </a:p>
          <a:p>
            <a:r>
              <a:rPr kumimoji="1" lang="en-US" altLang="ja-JP" dirty="0"/>
              <a:t>Large medical centers within the USA conduct surveillance programs and typically will detect tumors in the 2-4 cm range.  While at remote practices or referral sites within the USA, surveillance is often not routinely performed.  The tumor sizes observed at diagnosis at these remote clinical sites are usually larger, often &gt;5cm and only allow for palliative treatment. </a:t>
            </a:r>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24</a:t>
            </a:fld>
            <a:endParaRPr lang="en-US"/>
          </a:p>
        </p:txBody>
      </p:sp>
    </p:spTree>
    <p:extLst>
      <p:ext uri="{BB962C8B-B14F-4D97-AF65-F5344CB8AC3E}">
        <p14:creationId xmlns:p14="http://schemas.microsoft.com/office/powerpoint/2010/main" val="957335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HCC biomarkers have mainly three roles for patient management.</a:t>
            </a:r>
          </a:p>
          <a:p>
            <a:r>
              <a:rPr kumimoji="1" lang="en-US" altLang="ja-JP" baseline="0" dirty="0"/>
              <a:t>“Risk assessment of HCC development” for patients at high risk for HCC</a:t>
            </a:r>
          </a:p>
          <a:p>
            <a:r>
              <a:rPr kumimoji="1" lang="en-US" altLang="ja-JP" baseline="0" dirty="0"/>
              <a:t>“Early diagnosis and prognosis” Elevated biomarkers can be a trigger to do CT/MRI, and also high level of biomarkers at diagnosis is associated with poor outcome. </a:t>
            </a:r>
          </a:p>
          <a:p>
            <a:r>
              <a:rPr kumimoji="1" lang="en-US" altLang="ja-JP" dirty="0"/>
              <a:t>“Prediction of recurrence” for</a:t>
            </a:r>
            <a:r>
              <a:rPr kumimoji="1" lang="en-US" altLang="ja-JP" baseline="0" dirty="0"/>
              <a:t> follow-up for patients after treatment</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25</a:t>
            </a:fld>
            <a:endParaRPr lang="en-US"/>
          </a:p>
        </p:txBody>
      </p:sp>
    </p:spTree>
    <p:extLst>
      <p:ext uri="{BB962C8B-B14F-4D97-AF65-F5344CB8AC3E}">
        <p14:creationId xmlns:p14="http://schemas.microsoft.com/office/powerpoint/2010/main" val="3117801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latin typeface="+mn-lt"/>
              </a:rPr>
              <a:t>Patients</a:t>
            </a:r>
            <a:r>
              <a:rPr kumimoji="1" lang="en-US" altLang="ja-JP" sz="1100" baseline="0" dirty="0">
                <a:latin typeface="+mn-lt"/>
              </a:rPr>
              <a:t> at high risk for development of HCC should be monitored by imaging modalities and HCC biomarkers at regular interval.</a:t>
            </a:r>
          </a:p>
          <a:p>
            <a:r>
              <a:rPr kumimoji="1" lang="en-US" altLang="ja-JP" sz="1100" baseline="0" dirty="0">
                <a:latin typeface="+mn-lt"/>
              </a:rPr>
              <a:t>Similarly, even after treatment, patients needs to be monitored to predict recurrence and/or their outcome.   </a:t>
            </a:r>
            <a:endParaRPr kumimoji="1" lang="ja-JP" altLang="en-US" sz="1100" dirty="0">
              <a:latin typeface="+mn-lt"/>
            </a:endParaRPr>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26</a:t>
            </a:fld>
            <a:endParaRPr lang="en-US"/>
          </a:p>
        </p:txBody>
      </p:sp>
    </p:spTree>
    <p:extLst>
      <p:ext uri="{BB962C8B-B14F-4D97-AF65-F5344CB8AC3E}">
        <p14:creationId xmlns:p14="http://schemas.microsoft.com/office/powerpoint/2010/main" val="2702955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ja-JP" sz="1000" dirty="0">
                <a:latin typeface="Arial" pitchFamily="34" charset="0"/>
              </a:rPr>
              <a:t>The majority of HCC patients are in advanced stage of disease at the time of diagnosis in Vietnam.</a:t>
            </a:r>
          </a:p>
          <a:p>
            <a:pPr marL="228600" indent="-228600"/>
            <a:r>
              <a:rPr lang="en-US" altLang="ja-JP" sz="1000" dirty="0">
                <a:latin typeface="Arial" pitchFamily="34" charset="0"/>
              </a:rPr>
              <a:t>According to the BCLC staging classification, roughly, about 60% in end stage and advanced stage at time of diagnosis.</a:t>
            </a:r>
          </a:p>
          <a:p>
            <a:pPr marL="228600" indent="-228600"/>
            <a:r>
              <a:rPr lang="en-US" altLang="ja-JP" sz="1000" dirty="0">
                <a:latin typeface="Arial" pitchFamily="34" charset="0"/>
              </a:rPr>
              <a:t>The treatment will be not very effective in these patients.</a:t>
            </a:r>
          </a:p>
          <a:p>
            <a:pPr marL="228600" indent="-228600"/>
            <a:endParaRPr lang="en-US" altLang="ja-JP" sz="1000" dirty="0">
              <a:latin typeface="Arial" pitchFamily="34" charset="0"/>
            </a:endParaRPr>
          </a:p>
          <a:p>
            <a:pPr marL="228600" indent="-228600"/>
            <a:r>
              <a:rPr lang="en-US" altLang="ja-JP" sz="1000" dirty="0">
                <a:latin typeface="Arial" pitchFamily="34" charset="0"/>
              </a:rPr>
              <a:t>In Japan, liver cancer patients are diagnosed in an early phase compared to the other areas.</a:t>
            </a:r>
          </a:p>
          <a:p>
            <a:pPr marL="228600" indent="-228600"/>
            <a:r>
              <a:rPr lang="en-US" altLang="ja-JP" sz="1000" dirty="0">
                <a:latin typeface="Arial" pitchFamily="34" charset="0"/>
              </a:rPr>
              <a:t>Because of very sophisticated program to find and treat patient in an early phase.</a:t>
            </a:r>
          </a:p>
          <a:p>
            <a:pPr marL="228600" indent="-228600"/>
            <a:endParaRPr lang="en-US" altLang="ja-JP" sz="1000" dirty="0">
              <a:latin typeface="Arial" pitchFamily="34" charset="0"/>
            </a:endParaRPr>
          </a:p>
        </p:txBody>
      </p:sp>
    </p:spTree>
    <p:extLst>
      <p:ext uri="{BB962C8B-B14F-4D97-AF65-F5344CB8AC3E}">
        <p14:creationId xmlns:p14="http://schemas.microsoft.com/office/powerpoint/2010/main" val="274707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 shows result of global prospective study about evaluating patients with </a:t>
            </a:r>
            <a:r>
              <a:rPr kumimoji="1" lang="en-US" altLang="ja-JP" dirty="0" err="1"/>
              <a:t>unresectable</a:t>
            </a:r>
            <a:r>
              <a:rPr kumimoji="1" lang="en-US" altLang="ja-JP" dirty="0"/>
              <a:t> HCC treated with </a:t>
            </a:r>
            <a:r>
              <a:rPr kumimoji="1" lang="en-US" altLang="ja-JP" dirty="0" err="1"/>
              <a:t>sorafenib</a:t>
            </a:r>
            <a:r>
              <a:rPr kumimoji="1" lang="en-US" altLang="ja-JP" dirty="0"/>
              <a:t>. </a:t>
            </a:r>
          </a:p>
          <a:p>
            <a:r>
              <a:rPr kumimoji="1" lang="en-US" altLang="ja-JP" dirty="0"/>
              <a:t>BCLC stage A and B are early stage. </a:t>
            </a:r>
          </a:p>
          <a:p>
            <a:r>
              <a:rPr kumimoji="1" lang="en-US" altLang="ja-JP" dirty="0"/>
              <a:t>In the US, early stage was 54%. In comparison, in case of Japan, early stage was over 60%.</a:t>
            </a:r>
          </a:p>
          <a:p>
            <a:r>
              <a:rPr kumimoji="1" lang="en-US" altLang="ja-JP" dirty="0"/>
              <a:t>Median time from initial diagnosis to </a:t>
            </a:r>
            <a:r>
              <a:rPr kumimoji="1" lang="en-US" altLang="ja-JP" dirty="0" err="1"/>
              <a:t>sorafenib</a:t>
            </a:r>
            <a:r>
              <a:rPr kumimoji="1" lang="en-US" altLang="ja-JP" dirty="0"/>
              <a:t> therapy is 24monthes in Japan.</a:t>
            </a:r>
          </a:p>
          <a:p>
            <a:r>
              <a:rPr kumimoji="1" lang="en-US" altLang="ja-JP" dirty="0"/>
              <a:t>Median time from initial diagnosis to death  in Japan is 80monthes in Japan.</a:t>
            </a:r>
          </a:p>
          <a:p>
            <a:r>
              <a:rPr kumimoji="1" lang="en-US" altLang="ja-JP" dirty="0"/>
              <a:t>The patient in Japan tend to diagnosed earlier and  receive a greater number of treatments compared with other regions. </a:t>
            </a:r>
          </a:p>
        </p:txBody>
      </p:sp>
      <p:sp>
        <p:nvSpPr>
          <p:cNvPr id="4" name="スライド番号プレースホルダー 3"/>
          <p:cNvSpPr>
            <a:spLocks noGrp="1"/>
          </p:cNvSpPr>
          <p:nvPr>
            <p:ph type="sldNum" sz="quarter" idx="10"/>
          </p:nvPr>
        </p:nvSpPr>
        <p:spPr/>
        <p:txBody>
          <a:bodyPr/>
          <a:lstStyle/>
          <a:p>
            <a:fld id="{D0A6C836-3DF4-42FE-90B8-638DB363A312}" type="slidenum">
              <a:rPr kumimoji="1" lang="ja-JP" altLang="en-US" smtClean="0"/>
              <a:t>29</a:t>
            </a:fld>
            <a:endParaRPr kumimoji="1" lang="ja-JP" altLang="en-US"/>
          </a:p>
        </p:txBody>
      </p:sp>
    </p:spTree>
    <p:extLst>
      <p:ext uri="{BB962C8B-B14F-4D97-AF65-F5344CB8AC3E}">
        <p14:creationId xmlns:p14="http://schemas.microsoft.com/office/powerpoint/2010/main" val="3689940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pitchFamily="34" charset="0"/>
              <a:cs typeface="Arial" pitchFamily="34" charset="0"/>
            </a:endParaRPr>
          </a:p>
        </p:txBody>
      </p:sp>
    </p:spTree>
    <p:extLst>
      <p:ext uri="{BB962C8B-B14F-4D97-AF65-F5344CB8AC3E}">
        <p14:creationId xmlns:p14="http://schemas.microsoft.com/office/powerpoint/2010/main" val="3204944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ea typeface="ＭＳ Ｐゴシック" panose="020B0600070205080204" pitchFamily="34" charset="-128"/>
              </a:rPr>
              <a:t>The </a:t>
            </a:r>
            <a:r>
              <a:rPr lang="en-US" altLang="ja-JP" b="1" dirty="0">
                <a:latin typeface="Arial" panose="020B0604020202020204" pitchFamily="34" charset="0"/>
                <a:ea typeface="ＭＳ Ｐゴシック" panose="020B0600070205080204" pitchFamily="34" charset="-128"/>
              </a:rPr>
              <a:t>quality-adjusted life year</a:t>
            </a:r>
            <a:r>
              <a:rPr lang="en-US" altLang="ja-JP" dirty="0">
                <a:latin typeface="Arial" panose="020B0604020202020204" pitchFamily="34" charset="0"/>
                <a:ea typeface="ＭＳ Ｐゴシック" panose="020B0600070205080204" pitchFamily="34" charset="-128"/>
              </a:rPr>
              <a:t> (QALY) is a measure of disease burden, including both the quality and the quantity of life lived.[1][2] It is used in assessing the value for money of a medical intervention. The QALY model requires utility independent, risk neutral, and constant proportional tradeoff </a:t>
            </a:r>
            <a:r>
              <a:rPr lang="en-US" altLang="ja-JP" dirty="0" err="1">
                <a:latin typeface="Arial" panose="020B0604020202020204" pitchFamily="34" charset="0"/>
                <a:ea typeface="ＭＳ Ｐゴシック" panose="020B0600070205080204" pitchFamily="34" charset="-128"/>
              </a:rPr>
              <a:t>behaviour</a:t>
            </a:r>
            <a:r>
              <a:rPr lang="en-US" altLang="ja-JP" dirty="0">
                <a:latin typeface="Arial" panose="020B0604020202020204" pitchFamily="34" charset="0"/>
                <a:ea typeface="ＭＳ Ｐゴシック" panose="020B0600070205080204" pitchFamily="34" charset="-128"/>
              </a:rPr>
              <a:t>.[3]</a:t>
            </a:r>
            <a:endParaRPr lang="en-US" altLang="ja-JP" dirty="0">
              <a:latin typeface="Arial" panose="020B0604020202020204" pitchFamily="34" charset="0"/>
              <a:ea typeface="ＭＳ Ｐゴシック" panose="020B0600070205080204" pitchFamily="34" charset="-128"/>
              <a:hlinkClick r:id="rId3"/>
            </a:endParaRPr>
          </a:p>
          <a:p>
            <a:r>
              <a:rPr lang="en-US" altLang="ja-JP" dirty="0">
                <a:latin typeface="Arial" panose="020B0604020202020204" pitchFamily="34" charset="0"/>
                <a:ea typeface="ＭＳ Ｐゴシック" panose="020B0600070205080204" pitchFamily="34" charset="-128"/>
              </a:rPr>
              <a:t>The QALY is based on the number of years of life that would be added by the intervention. Each year in perfect health is assigned the value of 1.0 down to a value of 0.0 for death. If the extra years would not be lived in full health, for example if the patient would lose a limb, or be blind or have to use a wheelchair, then the extra life-years are given a value between 0 and 1 to account for this.</a:t>
            </a:r>
            <a:r>
              <a:rPr lang="en-US" altLang="ja-JP" baseline="30000"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citation needed</a:t>
            </a:r>
            <a:r>
              <a:rPr lang="en-US" altLang="ja-JP" i="1" baseline="30000"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Under certain methods, such as the EQ-5D, QALY can be negative number.</a:t>
            </a:r>
            <a:endParaRPr kumimoji="1" lang="ja-JP" altLang="en-US" dirty="0">
              <a:latin typeface="Arial" panose="020B0604020202020204" pitchFamily="34" charset="0"/>
              <a:ea typeface="ＭＳ Ｐゴシック" panose="020B0600070205080204" pitchFamily="34" charset="-128"/>
            </a:endParaRPr>
          </a:p>
          <a:p>
            <a:endParaRPr kumimoji="1" lang="ja-JP" altLang="en-US" dirty="0">
              <a:latin typeface="Arial" panose="020B0604020202020204" pitchFamily="34" charset="0"/>
              <a:ea typeface="ＭＳ Ｐゴシック" panose="020B0600070205080204" pitchFamily="34" charset="-128"/>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fld id="{072420D2-EDED-45D0-937C-6822A6AC86AE}" type="slidenum">
              <a:rPr lang="en-US" altLang="ja-JP" sz="1200" b="0" i="0"/>
              <a:pPr eaLnBrk="1" hangingPunct="1"/>
              <a:t>31</a:t>
            </a:fld>
            <a:endParaRPr lang="en-US" altLang="ja-JP" sz="1200" b="0" i="0"/>
          </a:p>
        </p:txBody>
      </p:sp>
    </p:spTree>
    <p:extLst>
      <p:ext uri="{BB962C8B-B14F-4D97-AF65-F5344CB8AC3E}">
        <p14:creationId xmlns:p14="http://schemas.microsoft.com/office/powerpoint/2010/main" val="2998481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altLang="ja-JP" b="1">
                <a:latin typeface="Calibri" panose="020F0502020204030204" pitchFamily="34" charset="0"/>
                <a:ea typeface="ＭＳ Ｐゴシック" panose="020B0600070205080204" pitchFamily="34" charset="-128"/>
              </a:rPr>
              <a:t>Stage Migration, overdiagnosis</a:t>
            </a:r>
          </a:p>
          <a:p>
            <a:endParaRPr lang="en-US" altLang="ja-JP" b="1">
              <a:latin typeface="Calibri" panose="020F0502020204030204" pitchFamily="34" charset="0"/>
              <a:ea typeface="ＭＳ Ｐゴシック" panose="020B0600070205080204" pitchFamily="34" charset="-128"/>
            </a:endParaRPr>
          </a:p>
          <a:p>
            <a:r>
              <a:rPr lang="en-US" altLang="ja-JP" b="1">
                <a:latin typeface="Calibri" panose="020F0502020204030204" pitchFamily="34" charset="0"/>
                <a:ea typeface="ＭＳ Ｐゴシック" panose="020B0600070205080204" pitchFamily="34" charset="-128"/>
              </a:rPr>
              <a:t>When we talk about cancer screening, we need to be aware of lead time bias and length time bias.</a:t>
            </a:r>
          </a:p>
          <a:p>
            <a:r>
              <a:rPr lang="en-US" altLang="ja-JP" b="1">
                <a:latin typeface="Calibri" panose="020F0502020204030204" pitchFamily="34" charset="0"/>
                <a:ea typeface="ＭＳ Ｐゴシック" panose="020B0600070205080204" pitchFamily="34" charset="-128"/>
              </a:rPr>
              <a:t>Lead time bias means that if those diagnosed with the cancer at earlier stage by screening live longer than those diagnosed at later stage, simply due to the earlier diagnosis. In other words, by detecting at earlier stage, intervention applied does not change its natural course, and thus does not improve overall survival. </a:t>
            </a:r>
          </a:p>
          <a:p>
            <a:endParaRPr lang="en-US" altLang="ja-JP" b="1">
              <a:latin typeface="Calibri" panose="020F0502020204030204" pitchFamily="34" charset="0"/>
              <a:ea typeface="ＭＳ Ｐゴシック" panose="020B0600070205080204" pitchFamily="34" charset="-128"/>
            </a:endParaRPr>
          </a:p>
          <a:p>
            <a:r>
              <a:rPr lang="en-US" altLang="ja-JP" b="1">
                <a:latin typeface="Calibri" panose="020F0502020204030204" pitchFamily="34" charset="0"/>
                <a:ea typeface="ＭＳ Ｐゴシック" panose="020B0600070205080204" pitchFamily="34" charset="-128"/>
              </a:rPr>
              <a:t>Lead time</a:t>
            </a:r>
            <a:r>
              <a:rPr lang="en-US" altLang="ja-JP">
                <a:latin typeface="Calibri" panose="020F0502020204030204" pitchFamily="34" charset="0"/>
                <a:ea typeface="ＭＳ Ｐゴシック" panose="020B0600070205080204" pitchFamily="34" charset="-128"/>
              </a:rPr>
              <a:t> is the length of time between the detection of a disease (usually based on new, experimental criteria) and its usual clinical presentation and diagnosis (based on traditional criteria).</a:t>
            </a:r>
          </a:p>
          <a:p>
            <a:r>
              <a:rPr lang="en-US" altLang="ja-JP" b="1">
                <a:latin typeface="Calibri" panose="020F0502020204030204" pitchFamily="34" charset="0"/>
                <a:ea typeface="ＭＳ Ｐゴシック" panose="020B0600070205080204" pitchFamily="34" charset="-128"/>
              </a:rPr>
              <a:t>Lead time bias</a:t>
            </a:r>
            <a:r>
              <a:rPr lang="en-US" altLang="ja-JP">
                <a:latin typeface="Calibri" panose="020F0502020204030204" pitchFamily="34" charset="0"/>
                <a:ea typeface="ＭＳ Ｐゴシック" panose="020B0600070205080204" pitchFamily="34" charset="-128"/>
              </a:rPr>
              <a:t> is the bias that occurs when two tests for a disease are compared, and one test (the new, experimental one) diagnoses the disease earlier, but there is no effect on the outcome of the disease—it may appear that the test prolonged survival, when in fact it only resulted in earlier diagnosis when compared to traditional methods. It is an important factor when evaluating the effectiveness of a specific test.[1]</a:t>
            </a:r>
          </a:p>
          <a:p>
            <a:endParaRPr kumimoji="1" lang="ja-JP" altLang="en-US">
              <a:latin typeface="Arial" panose="020B0604020202020204" pitchFamily="34" charset="0"/>
              <a:ea typeface="ＭＳ Ｐゴシック" panose="020B0600070205080204" pitchFamily="34" charset="-128"/>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fld id="{69D12C86-7DB6-41F9-B60F-78F002C90A0C}" type="slidenum">
              <a:rPr lang="en-US" altLang="ja-JP" sz="1200" b="0" i="0"/>
              <a:pPr eaLnBrk="1" hangingPunct="1"/>
              <a:t>32</a:t>
            </a:fld>
            <a:endParaRPr lang="en-US" altLang="ja-JP" sz="1200" b="0" i="0"/>
          </a:p>
        </p:txBody>
      </p:sp>
    </p:spTree>
    <p:extLst>
      <p:ext uri="{BB962C8B-B14F-4D97-AF65-F5344CB8AC3E}">
        <p14:creationId xmlns:p14="http://schemas.microsoft.com/office/powerpoint/2010/main" val="1264492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altLang="ja-JP" dirty="0">
                <a:latin typeface="Calibri" panose="020F0502020204030204" pitchFamily="34" charset="0"/>
                <a:ea typeface="ＭＳ Ｐゴシック" panose="020B0600070205080204" pitchFamily="34" charset="-128"/>
              </a:rPr>
              <a:t>Length time bias is that those slower growing cancers with better prognosis are likely caught by screening than those with aggressive cancer and artificially look like screening have made the prognosis better.</a:t>
            </a:r>
          </a:p>
          <a:p>
            <a:endParaRPr lang="en-US" altLang="ja-JP" dirty="0">
              <a:latin typeface="Calibri" panose="020F0502020204030204" pitchFamily="34" charset="0"/>
              <a:ea typeface="ＭＳ Ｐゴシック" panose="020B0600070205080204" pitchFamily="34" charset="-128"/>
            </a:endParaRPr>
          </a:p>
          <a:p>
            <a:r>
              <a:rPr lang="en-US" altLang="ja-JP" dirty="0">
                <a:latin typeface="Calibri" panose="020F0502020204030204" pitchFamily="34" charset="0"/>
                <a:ea typeface="ＭＳ Ｐゴシック" panose="020B0600070205080204" pitchFamily="34" charset="-128"/>
              </a:rPr>
              <a:t>Many screening tests involve the detection of cancers. It is often hypothesized that slower-growing tumors have better prognoses than tumors with high growth rates. Screening is more likely to detect slower-growing tumors (due to longer pre-clinical sojourn time), which may be less deadly. Thus screening may tend to detect cancers that would not have killed the patient or even been detected prior to death from other causes.</a:t>
            </a:r>
          </a:p>
          <a:p>
            <a:r>
              <a:rPr lang="en-US" altLang="ja-JP" dirty="0">
                <a:latin typeface="Calibri" panose="020F0502020204030204" pitchFamily="34" charset="0"/>
                <a:ea typeface="ＭＳ Ｐゴシック" panose="020B0600070205080204" pitchFamily="34" charset="-128"/>
              </a:rPr>
              <a:t>[</a:t>
            </a:r>
            <a:r>
              <a:rPr lang="en-US" altLang="ja-JP" dirty="0">
                <a:latin typeface="Calibri" panose="020F0502020204030204" pitchFamily="34" charset="0"/>
                <a:ea typeface="ＭＳ Ｐゴシック" panose="020B0600070205080204" pitchFamily="34" charset="-128"/>
                <a:hlinkClick r:id="rId3"/>
              </a:rPr>
              <a:t>edit]</a:t>
            </a:r>
          </a:p>
          <a:p>
            <a:endParaRPr kumimoji="1" lang="ja-JP" altLang="en-US" dirty="0">
              <a:latin typeface="Arial" panose="020B0604020202020204" pitchFamily="34" charset="0"/>
              <a:ea typeface="ＭＳ Ｐゴシック" panose="020B0600070205080204" pitchFamily="34" charset="-128"/>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fld id="{0C086BB1-79AC-449B-A10B-7379C956790C}" type="slidenum">
              <a:rPr lang="en-US" altLang="ja-JP" sz="1200" b="0" i="0"/>
              <a:pPr eaLnBrk="1" hangingPunct="1"/>
              <a:t>33</a:t>
            </a:fld>
            <a:endParaRPr lang="en-US" altLang="ja-JP" sz="1200" b="0" i="0"/>
          </a:p>
        </p:txBody>
      </p:sp>
    </p:spTree>
    <p:extLst>
      <p:ext uri="{BB962C8B-B14F-4D97-AF65-F5344CB8AC3E}">
        <p14:creationId xmlns:p14="http://schemas.microsoft.com/office/powerpoint/2010/main" val="301982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latin typeface="Arial" pitchFamily="34" charset="0"/>
              </a:rPr>
              <a:t>This slide shows outcome of HCC surveillance Ultrasonography and AFP in China.</a:t>
            </a:r>
          </a:p>
          <a:p>
            <a:pPr eaLnBrk="1" hangingPunct="1"/>
            <a:r>
              <a:rPr lang="en-US" altLang="en-US" i="1" dirty="0">
                <a:latin typeface="Arial" pitchFamily="34" charset="0"/>
              </a:rPr>
              <a:t>More than 9000 patients received no HCC surveillance, the remaining 9000 surveillance with Ultrasonography and AFP.</a:t>
            </a:r>
          </a:p>
          <a:p>
            <a:pPr eaLnBrk="1" hangingPunct="1"/>
            <a:r>
              <a:rPr lang="en-US" altLang="en-US" i="1" dirty="0">
                <a:latin typeface="Arial" pitchFamily="34" charset="0"/>
              </a:rPr>
              <a:t>The percent values show 3 years survival rates. </a:t>
            </a:r>
          </a:p>
          <a:p>
            <a:pPr eaLnBrk="1" hangingPunct="1"/>
            <a:r>
              <a:rPr lang="en-US" altLang="en-US" i="1" dirty="0">
                <a:latin typeface="Arial" pitchFamily="34" charset="0"/>
              </a:rPr>
              <a:t>The reduced HCC related mortality by 37% has been determined. </a:t>
            </a:r>
          </a:p>
          <a:p>
            <a:pPr eaLnBrk="1" hangingPunct="1"/>
            <a:endParaRPr lang="en-US" altLang="en-US" i="1" dirty="0">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0DD0FFD-3CD8-4BA5-A53B-5C672954540E}" type="slidenum">
              <a:rPr lang="en-US" altLang="en-US" smtClean="0"/>
              <a:pPr eaLnBrk="1" hangingPunct="1">
                <a:spcBef>
                  <a:spcPct val="0"/>
                </a:spcBef>
              </a:pPr>
              <a:t>34</a:t>
            </a:fld>
            <a:endParaRPr lang="en-US" altLang="en-US"/>
          </a:p>
        </p:txBody>
      </p:sp>
    </p:spTree>
    <p:extLst>
      <p:ext uri="{BB962C8B-B14F-4D97-AF65-F5344CB8AC3E}">
        <p14:creationId xmlns:p14="http://schemas.microsoft.com/office/powerpoint/2010/main" val="377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47071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i="1" dirty="0">
                <a:latin typeface="Arial" panose="020B0604020202020204" pitchFamily="34" charset="0"/>
                <a:ea typeface="ＭＳ Ｐゴシック" panose="020B0600070205080204" pitchFamily="34" charset="-128"/>
              </a:rPr>
              <a:t>Adherence was less than 60%</a:t>
            </a: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fld id="{366C2B53-3F53-4622-8FBA-F013259D7368}" type="slidenum">
              <a:rPr lang="en-US" altLang="ja-JP" sz="1200" b="0" i="0"/>
              <a:pPr eaLnBrk="1" hangingPunct="1"/>
              <a:t>35</a:t>
            </a:fld>
            <a:endParaRPr lang="en-US" altLang="ja-JP" sz="1200" b="0" i="0"/>
          </a:p>
        </p:txBody>
      </p:sp>
    </p:spTree>
    <p:extLst>
      <p:ext uri="{BB962C8B-B14F-4D97-AF65-F5344CB8AC3E}">
        <p14:creationId xmlns:p14="http://schemas.microsoft.com/office/powerpoint/2010/main" val="791358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36</a:t>
            </a:fld>
            <a:endParaRPr lang="en-US"/>
          </a:p>
        </p:txBody>
      </p:sp>
    </p:spTree>
    <p:extLst>
      <p:ext uri="{BB962C8B-B14F-4D97-AF65-F5344CB8AC3E}">
        <p14:creationId xmlns:p14="http://schemas.microsoft.com/office/powerpoint/2010/main" val="2345730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Arial" pitchFamily="34" charset="0"/>
              </a:rPr>
              <a:t>AFP is a well known HCC tumor marker, and AFP-L3 is its isoform.</a:t>
            </a:r>
          </a:p>
          <a:p>
            <a:r>
              <a:rPr lang="en-US" altLang="ja-JP" dirty="0">
                <a:latin typeface="Arial" pitchFamily="34" charset="0"/>
              </a:rPr>
              <a:t>As shown here, AFP has a single sugar chain moiety on the protein.</a:t>
            </a:r>
          </a:p>
          <a:p>
            <a:r>
              <a:rPr lang="en-US" altLang="ja-JP" dirty="0">
                <a:latin typeface="Arial" pitchFamily="34" charset="0"/>
              </a:rPr>
              <a:t>AFP, although it is widely used in the world as a tumor marker, the </a:t>
            </a:r>
          </a:p>
          <a:p>
            <a:r>
              <a:rPr lang="en-US" altLang="ja-JP" dirty="0">
                <a:latin typeface="Arial" pitchFamily="34" charset="0"/>
              </a:rPr>
              <a:t>concentration increases even in the case of benign liver diseases.</a:t>
            </a:r>
          </a:p>
          <a:p>
            <a:r>
              <a:rPr lang="en-US" altLang="ja-JP" dirty="0">
                <a:latin typeface="Arial" pitchFamily="34" charset="0"/>
              </a:rPr>
              <a:t>On the other hand, AFP-L3, which has a </a:t>
            </a:r>
            <a:r>
              <a:rPr lang="en-US" altLang="ja-JP" dirty="0" err="1">
                <a:latin typeface="Arial" pitchFamily="34" charset="0"/>
              </a:rPr>
              <a:t>fucose</a:t>
            </a:r>
            <a:r>
              <a:rPr lang="en-US" altLang="ja-JP" dirty="0">
                <a:latin typeface="Arial" pitchFamily="34" charset="0"/>
              </a:rPr>
              <a:t> residue on the sugar chain,</a:t>
            </a:r>
          </a:p>
          <a:p>
            <a:r>
              <a:rPr lang="en-US" altLang="ja-JP" dirty="0">
                <a:latin typeface="Arial" pitchFamily="34" charset="0"/>
              </a:rPr>
              <a:t> is known to be secreted specifically in liver cancer. </a:t>
            </a:r>
          </a:p>
          <a:p>
            <a:r>
              <a:rPr lang="en-US" altLang="ja-JP" dirty="0">
                <a:latin typeface="Arial" pitchFamily="34" charset="0"/>
              </a:rPr>
              <a:t>Due to the addition of the </a:t>
            </a:r>
            <a:r>
              <a:rPr lang="en-US" altLang="ja-JP" dirty="0" err="1">
                <a:latin typeface="Arial" pitchFamily="34" charset="0"/>
              </a:rPr>
              <a:t>fucose</a:t>
            </a:r>
            <a:r>
              <a:rPr lang="en-US" altLang="ja-JP" dirty="0">
                <a:latin typeface="Arial" pitchFamily="34" charset="0"/>
              </a:rPr>
              <a:t> residue, this molecule becomes reactive to LCA lectin.</a:t>
            </a:r>
          </a:p>
          <a:p>
            <a:r>
              <a:rPr lang="en-US" altLang="ja-JP" dirty="0">
                <a:latin typeface="Arial" pitchFamily="34" charset="0"/>
              </a:rPr>
              <a:t>AFP-L3%, the fraction of AFP-L3 over the total AFP is used as a tumor marker for HCC.  </a:t>
            </a:r>
          </a:p>
          <a:p>
            <a:r>
              <a:rPr lang="en-US" altLang="ja-JP" dirty="0">
                <a:latin typeface="Arial" pitchFamily="34" charset="0"/>
              </a:rPr>
              <a:t>AFP-L3% has been measured by the manual lectin affinity electrophoresis method or </a:t>
            </a:r>
          </a:p>
          <a:p>
            <a:r>
              <a:rPr lang="en-US" altLang="ja-JP" dirty="0">
                <a:latin typeface="Arial" pitchFamily="34" charset="0"/>
              </a:rPr>
              <a:t>the automated system, called </a:t>
            </a:r>
            <a:r>
              <a:rPr lang="en-US" altLang="ja-JP" dirty="0" err="1">
                <a:latin typeface="Arial" pitchFamily="34" charset="0"/>
              </a:rPr>
              <a:t>LiBASys</a:t>
            </a:r>
            <a:r>
              <a:rPr lang="en-US" altLang="ja-JP" dirty="0">
                <a:latin typeface="Arial" pitchFamily="34" charset="0"/>
              </a:rPr>
              <a:t> which uses ion exchange column chromatography</a:t>
            </a:r>
          </a:p>
          <a:p>
            <a:r>
              <a:rPr lang="en-US" altLang="ja-JP" dirty="0">
                <a:latin typeface="Arial" pitchFamily="34" charset="0"/>
              </a:rPr>
              <a:t>for bound and free separation.</a:t>
            </a:r>
          </a:p>
          <a:p>
            <a:endParaRPr lang="en-US" altLang="ja-JP" dirty="0">
              <a:latin typeface="Arial"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37</a:t>
            </a:fld>
            <a:endParaRPr lang="en-US"/>
          </a:p>
        </p:txBody>
      </p:sp>
    </p:spTree>
    <p:extLst>
      <p:ext uri="{BB962C8B-B14F-4D97-AF65-F5344CB8AC3E}">
        <p14:creationId xmlns:p14="http://schemas.microsoft.com/office/powerpoint/2010/main" val="2345730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38</a:t>
            </a:fld>
            <a:endParaRPr lang="en-US"/>
          </a:p>
        </p:txBody>
      </p:sp>
    </p:spTree>
    <p:extLst>
      <p:ext uri="{BB962C8B-B14F-4D97-AF65-F5344CB8AC3E}">
        <p14:creationId xmlns:p14="http://schemas.microsoft.com/office/powerpoint/2010/main" val="2345730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Slide 11- Improvement of Surveillance when all 3 biomarkers are included in the surveillance program.</a:t>
            </a:r>
          </a:p>
          <a:p>
            <a:r>
              <a:rPr kumimoji="1" lang="en-US" altLang="ja-JP" dirty="0"/>
              <a:t>The inclusion of AFP-L3 and DCP to the minimum recommended surveillance can improve the sensitivity and specificity of risk assessment for HCC.</a:t>
            </a:r>
          </a:p>
          <a:p>
            <a:r>
              <a:rPr kumimoji="1" lang="en-US" altLang="ja-JP" dirty="0"/>
              <a:t>The AASLD guidelines recommend ultrasound every 6 months but the literature has demonstrated that the sensitivity and specificity of US alone is insufficient as a standalone surveillance modality and is relatively insensitive.</a:t>
            </a:r>
          </a:p>
          <a:p>
            <a:r>
              <a:rPr kumimoji="1" lang="en-US" altLang="ja-JP" dirty="0"/>
              <a:t>The literature further demonstrates that the utilization of the serum biomarkers AFP, AFP-L3 and DCP with imaging enhances the ability to assign risk for the development of HCC and thus aid in the earlier detection of tumors.</a:t>
            </a:r>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40</a:t>
            </a:fld>
            <a:endParaRPr lang="en-US"/>
          </a:p>
        </p:txBody>
      </p:sp>
    </p:spTree>
    <p:extLst>
      <p:ext uri="{BB962C8B-B14F-4D97-AF65-F5344CB8AC3E}">
        <p14:creationId xmlns:p14="http://schemas.microsoft.com/office/powerpoint/2010/main" val="900451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a:t>
            </a:r>
            <a:r>
              <a:rPr kumimoji="1" lang="en-US" altLang="ja-JP" baseline="0" dirty="0"/>
              <a:t> the correlation between AFP-L3 and DCP in patients with HCC less than 2 cm in diameter.</a:t>
            </a:r>
          </a:p>
          <a:p>
            <a:r>
              <a:rPr kumimoji="1" lang="en-US" altLang="ja-JP" baseline="0" dirty="0"/>
              <a:t>AFP-L3 and DCP of each patient was plotted on this graph. </a:t>
            </a:r>
          </a:p>
          <a:p>
            <a:r>
              <a:rPr kumimoji="1" lang="en-US" altLang="ja-JP" baseline="0" dirty="0"/>
              <a:t>These two markers were not correlated each other and independently associated with HCC. </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43</a:t>
            </a:fld>
            <a:endParaRPr lang="en-US"/>
          </a:p>
        </p:txBody>
      </p:sp>
    </p:spTree>
    <p:extLst>
      <p:ext uri="{BB962C8B-B14F-4D97-AF65-F5344CB8AC3E}">
        <p14:creationId xmlns:p14="http://schemas.microsoft.com/office/powerpoint/2010/main" val="1908246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AFP-L3 and DCP were able to detect evidence of HCC risk when AFP was normal and ~2 years prior to imaging.</a:t>
            </a:r>
          </a:p>
          <a:p>
            <a:r>
              <a:rPr kumimoji="1" lang="en-US" altLang="ja-JP" dirty="0"/>
              <a:t>The data shown is from a study conducted at Thomas Jefferson University in which assay data from the biomarker panel of AFP, AFP-L3 and DCP were compared with Magnetic Resonance Imaging (MRI) for surveillance of HCC.</a:t>
            </a:r>
          </a:p>
          <a:p>
            <a:r>
              <a:rPr kumimoji="1" lang="en-US" altLang="ja-JP" dirty="0"/>
              <a:t>Both AFP-L3 and DCP increased 15-24 months prior to tumor detection by MRI.</a:t>
            </a:r>
          </a:p>
          <a:p>
            <a:r>
              <a:rPr kumimoji="1" lang="en-US" altLang="ja-JP" dirty="0"/>
              <a:t>MRI is more sensitive than the AASLD recommended surveillance imaging modality of ultrasound.</a:t>
            </a:r>
          </a:p>
          <a:p>
            <a:r>
              <a:rPr kumimoji="1" lang="en-US" altLang="ja-JP" dirty="0"/>
              <a:t>It is also important to note that in the data shown, AFP levels were in the normal range.  </a:t>
            </a:r>
          </a:p>
          <a:p>
            <a:r>
              <a:rPr kumimoji="1" lang="en-US" altLang="ja-JP" dirty="0"/>
              <a:t>The AFP-L3 assay is a particularly good measure of early risk of tumor development when AFP is normal in at risk patients.</a:t>
            </a:r>
          </a:p>
          <a:p>
            <a:endParaRPr kumimoji="1" lang="en-US" altLang="ja-JP"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44</a:t>
            </a:fld>
            <a:endParaRPr lang="en-US"/>
          </a:p>
        </p:txBody>
      </p:sp>
    </p:spTree>
    <p:extLst>
      <p:ext uri="{BB962C8B-B14F-4D97-AF65-F5344CB8AC3E}">
        <p14:creationId xmlns:p14="http://schemas.microsoft.com/office/powerpoint/2010/main" val="3653136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Another case.</a:t>
            </a:r>
          </a:p>
          <a:p>
            <a:r>
              <a:rPr kumimoji="1" lang="en-US" altLang="ja-JP" baseline="0" dirty="0"/>
              <a:t>Only AFP-L3 increased before HCC diagnosis by MRI.</a:t>
            </a:r>
          </a:p>
          <a:p>
            <a:r>
              <a:rPr kumimoji="1" lang="en-US" altLang="ja-JP" baseline="0" dirty="0"/>
              <a:t>AFP was slightly elevated at diagnosis but its value was 24 ng/mL that was not so high comparing the cut-off level.</a:t>
            </a:r>
          </a:p>
          <a:p>
            <a:r>
              <a:rPr kumimoji="1" lang="en-US" altLang="ja-JP" baseline="0" dirty="0"/>
              <a:t>DCP level was quite low.   </a:t>
            </a:r>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45</a:t>
            </a:fld>
            <a:endParaRPr lang="en-US"/>
          </a:p>
        </p:txBody>
      </p:sp>
    </p:spTree>
    <p:extLst>
      <p:ext uri="{BB962C8B-B14F-4D97-AF65-F5344CB8AC3E}">
        <p14:creationId xmlns:p14="http://schemas.microsoft.com/office/powerpoint/2010/main" val="3653136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rgbClr val="040000"/>
                </a:solidFill>
                <a:latin typeface="+mn-lt"/>
                <a:ea typeface="ＭＳ Ｐゴシック" panose="020B0600070205080204" pitchFamily="34" charset="-128"/>
                <a:cs typeface="+mn-cs"/>
              </a:rPr>
              <a:t>Some patients have an early AFP-L3 elevation, and some have DCP only. </a:t>
            </a:r>
          </a:p>
          <a:p>
            <a:r>
              <a:rPr kumimoji="1" lang="en-US" altLang="ja-JP" dirty="0"/>
              <a:t>As shown</a:t>
            </a:r>
            <a:r>
              <a:rPr kumimoji="1" lang="en-US" altLang="ja-JP" baseline="0" dirty="0"/>
              <a:t> on the prior slide, AFP-3 and DCP are independent markers.</a:t>
            </a:r>
          </a:p>
          <a:p>
            <a:r>
              <a:rPr kumimoji="1" lang="en-US" altLang="ja-JP" baseline="0" dirty="0"/>
              <a:t>Therefore, these biomarkers should be measured at the same time for patients at high risk not to miss HCC development.  </a:t>
            </a:r>
            <a:endParaRPr kumimoji="1" lang="en-US" altLang="ja-JP"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46</a:t>
            </a:fld>
            <a:endParaRPr lang="en-US"/>
          </a:p>
        </p:txBody>
      </p:sp>
    </p:spTree>
    <p:extLst>
      <p:ext uri="{BB962C8B-B14F-4D97-AF65-F5344CB8AC3E}">
        <p14:creationId xmlns:p14="http://schemas.microsoft.com/office/powerpoint/2010/main" val="3653136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use of all 3 HCC serum based biomarkers provides the ability to assign risk more comprehensively. </a:t>
            </a:r>
          </a:p>
          <a:p>
            <a:r>
              <a:rPr kumimoji="1" lang="en-US" altLang="ja-JP" dirty="0"/>
              <a:t>HCC is a heterogeneous cancer.  </a:t>
            </a:r>
          </a:p>
          <a:p>
            <a:r>
              <a:rPr kumimoji="1" lang="en-US" altLang="ja-JP" dirty="0"/>
              <a:t>In the data collected in this </a:t>
            </a:r>
            <a:r>
              <a:rPr kumimoji="1" lang="en-US" altLang="ja-JP" dirty="0" err="1"/>
              <a:t>venn</a:t>
            </a:r>
            <a:r>
              <a:rPr kumimoji="1" lang="en-US" altLang="ja-JP" dirty="0"/>
              <a:t> diagram, AFP alone would have missed nearly 40% of HCC detected.</a:t>
            </a:r>
          </a:p>
          <a:p>
            <a:r>
              <a:rPr kumimoji="1" lang="en-US" altLang="ja-JP" dirty="0"/>
              <a:t>However, by utilizing a panel combining AFP, AFP-L3 and DCP, nearly 91% of HCC were detected.</a:t>
            </a:r>
          </a:p>
          <a:p>
            <a:r>
              <a:rPr kumimoji="1" lang="en-US" altLang="ja-JP" dirty="0"/>
              <a:t>Using all three biomarkers together provides for a more comprehensive ability to assign risk for the development of HCC than any one biomarker alone.</a:t>
            </a:r>
          </a:p>
          <a:p>
            <a:endParaRPr kumimoji="1" lang="en-US" altLang="ja-JP" dirty="0"/>
          </a:p>
          <a:p>
            <a:endParaRPr kumimoji="1"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47</a:t>
            </a:fld>
            <a:endParaRPr lang="en-US"/>
          </a:p>
        </p:txBody>
      </p:sp>
    </p:spTree>
    <p:extLst>
      <p:ext uri="{BB962C8B-B14F-4D97-AF65-F5344CB8AC3E}">
        <p14:creationId xmlns:p14="http://schemas.microsoft.com/office/powerpoint/2010/main" val="31338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definitions of Screening and Surveillance.</a:t>
            </a:r>
          </a:p>
          <a:p>
            <a:r>
              <a:rPr kumimoji="1" lang="en-US" altLang="ja-JP" dirty="0"/>
              <a:t>Screening is application in apparently healthy patients.</a:t>
            </a:r>
          </a:p>
          <a:p>
            <a:r>
              <a:rPr kumimoji="1" lang="en-US" altLang="ja-JP" dirty="0"/>
              <a:t>Surveillance is serial application in an at risk patient population.</a:t>
            </a:r>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a:solidFill>
                  <a:schemeClr val="tx1"/>
                </a:solidFill>
                <a:effectLst/>
                <a:latin typeface="+mn-lt"/>
                <a:ea typeface="+mn-ea"/>
                <a:cs typeface="+mn-cs"/>
              </a:rPr>
              <a:t>Early detection of HCC is crucial for the application of curative therapies and improving patient outcome. Since the underlying cause of HCC is usually</a:t>
            </a:r>
            <a:r>
              <a:rPr lang="en-US" altLang="ja-JP" sz="1200" kern="1200" baseline="0" dirty="0">
                <a:solidFill>
                  <a:schemeClr val="tx1"/>
                </a:solidFill>
                <a:effectLst/>
                <a:latin typeface="+mn-lt"/>
                <a:ea typeface="+mn-ea"/>
                <a:cs typeface="+mn-cs"/>
              </a:rPr>
              <a:t> </a:t>
            </a:r>
            <a:r>
              <a:rPr lang="en-US" altLang="ja-JP" sz="1200" kern="1200" dirty="0">
                <a:solidFill>
                  <a:schemeClr val="tx1"/>
                </a:solidFill>
                <a:effectLst/>
                <a:latin typeface="+mn-lt"/>
                <a:ea typeface="+mn-ea"/>
                <a:cs typeface="+mn-cs"/>
              </a:rPr>
              <a:t>identifiable, patients who are at-risk for HCC development are highly encouraged to enroll in HCC surveillance programs for early detection of HCC. </a:t>
            </a:r>
            <a:endParaRPr lang="ja-JP" altLang="ja-JP" sz="120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6</a:t>
            </a:fld>
            <a:endParaRPr lang="en-US"/>
          </a:p>
        </p:txBody>
      </p:sp>
    </p:spTree>
    <p:extLst>
      <p:ext uri="{BB962C8B-B14F-4D97-AF65-F5344CB8AC3E}">
        <p14:creationId xmlns:p14="http://schemas.microsoft.com/office/powerpoint/2010/main" val="308865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sensitivity of tumor markers depends on the stage of the cancer. </a:t>
            </a:r>
          </a:p>
          <a:p>
            <a:r>
              <a:rPr kumimoji="1" lang="en-US" altLang="ja-JP" dirty="0"/>
              <a:t>This table shows sensitivity of tumor markers in HCC patient with AFP less than 20ng/</a:t>
            </a:r>
            <a:r>
              <a:rPr kumimoji="1" lang="en-US" altLang="ja-JP" dirty="0" err="1"/>
              <a:t>mL.</a:t>
            </a:r>
            <a:endParaRPr kumimoji="1" lang="en-US" altLang="ja-JP" dirty="0"/>
          </a:p>
          <a:p>
            <a:r>
              <a:rPr kumimoji="1" lang="en-US" altLang="ja-JP" dirty="0"/>
              <a:t>You can find that the higher sensitivity of AFP-L3 in the early stage.</a:t>
            </a:r>
          </a:p>
          <a:p>
            <a:r>
              <a:rPr kumimoji="1" lang="en-US" altLang="ja-JP" dirty="0"/>
              <a:t>And the sensitivity of </a:t>
            </a:r>
            <a:r>
              <a:rPr kumimoji="1" lang="en-US" altLang="ja-JP" dirty="0" err="1"/>
              <a:t>PIVKAⅡ</a:t>
            </a:r>
            <a:r>
              <a:rPr kumimoji="1" lang="en-US" altLang="ja-JP" dirty="0"/>
              <a:t> is higher in the late stage.</a:t>
            </a:r>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48</a:t>
            </a:fld>
            <a:endParaRPr lang="en-US"/>
          </a:p>
        </p:txBody>
      </p:sp>
    </p:spTree>
    <p:extLst>
      <p:ext uri="{BB962C8B-B14F-4D97-AF65-F5344CB8AC3E}">
        <p14:creationId xmlns:p14="http://schemas.microsoft.com/office/powerpoint/2010/main" val="2668753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baseline="0" dirty="0">
                <a:latin typeface="+mn-lt"/>
                <a:ea typeface="ＭＳ Ｐゴシック" panose="020B0600070205080204" pitchFamily="34" charset="-128"/>
              </a:rPr>
              <a:t>This is the clinical study from Japan.</a:t>
            </a:r>
          </a:p>
          <a:p>
            <a:endParaRPr kumimoji="1" lang="en-US" altLang="ja-JP" baseline="0" dirty="0">
              <a:latin typeface="+mn-lt"/>
              <a:ea typeface="ＭＳ Ｐゴシック" panose="020B0600070205080204" pitchFamily="34" charset="-128"/>
            </a:endParaRPr>
          </a:p>
          <a:p>
            <a:r>
              <a:rPr kumimoji="1" lang="en-US" altLang="ja-JP" baseline="0" dirty="0">
                <a:latin typeface="+mn-lt"/>
                <a:ea typeface="ＭＳ Ｐゴシック" panose="020B0600070205080204" pitchFamily="34" charset="-128"/>
              </a:rPr>
              <a:t>Patients who had no HCC were followed after blood collection to do AFP-L3 testing.</a:t>
            </a:r>
          </a:p>
          <a:p>
            <a:r>
              <a:rPr kumimoji="1" lang="en-US" altLang="ja-JP" baseline="0" dirty="0">
                <a:latin typeface="+mn-lt"/>
                <a:ea typeface="ＭＳ Ｐゴシック" panose="020B0600070205080204" pitchFamily="34" charset="-128"/>
              </a:rPr>
              <a:t>The HCC free rate of patients with AFP-L3 greater than 5% was significantly lower than that in patients with low level of AFP-L3.   </a:t>
            </a:r>
          </a:p>
          <a:p>
            <a:r>
              <a:rPr kumimoji="1" lang="en-US" altLang="ja-JP" baseline="0" dirty="0">
                <a:latin typeface="+mn-lt"/>
                <a:ea typeface="ＭＳ Ｐゴシック" panose="020B0600070205080204" pitchFamily="34" charset="-128"/>
              </a:rPr>
              <a:t>In the group with AFP-L3 less than 5%, no patients developed HCC during the follow-up period.  </a:t>
            </a:r>
          </a:p>
          <a:p>
            <a:r>
              <a:rPr kumimoji="1" lang="en-US" altLang="ja-JP" baseline="0" dirty="0">
                <a:latin typeface="+mn-lt"/>
                <a:ea typeface="ＭＳ Ｐゴシック" panose="020B0600070205080204" pitchFamily="34" charset="-128"/>
              </a:rPr>
              <a:t>Elevation of AFP-L3 can predict high risk of HCC development.</a:t>
            </a:r>
            <a:endParaRPr kumimoji="1" lang="ja-JP" altLang="en-US" dirty="0">
              <a:latin typeface="+mn-lt"/>
              <a:ea typeface="ＭＳ Ｐゴシック" panose="020B0600070205080204" pitchFamily="34" charset="-128"/>
            </a:endParaRP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fld id="{20D72DC1-612D-410F-B90C-18C063F5FB67}" type="slidenum">
              <a:rPr lang="ja-JP" altLang="en-US" sz="1200" b="0" i="0"/>
              <a:pPr eaLnBrk="1" hangingPunct="1"/>
              <a:t>49</a:t>
            </a:fld>
            <a:endParaRPr lang="en-US" altLang="ja-JP" sz="1200" b="0" i="0"/>
          </a:p>
        </p:txBody>
      </p:sp>
    </p:spTree>
    <p:extLst>
      <p:ext uri="{BB962C8B-B14F-4D97-AF65-F5344CB8AC3E}">
        <p14:creationId xmlns:p14="http://schemas.microsoft.com/office/powerpoint/2010/main" val="2652741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57150" y="744538"/>
            <a:ext cx="6616700" cy="3722687"/>
          </a:xfrm>
          <a:ln/>
        </p:spPr>
      </p:sp>
      <p:sp>
        <p:nvSpPr>
          <p:cNvPr id="60419"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GB" altLang="en-US"/>
          </a:p>
        </p:txBody>
      </p:sp>
      <p:sp>
        <p:nvSpPr>
          <p:cNvPr id="60420"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ea typeface="PMingLiU" panose="02020500000000000000" pitchFamily="18" charset="-120"/>
              </a:defRPr>
            </a:lvl1pPr>
            <a:lvl2pPr marL="742950" indent="-285750" defTabSz="928688">
              <a:spcBef>
                <a:spcPct val="30000"/>
              </a:spcBef>
              <a:defRPr sz="1200">
                <a:solidFill>
                  <a:schemeClr val="tx1"/>
                </a:solidFill>
                <a:latin typeface="Times New Roman" panose="02020603050405020304" pitchFamily="18" charset="0"/>
                <a:ea typeface="PMingLiU" panose="02020500000000000000" pitchFamily="18" charset="-120"/>
              </a:defRPr>
            </a:lvl2pPr>
            <a:lvl3pPr marL="1143000" indent="-228600" defTabSz="928688">
              <a:spcBef>
                <a:spcPct val="30000"/>
              </a:spcBef>
              <a:defRPr sz="1200">
                <a:solidFill>
                  <a:schemeClr val="tx1"/>
                </a:solidFill>
                <a:latin typeface="Times New Roman" panose="02020603050405020304" pitchFamily="18" charset="0"/>
                <a:ea typeface="PMingLiU" panose="02020500000000000000" pitchFamily="18" charset="-120"/>
              </a:defRPr>
            </a:lvl3pPr>
            <a:lvl4pPr marL="1600200" indent="-228600" defTabSz="928688">
              <a:spcBef>
                <a:spcPct val="30000"/>
              </a:spcBef>
              <a:defRPr sz="1200">
                <a:solidFill>
                  <a:schemeClr val="tx1"/>
                </a:solidFill>
                <a:latin typeface="Times New Roman" panose="02020603050405020304" pitchFamily="18" charset="0"/>
                <a:ea typeface="PMingLiU" panose="02020500000000000000" pitchFamily="18" charset="-120"/>
              </a:defRPr>
            </a:lvl4pPr>
            <a:lvl5pPr marL="2057400" indent="-228600" defTabSz="928688">
              <a:spcBef>
                <a:spcPct val="30000"/>
              </a:spcBef>
              <a:defRPr sz="1200">
                <a:solidFill>
                  <a:schemeClr val="tx1"/>
                </a:solidFill>
                <a:latin typeface="Times New Roman" panose="02020603050405020304" pitchFamily="18" charset="0"/>
                <a:ea typeface="PMingLiU" panose="02020500000000000000" pitchFamily="18" charset="-12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ea typeface="PMingLiU" panose="02020500000000000000" pitchFamily="18" charset="-12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ea typeface="PMingLiU" panose="02020500000000000000" pitchFamily="18" charset="-12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ea typeface="PMingLiU" panose="02020500000000000000" pitchFamily="18" charset="-12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ea typeface="PMingLiU" panose="02020500000000000000" pitchFamily="18" charset="-120"/>
              </a:defRPr>
            </a:lvl9pPr>
          </a:lstStyle>
          <a:p>
            <a:pPr marL="0" marR="0" lvl="0" indent="0" algn="r" defTabSz="928688" rtl="0" eaLnBrk="1" fontAlgn="auto" latinLnBrk="0" hangingPunct="1">
              <a:lnSpc>
                <a:spcPct val="100000"/>
              </a:lnSpc>
              <a:spcBef>
                <a:spcPct val="0"/>
              </a:spcBef>
              <a:spcAft>
                <a:spcPts val="0"/>
              </a:spcAft>
              <a:buClrTx/>
              <a:buSzTx/>
              <a:buFontTx/>
              <a:buNone/>
              <a:tabLst/>
              <a:defRPr/>
            </a:pPr>
            <a:fld id="{43E65B7F-F667-4657-B484-C5D42B0823D5}"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PMingLiU" panose="02020500000000000000" pitchFamily="18" charset="-120"/>
                <a:cs typeface="Arial" panose="020B0604020202020204" pitchFamily="34" charset="0"/>
              </a:rPr>
              <a:pPr marL="0" marR="0" lvl="0" indent="0" algn="r" defTabSz="928688" rtl="0" eaLnBrk="1" fontAlgn="auto" latinLnBrk="0" hangingPunct="1">
                <a:lnSpc>
                  <a:spcPct val="100000"/>
                </a:lnSpc>
                <a:spcBef>
                  <a:spcPct val="0"/>
                </a:spcBef>
                <a:spcAft>
                  <a:spcPts val="0"/>
                </a:spcAft>
                <a:buClrTx/>
                <a:buSzTx/>
                <a:buFontTx/>
                <a:buNone/>
                <a:tabLst/>
                <a:defRPr/>
              </a:pPr>
              <a:t>50</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42817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D93B0-A725-44DD-93F0-E9ED8945A9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031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C388D-8968-4704-AEAD-048B5ACD65B0}" type="slidenum">
              <a:rPr kumimoji="0" lang="it-IT"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it-IT"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864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D93B0-A725-44DD-93F0-E9ED8945A9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805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Slide 14- Dr. Gish’s surveillance algorithm </a:t>
            </a:r>
          </a:p>
          <a:p>
            <a:r>
              <a:rPr kumimoji="1" lang="en-US" altLang="ja-JP" dirty="0"/>
              <a:t>The best way to monitor at risk patients for HCC development is through a dedicated surveillance program.  The AASLD guidelines are a good starting point but the data in the literature shows that ultrasound alone is insufficient.  Augmenting imaging with serum based biomarkers can provide for a great ability to catch tumors early enough to apply potentially curative therapies.</a:t>
            </a:r>
          </a:p>
          <a:p>
            <a:r>
              <a:rPr kumimoji="1" lang="en-US" altLang="ja-JP" dirty="0"/>
              <a:t>I (Dr. Gish) have recently published a surveillance algorithm that utilizes all the methodologies at my disposal to detect HCC as early as possible.</a:t>
            </a:r>
          </a:p>
          <a:p>
            <a:r>
              <a:rPr kumimoji="1" lang="en-US" altLang="ja-JP" dirty="0"/>
              <a:t>Every 6 months, my patients receive both an ultrasound (ideally from a dedicated or specifically trained liver sonographer) and an HCC risk panel that includes  AFP, AFP-L3 &amp; DCP.</a:t>
            </a:r>
          </a:p>
          <a:p>
            <a:r>
              <a:rPr kumimoji="1" lang="en-US" altLang="ja-JP" dirty="0"/>
              <a:t>If all the tests, biomarkers and good or better quality ultrasound, are negative then the patient will return in 6 months for their next serial surveillance point.  </a:t>
            </a:r>
          </a:p>
          <a:p>
            <a:r>
              <a:rPr kumimoji="1" lang="en-US" altLang="ja-JP" dirty="0"/>
              <a:t>If however, any of the tests are positive, biomarkers exceed FDA cleared thresholds or the ultrasound imaging shows a suspicious nodule or is of fair or less quality , then the patient is recommended to receive a diagnostic quality contrast enhanced MRI or contrast enhanced CT.  </a:t>
            </a:r>
          </a:p>
          <a:p>
            <a:r>
              <a:rPr kumimoji="1" lang="en-US" altLang="ja-JP" dirty="0"/>
              <a:t>If the diagnostic imaging turns out negative then the patient returns to their normal surveillance cycle.  </a:t>
            </a:r>
          </a:p>
          <a:p>
            <a:r>
              <a:rPr kumimoji="1" lang="en-US" altLang="ja-JP" dirty="0"/>
              <a:t>If the diagnostic imaging is positive for HCC, then depending on the size and stage of the tumor, then the appropriate therapy will be recommended.</a:t>
            </a:r>
          </a:p>
          <a:p>
            <a:r>
              <a:rPr kumimoji="1" lang="en-US" altLang="ja-JP" dirty="0"/>
              <a:t>Even in the case where biomarkers are normal but show an increasing trend time-point over time-point, we may recommend a diagnostic imaging session as well.</a:t>
            </a:r>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60</a:t>
            </a:fld>
            <a:endParaRPr lang="en-US"/>
          </a:p>
        </p:txBody>
      </p:sp>
    </p:spTree>
    <p:extLst>
      <p:ext uri="{BB962C8B-B14F-4D97-AF65-F5344CB8AC3E}">
        <p14:creationId xmlns:p14="http://schemas.microsoft.com/office/powerpoint/2010/main" val="134434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latin typeface="+mn-lt"/>
              </a:rPr>
              <a:t>This is the data from another hospital</a:t>
            </a:r>
            <a:r>
              <a:rPr kumimoji="1" lang="en-US" altLang="ja-JP" sz="1100" baseline="0" dirty="0">
                <a:latin typeface="+mn-lt"/>
              </a:rPr>
              <a:t> in Japan.</a:t>
            </a:r>
          </a:p>
          <a:p>
            <a:endParaRPr kumimoji="1" lang="en-US" altLang="ja-JP" sz="1100" dirty="0">
              <a:latin typeface="+mn-lt"/>
            </a:endParaRPr>
          </a:p>
          <a:p>
            <a:r>
              <a:rPr kumimoji="1" lang="en-US" altLang="ja-JP" sz="1100" dirty="0">
                <a:latin typeface="+mn-lt"/>
              </a:rPr>
              <a:t>HCC patients were divided into two groups</a:t>
            </a:r>
            <a:r>
              <a:rPr kumimoji="1" lang="en-US" altLang="ja-JP" sz="1100" baseline="0" dirty="0">
                <a:latin typeface="+mn-lt"/>
              </a:rPr>
              <a:t> based on </a:t>
            </a:r>
            <a:r>
              <a:rPr kumimoji="1" lang="en-US" altLang="ja-JP" sz="1100" dirty="0">
                <a:latin typeface="+mn-lt"/>
              </a:rPr>
              <a:t>AFP-L3</a:t>
            </a:r>
            <a:r>
              <a:rPr kumimoji="1" lang="en-US" altLang="ja-JP" sz="1100" baseline="0" dirty="0">
                <a:latin typeface="+mn-lt"/>
              </a:rPr>
              <a:t> values at diagnosis: AFP-L3 5% and over, and AFP-L3 less than 5%.  </a:t>
            </a:r>
          </a:p>
          <a:p>
            <a:r>
              <a:rPr kumimoji="1" lang="en-US" altLang="ja-JP" sz="1100" baseline="0" dirty="0">
                <a:latin typeface="+mn-lt"/>
              </a:rPr>
              <a:t>The survival rate of patients with AFP-L3 </a:t>
            </a:r>
            <a:r>
              <a:rPr kumimoji="1" lang="en-US" altLang="ja-JP" sz="1100" b="0" i="0" kern="1200" dirty="0">
                <a:solidFill>
                  <a:schemeClr val="tx1"/>
                </a:solidFill>
                <a:latin typeface="+mn-lt"/>
                <a:ea typeface="ＭＳ Ｐゴシック" charset="-128"/>
                <a:cs typeface="+mn-cs"/>
              </a:rPr>
              <a:t>≥5% was significantly lower than that of patients</a:t>
            </a:r>
            <a:r>
              <a:rPr kumimoji="1" lang="en-US" altLang="ja-JP" sz="1100" b="0" i="0" kern="1200" baseline="0" dirty="0">
                <a:solidFill>
                  <a:schemeClr val="tx1"/>
                </a:solidFill>
                <a:latin typeface="+mn-lt"/>
                <a:ea typeface="ＭＳ Ｐゴシック" charset="-128"/>
                <a:cs typeface="+mn-cs"/>
              </a:rPr>
              <a:t> with AFP-L3 less than 5%.</a:t>
            </a:r>
            <a:r>
              <a:rPr kumimoji="1" lang="en-US" altLang="ja-JP" sz="1100" b="0" i="0" kern="1200" dirty="0">
                <a:solidFill>
                  <a:schemeClr val="tx1"/>
                </a:solidFill>
                <a:latin typeface="+mn-lt"/>
                <a:ea typeface="ＭＳ Ｐゴシック" charset="-128"/>
                <a:cs typeface="+mn-cs"/>
              </a:rPr>
              <a:t> </a:t>
            </a:r>
          </a:p>
          <a:p>
            <a:r>
              <a:rPr kumimoji="1" lang="en-US" altLang="ja-JP" sz="1100" b="0" i="0" kern="1200" dirty="0">
                <a:solidFill>
                  <a:schemeClr val="tx1"/>
                </a:solidFill>
                <a:latin typeface="+mn-lt"/>
                <a:ea typeface="ＭＳ Ｐゴシック" charset="-128"/>
                <a:cs typeface="+mn-cs"/>
              </a:rPr>
              <a:t>Elevated</a:t>
            </a:r>
            <a:r>
              <a:rPr kumimoji="1" lang="en-US" altLang="ja-JP" sz="1100" b="0" i="0" kern="1200" baseline="0" dirty="0">
                <a:solidFill>
                  <a:schemeClr val="tx1"/>
                </a:solidFill>
                <a:latin typeface="+mn-lt"/>
                <a:ea typeface="ＭＳ Ｐゴシック" charset="-128"/>
                <a:cs typeface="+mn-cs"/>
              </a:rPr>
              <a:t> </a:t>
            </a:r>
            <a:r>
              <a:rPr kumimoji="1" lang="en-US" altLang="ja-JP" sz="1100" b="0" i="0" dirty="0">
                <a:latin typeface="Calibri" panose="020F0502020204030204" pitchFamily="34" charset="0"/>
              </a:rPr>
              <a:t>AFP-L3</a:t>
            </a:r>
            <a:r>
              <a:rPr kumimoji="1" lang="en-US" altLang="ja-JP" sz="1100" b="0" i="0" baseline="0" dirty="0">
                <a:latin typeface="Calibri" panose="020F0502020204030204" pitchFamily="34" charset="0"/>
              </a:rPr>
              <a:t> at diagnosis is also associated with p</a:t>
            </a:r>
            <a:r>
              <a:rPr kumimoji="1" lang="en-US" altLang="ja-JP" sz="1100" b="0" i="0" dirty="0">
                <a:latin typeface="Calibri" panose="020F0502020204030204" pitchFamily="34" charset="0"/>
              </a:rPr>
              <a:t>oor outcome.</a:t>
            </a:r>
          </a:p>
          <a:p>
            <a:endParaRPr kumimoji="1" lang="ja-JP" altLang="en-US" sz="1100" dirty="0">
              <a:latin typeface="+mn-lt"/>
            </a:endParaRPr>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62</a:t>
            </a:fld>
            <a:endParaRPr lang="en-US"/>
          </a:p>
        </p:txBody>
      </p:sp>
    </p:spTree>
    <p:extLst>
      <p:ext uri="{BB962C8B-B14F-4D97-AF65-F5344CB8AC3E}">
        <p14:creationId xmlns:p14="http://schemas.microsoft.com/office/powerpoint/2010/main" val="3369293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AFP-L3 was measured after resection</a:t>
            </a:r>
            <a:r>
              <a:rPr kumimoji="1" lang="en-US" altLang="ja-JP" baseline="0" dirty="0"/>
              <a:t>. </a:t>
            </a:r>
          </a:p>
          <a:p>
            <a:r>
              <a:rPr kumimoji="1" lang="en-US" altLang="ja-JP" dirty="0"/>
              <a:t>The recurrence rate of</a:t>
            </a:r>
            <a:r>
              <a:rPr kumimoji="1" lang="en-US" altLang="ja-JP" baseline="0" dirty="0"/>
              <a:t> p</a:t>
            </a:r>
            <a:r>
              <a:rPr kumimoji="1" lang="en-US" altLang="ja-JP" dirty="0"/>
              <a:t>atients with elevated</a:t>
            </a:r>
            <a:r>
              <a:rPr kumimoji="1" lang="en-US" altLang="ja-JP" baseline="0" dirty="0"/>
              <a:t> AFP-L3 was significantly higher than that of patients with AFP-L3 less than 5%.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dirty="0">
                <a:latin typeface="Calibri" panose="020F0502020204030204" pitchFamily="34" charset="0"/>
              </a:rPr>
              <a:t>Elevated</a:t>
            </a:r>
            <a:r>
              <a:rPr kumimoji="1" lang="en-US" altLang="ja-JP" sz="1200" b="0" i="0" baseline="0" dirty="0">
                <a:latin typeface="Calibri" panose="020F0502020204030204" pitchFamily="34" charset="0"/>
              </a:rPr>
              <a:t> </a:t>
            </a:r>
            <a:r>
              <a:rPr kumimoji="1" lang="en-US" altLang="ja-JP" sz="1200" b="0" i="0" dirty="0">
                <a:latin typeface="Calibri" panose="020F0502020204030204" pitchFamily="34" charset="0"/>
              </a:rPr>
              <a:t>AFP-L3 after treatment can</a:t>
            </a:r>
            <a:r>
              <a:rPr kumimoji="1" lang="en-US" altLang="ja-JP" sz="1200" b="0" i="0" baseline="0" dirty="0">
                <a:latin typeface="Calibri" panose="020F0502020204030204" pitchFamily="34" charset="0"/>
              </a:rPr>
              <a:t> p</a:t>
            </a:r>
            <a:r>
              <a:rPr kumimoji="1" lang="en-US" altLang="ja-JP" sz="1200" b="0" i="0" dirty="0">
                <a:latin typeface="Calibri" panose="020F0502020204030204" pitchFamily="34" charset="0"/>
              </a:rPr>
              <a:t>redict HCC</a:t>
            </a:r>
            <a:r>
              <a:rPr kumimoji="1" lang="en-US" altLang="ja-JP" sz="1200" b="0" i="0" baseline="0" dirty="0">
                <a:latin typeface="Calibri" panose="020F0502020204030204" pitchFamily="34" charset="0"/>
              </a:rPr>
              <a:t> r</a:t>
            </a:r>
            <a:r>
              <a:rPr kumimoji="1" lang="en-US" altLang="ja-JP" sz="1200" b="0" i="0" dirty="0">
                <a:latin typeface="Calibri" panose="020F0502020204030204" pitchFamily="34" charset="0"/>
              </a:rPr>
              <a:t>ecurrence.</a:t>
            </a:r>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63</a:t>
            </a:fld>
            <a:endParaRPr lang="en-US"/>
          </a:p>
        </p:txBody>
      </p:sp>
    </p:spTree>
    <p:extLst>
      <p:ext uri="{BB962C8B-B14F-4D97-AF65-F5344CB8AC3E}">
        <p14:creationId xmlns:p14="http://schemas.microsoft.com/office/powerpoint/2010/main" val="3369293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64</a:t>
            </a:fld>
            <a:endParaRPr lang="en-US"/>
          </a:p>
        </p:txBody>
      </p:sp>
    </p:spTree>
    <p:extLst>
      <p:ext uri="{BB962C8B-B14F-4D97-AF65-F5344CB8AC3E}">
        <p14:creationId xmlns:p14="http://schemas.microsoft.com/office/powerpoint/2010/main" val="397416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DDE10F6-9535-441A-898A-4CBD6E26639A}"/>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9E489B9B-FE50-4878-BA21-CEF2C813D1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HCC develops silently. There is no opportunity for early detection by self-examination as with breast or skin cancer, nor does it call attention to itself by bleeding into a hollow organ, as bladder or bowel cancer might. Surveillance strives to detect HCC at an early stage when it is amenable to curative therapy in order to reduce mortality and is recommended in high-risk populations, most notably patients with cirrhosis.</a:t>
            </a:r>
          </a:p>
          <a:p>
            <a:pPr>
              <a:spcBef>
                <a:spcPct val="0"/>
              </a:spcBef>
            </a:pPr>
            <a:endParaRPr lang="en-US" altLang="en-US"/>
          </a:p>
          <a:p>
            <a:pPr>
              <a:spcBef>
                <a:spcPct val="0"/>
              </a:spcBef>
            </a:pPr>
            <a:r>
              <a:rPr lang="en-US" altLang="en-US"/>
              <a:t>This table identifies groups of patients in whom surveillance is likely to be effective and cost effective and for whom the American Association for Study of the Liver (AASLD) guidelines recommend surveillance.</a:t>
            </a:r>
          </a:p>
        </p:txBody>
      </p:sp>
      <p:sp>
        <p:nvSpPr>
          <p:cNvPr id="36868" name="Slide Number Placeholder 3">
            <a:extLst>
              <a:ext uri="{FF2B5EF4-FFF2-40B4-BE49-F238E27FC236}">
                <a16:creationId xmlns:a16="http://schemas.microsoft.com/office/drawing/2014/main" id="{4E8FDF6B-8641-4840-B41A-BD72A40B30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spcBef>
                <a:spcPct val="30000"/>
              </a:spcBef>
              <a:defRPr sz="1200">
                <a:solidFill>
                  <a:schemeClr val="tx1"/>
                </a:solidFill>
                <a:latin typeface="Times New Roman" panose="02020603050405020304" pitchFamily="18" charset="0"/>
              </a:defRPr>
            </a:lvl1pPr>
            <a:lvl2pPr marL="742950" indent="-285750" defTabSz="982663">
              <a:spcBef>
                <a:spcPct val="30000"/>
              </a:spcBef>
              <a:defRPr sz="1200">
                <a:solidFill>
                  <a:schemeClr val="tx1"/>
                </a:solidFill>
                <a:latin typeface="Times New Roman" panose="02020603050405020304" pitchFamily="18" charset="0"/>
              </a:defRPr>
            </a:lvl2pPr>
            <a:lvl3pPr marL="1143000" indent="-228600" defTabSz="982663">
              <a:spcBef>
                <a:spcPct val="30000"/>
              </a:spcBef>
              <a:defRPr sz="1200">
                <a:solidFill>
                  <a:schemeClr val="tx1"/>
                </a:solidFill>
                <a:latin typeface="Times New Roman" panose="02020603050405020304" pitchFamily="18" charset="0"/>
              </a:defRPr>
            </a:lvl3pPr>
            <a:lvl4pPr marL="1600200" indent="-228600" defTabSz="982663">
              <a:spcBef>
                <a:spcPct val="30000"/>
              </a:spcBef>
              <a:defRPr sz="1200">
                <a:solidFill>
                  <a:schemeClr val="tx1"/>
                </a:solidFill>
                <a:latin typeface="Times New Roman" panose="02020603050405020304" pitchFamily="18" charset="0"/>
              </a:defRPr>
            </a:lvl4pPr>
            <a:lvl5pPr marL="2057400" indent="-228600" defTabSz="982663">
              <a:spcBef>
                <a:spcPct val="30000"/>
              </a:spcBef>
              <a:defRPr sz="1200">
                <a:solidFill>
                  <a:schemeClr val="tx1"/>
                </a:solidFill>
                <a:latin typeface="Times New Roman" panose="02020603050405020304" pitchFamily="18" charset="0"/>
              </a:defRPr>
            </a:lvl5pPr>
            <a:lvl6pPr marL="2514600" indent="-228600" defTabSz="9826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826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826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826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82663" rtl="0" eaLnBrk="0" fontAlgn="base" latinLnBrk="0" hangingPunct="0">
              <a:lnSpc>
                <a:spcPct val="100000"/>
              </a:lnSpc>
              <a:spcBef>
                <a:spcPct val="0"/>
              </a:spcBef>
              <a:spcAft>
                <a:spcPct val="0"/>
              </a:spcAft>
              <a:buClrTx/>
              <a:buSzTx/>
              <a:buFontTx/>
              <a:buNone/>
              <a:tabLst/>
              <a:defRPr/>
            </a:pPr>
            <a:fld id="{15B5A2BC-DD01-416D-8313-D2816BBD1A35}" type="slidenum">
              <a:rPr kumimoji="0" lang="en-US" altLang="en-US" sz="1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82663" rtl="0" eaLnBrk="0" fontAlgn="base" latinLnBrk="0" hangingPunct="0">
                <a:lnSpc>
                  <a:spcPct val="100000"/>
                </a:lnSpc>
                <a:spcBef>
                  <a:spcPct val="0"/>
                </a:spcBef>
                <a:spcAft>
                  <a:spcPct val="0"/>
                </a:spcAft>
                <a:buClrTx/>
                <a:buSzTx/>
                <a:buFontTx/>
                <a:buNone/>
                <a:tabLst/>
                <a:defRPr/>
              </a:pPr>
              <a:t>7</a:t>
            </a:fld>
            <a:endParaRPr kumimoji="0" lang="en-US" altLang="en-US" sz="12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65</a:t>
            </a:fld>
            <a:endParaRPr lang="en-US"/>
          </a:p>
        </p:txBody>
      </p:sp>
    </p:spTree>
    <p:extLst>
      <p:ext uri="{BB962C8B-B14F-4D97-AF65-F5344CB8AC3E}">
        <p14:creationId xmlns:p14="http://schemas.microsoft.com/office/powerpoint/2010/main" val="3653559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66</a:t>
            </a:fld>
            <a:endParaRPr lang="en-US"/>
          </a:p>
        </p:txBody>
      </p:sp>
    </p:spTree>
    <p:extLst>
      <p:ext uri="{BB962C8B-B14F-4D97-AF65-F5344CB8AC3E}">
        <p14:creationId xmlns:p14="http://schemas.microsoft.com/office/powerpoint/2010/main" val="3155483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67</a:t>
            </a:fld>
            <a:endParaRPr lang="en-US"/>
          </a:p>
        </p:txBody>
      </p:sp>
    </p:spTree>
    <p:extLst>
      <p:ext uri="{BB962C8B-B14F-4D97-AF65-F5344CB8AC3E}">
        <p14:creationId xmlns:p14="http://schemas.microsoft.com/office/powerpoint/2010/main" val="4075373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69</a:t>
            </a:fld>
            <a:endParaRPr lang="en-US"/>
          </a:p>
        </p:txBody>
      </p:sp>
    </p:spTree>
    <p:extLst>
      <p:ext uri="{BB962C8B-B14F-4D97-AF65-F5344CB8AC3E}">
        <p14:creationId xmlns:p14="http://schemas.microsoft.com/office/powerpoint/2010/main" val="3271421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70</a:t>
            </a:fld>
            <a:endParaRPr lang="en-US"/>
          </a:p>
        </p:txBody>
      </p:sp>
    </p:spTree>
    <p:extLst>
      <p:ext uri="{BB962C8B-B14F-4D97-AF65-F5344CB8AC3E}">
        <p14:creationId xmlns:p14="http://schemas.microsoft.com/office/powerpoint/2010/main" val="2587344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71</a:t>
            </a:fld>
            <a:endParaRPr lang="en-US"/>
          </a:p>
        </p:txBody>
      </p:sp>
    </p:spTree>
    <p:extLst>
      <p:ext uri="{BB962C8B-B14F-4D97-AF65-F5344CB8AC3E}">
        <p14:creationId xmlns:p14="http://schemas.microsoft.com/office/powerpoint/2010/main" val="3243946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72</a:t>
            </a:fld>
            <a:endParaRPr lang="en-US"/>
          </a:p>
        </p:txBody>
      </p:sp>
    </p:spTree>
    <p:extLst>
      <p:ext uri="{BB962C8B-B14F-4D97-AF65-F5344CB8AC3E}">
        <p14:creationId xmlns:p14="http://schemas.microsoft.com/office/powerpoint/2010/main" val="32924180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73</a:t>
            </a:fld>
            <a:endParaRPr lang="en-US"/>
          </a:p>
        </p:txBody>
      </p:sp>
    </p:spTree>
    <p:extLst>
      <p:ext uri="{BB962C8B-B14F-4D97-AF65-F5344CB8AC3E}">
        <p14:creationId xmlns:p14="http://schemas.microsoft.com/office/powerpoint/2010/main" val="362519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AASLD guidelines</a:t>
            </a:r>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8</a:t>
            </a:fld>
            <a:endParaRPr lang="en-US"/>
          </a:p>
        </p:txBody>
      </p:sp>
    </p:spTree>
    <p:extLst>
      <p:ext uri="{BB962C8B-B14F-4D97-AF65-F5344CB8AC3E}">
        <p14:creationId xmlns:p14="http://schemas.microsoft.com/office/powerpoint/2010/main" val="30886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Slide 7- Global Surveillance guidelines</a:t>
            </a:r>
          </a:p>
          <a:p>
            <a:r>
              <a:rPr kumimoji="1" lang="en-US" altLang="ja-JP" dirty="0"/>
              <a:t>In the United States, the American Association for the Study of Liver Diseases (AASLD) develops and publishes the guidelines for HCC surveillance.</a:t>
            </a:r>
          </a:p>
          <a:p>
            <a:r>
              <a:rPr kumimoji="1" lang="en-US" altLang="ja-JP" dirty="0"/>
              <a:t>The current guideline recommendation for the defined high risk population is ultrasound imaging every 6 months.</a:t>
            </a:r>
          </a:p>
          <a:p>
            <a:r>
              <a:rPr kumimoji="1" lang="en-US" altLang="ja-JP" dirty="0"/>
              <a:t>The AASLD guidelines are just that, guidelines.  They are a starting point for surveillance not an endpoint. They are written from the perspective of having optimal tools and focused technicians at their disposal. Unfortunately, this fails to take into account the challenges that exist for general practitioners, not the least of which include, non-specialized fair to poor quality ultrasound. Thus, real world physicians often need to find additional tools to compensate and enhance their abilities to conduct HCC surveillance.   </a:t>
            </a:r>
          </a:p>
          <a:p>
            <a:r>
              <a:rPr kumimoji="1" lang="en-US" altLang="ja-JP" dirty="0"/>
              <a:t>It has been reported that &lt;20% of at risk patients in the US are under the care of a surveillance program.</a:t>
            </a:r>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9</a:t>
            </a:fld>
            <a:endParaRPr lang="en-US"/>
          </a:p>
        </p:txBody>
      </p:sp>
    </p:spTree>
    <p:extLst>
      <p:ext uri="{BB962C8B-B14F-4D97-AF65-F5344CB8AC3E}">
        <p14:creationId xmlns:p14="http://schemas.microsoft.com/office/powerpoint/2010/main" val="103283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日本の肝癌診療ガイドラインでは、複数の肝癌マーカー測定と超音波検査を組み合わせたサーベイランスが推奨されており、肝癌の早期診断に貢献している。</a:t>
            </a:r>
          </a:p>
        </p:txBody>
      </p:sp>
      <p:sp>
        <p:nvSpPr>
          <p:cNvPr id="4" name="スライド番号プレースホルダー 3"/>
          <p:cNvSpPr>
            <a:spLocks noGrp="1"/>
          </p:cNvSpPr>
          <p:nvPr>
            <p:ph type="sldNum" sz="quarter" idx="10"/>
          </p:nvPr>
        </p:nvSpPr>
        <p:spPr/>
        <p:txBody>
          <a:bodyPr/>
          <a:lstStyle/>
          <a:p>
            <a:fld id="{D0A6C836-3DF4-42FE-90B8-638DB363A312}" type="slidenum">
              <a:rPr kumimoji="1" lang="ja-JP" altLang="en-US" smtClean="0"/>
              <a:t>10</a:t>
            </a:fld>
            <a:endParaRPr kumimoji="1" lang="ja-JP" altLang="en-US"/>
          </a:p>
        </p:txBody>
      </p:sp>
    </p:spTree>
    <p:extLst>
      <p:ext uri="{BB962C8B-B14F-4D97-AF65-F5344CB8AC3E}">
        <p14:creationId xmlns:p14="http://schemas.microsoft.com/office/powerpoint/2010/main" val="103480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Ultrasonography is non-invasive and low cost Imaging Modalities.. </a:t>
            </a:r>
          </a:p>
          <a:p>
            <a:r>
              <a:rPr kumimoji="1" lang="en-US" altLang="ja-JP" dirty="0"/>
              <a:t>The quality of the ultrasound is operator and equipment dependent.  Ultrasound quality and accuracy rapidly diminishes with obese patients and highly cirrhotic livers.</a:t>
            </a:r>
          </a:p>
          <a:p>
            <a:endParaRPr kumimoji="1" lang="ja-JP" altLang="en-US" dirty="0"/>
          </a:p>
        </p:txBody>
      </p:sp>
      <p:sp>
        <p:nvSpPr>
          <p:cNvPr id="4" name="スライド番号プレースホルダー 3"/>
          <p:cNvSpPr>
            <a:spLocks noGrp="1"/>
          </p:cNvSpPr>
          <p:nvPr>
            <p:ph type="sldNum" sz="quarter" idx="10"/>
          </p:nvPr>
        </p:nvSpPr>
        <p:spPr/>
        <p:txBody>
          <a:bodyPr/>
          <a:lstStyle/>
          <a:p>
            <a:fld id="{5D62EBDC-9865-49FB-B206-F8456B996055}" type="slidenum">
              <a:rPr lang="en-US" smtClean="0"/>
              <a:t>11</a:t>
            </a:fld>
            <a:endParaRPr lang="en-US"/>
          </a:p>
        </p:txBody>
      </p:sp>
    </p:spTree>
    <p:extLst>
      <p:ext uri="{BB962C8B-B14F-4D97-AF65-F5344CB8AC3E}">
        <p14:creationId xmlns:p14="http://schemas.microsoft.com/office/powerpoint/2010/main" val="359680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lang="en-US" sz="2800" b="1" i="0" spc="-5" dirty="0">
                <a:solidFill>
                  <a:schemeClr val="tx1"/>
                </a:solidFill>
                <a:latin typeface="Calibri"/>
                <a:ea typeface="+mj-ea"/>
                <a:cs typeface="Calibri"/>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0187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3"/>
            <a:ext cx="10972800" cy="1143000"/>
          </a:xfrm>
        </p:spPr>
        <p:txBody>
          <a:bodyPr/>
          <a:lstStyle>
            <a:lvl1pPr>
              <a:defRPr lang="en-US" sz="2800" b="1" i="0" spc="-5">
                <a:solidFill>
                  <a:schemeClr val="tx1"/>
                </a:solidFill>
                <a:latin typeface="Calibri"/>
                <a:ea typeface="+mj-ea"/>
                <a:cs typeface="Calibri"/>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tx1"/>
              </a:buCl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0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3"/>
            <a:ext cx="10972800" cy="1143000"/>
          </a:xfrm>
        </p:spPr>
        <p:txBody>
          <a:bodyPr/>
          <a:lstStyle>
            <a:lvl1pPr>
              <a:defRPr lang="en-US" sz="2800" b="1" i="0" spc="-5">
                <a:solidFill>
                  <a:schemeClr val="tx1"/>
                </a:solidFill>
                <a:latin typeface="Calibri"/>
                <a:ea typeface="+mj-ea"/>
                <a:cs typeface="Calibri"/>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buClr>
                <a:schemeClr val="tx1"/>
              </a:buClr>
              <a:defRPr sz="2800"/>
            </a:lvl1pPr>
            <a:lvl2pPr>
              <a:buClr>
                <a:schemeClr val="tx1"/>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vert="horz" lIns="91440" tIns="45720" rIns="91440" bIns="45720" rtlCol="0">
            <a:normAutofit/>
          </a:bodyPr>
          <a:lstStyle>
            <a:lvl1pPr>
              <a:defRPr lang="en-US" sz="2800" dirty="0"/>
            </a:lvl1pPr>
            <a:lvl2pPr>
              <a:defRPr lang="en-US" sz="2400" dirty="0"/>
            </a:lvl2pPr>
            <a:lvl3pPr>
              <a:defRPr lang="en-US" sz="2000" dirty="0"/>
            </a:lvl3pPr>
            <a:lvl4pPr>
              <a:defRPr lang="en-US" sz="1800" dirty="0"/>
            </a:lvl4pPr>
            <a:lvl5pPr>
              <a:defRPr lang="en-US" sz="1800" dirty="0"/>
            </a:lvl5pPr>
          </a:lstStyle>
          <a:p>
            <a:pPr lvl="0">
              <a:buClr>
                <a:schemeClr val="tx1"/>
              </a:buClr>
            </a:pPr>
            <a:r>
              <a:rPr lang="en-US" dirty="0"/>
              <a:t>Click to edit Master text styles</a:t>
            </a:r>
          </a:p>
          <a:p>
            <a:pPr lvl="1">
              <a:buClr>
                <a:schemeClr val="tx1"/>
              </a:buClr>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75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lstStyle>
            <a:lvl1pPr>
              <a:defRPr lang="en-US" altLang="ja-JP" sz="2800" b="1" i="0" spc="-5">
                <a:solidFill>
                  <a:schemeClr val="tx1"/>
                </a:solidFill>
                <a:latin typeface="Calibri"/>
                <a:ea typeface="+mj-ea"/>
                <a:cs typeface="Calibri"/>
              </a:defRPr>
            </a:lvl1pPr>
          </a:lstStyle>
          <a:p>
            <a:r>
              <a:rPr lang="en-US" altLang="ja-JP" dirty="0"/>
              <a:t>Click to edit Master title style</a:t>
            </a:r>
            <a:endParaRPr lang="en-US" dirty="0"/>
          </a:p>
        </p:txBody>
      </p:sp>
    </p:spTree>
    <p:extLst>
      <p:ext uri="{BB962C8B-B14F-4D97-AF65-F5344CB8AC3E}">
        <p14:creationId xmlns:p14="http://schemas.microsoft.com/office/powerpoint/2010/main" val="219388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4165600" y="6356353"/>
            <a:ext cx="3860800" cy="365125"/>
          </a:xfrm>
          <a:prstGeom prst="rect">
            <a:avLst/>
          </a:prstGeom>
        </p:spPr>
        <p:txBody>
          <a:bodyPr/>
          <a:lstStyle>
            <a:lvl1pPr>
              <a:defRPr/>
            </a:lvl1pPr>
          </a:lstStyle>
          <a:p>
            <a:endParaRPr lang="ja-JP" altLang="en-US"/>
          </a:p>
        </p:txBody>
      </p:sp>
      <p:sp>
        <p:nvSpPr>
          <p:cNvPr id="3" name="Slide Number Placeholder 5"/>
          <p:cNvSpPr>
            <a:spLocks noGrp="1"/>
          </p:cNvSpPr>
          <p:nvPr>
            <p:ph type="sldNum" sz="quarter" idx="11"/>
          </p:nvPr>
        </p:nvSpPr>
        <p:spPr>
          <a:xfrm>
            <a:off x="8737600" y="6356351"/>
            <a:ext cx="2844800" cy="365125"/>
          </a:xfrm>
          <a:prstGeom prst="rect">
            <a:avLst/>
          </a:prstGeom>
        </p:spPr>
        <p:txBody>
          <a:bodyPr/>
          <a:lstStyle>
            <a:lvl1pPr>
              <a:defRPr/>
            </a:lvl1pPr>
          </a:lstStyle>
          <a:p>
            <a:fld id="{DC1F796C-1FEC-403F-8382-E4DECBD896B6}" type="slidenum">
              <a:rPr lang="en-US" altLang="ja-JP"/>
              <a:pPr/>
              <a:t>‹#›</a:t>
            </a:fld>
            <a:endParaRPr lang="en-US" altLang="ja-JP"/>
          </a:p>
        </p:txBody>
      </p:sp>
    </p:spTree>
    <p:extLst>
      <p:ext uri="{BB962C8B-B14F-4D97-AF65-F5344CB8AC3E}">
        <p14:creationId xmlns:p14="http://schemas.microsoft.com/office/powerpoint/2010/main" val="52465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lstStyle>
            <a:lvl1pPr>
              <a:defRPr lang="en-US" sz="2800" b="1" i="0" spc="-5">
                <a:solidFill>
                  <a:schemeClr val="tx1"/>
                </a:solidFill>
                <a:latin typeface="Calibri"/>
                <a:ea typeface="+mj-ea"/>
                <a:cs typeface="Calibri"/>
              </a:defRPr>
            </a:lvl1pPr>
          </a:lstStyle>
          <a:p>
            <a:r>
              <a:rPr lang="en-US" dirty="0"/>
              <a:t>Click to edit Master title style</a:t>
            </a:r>
          </a:p>
        </p:txBody>
      </p:sp>
      <p:sp>
        <p:nvSpPr>
          <p:cNvPr id="3" name="Table Placeholder 2"/>
          <p:cNvSpPr>
            <a:spLocks noGrp="1"/>
          </p:cNvSpPr>
          <p:nvPr>
            <p:ph type="tbl" idx="1"/>
          </p:nvPr>
        </p:nvSpPr>
        <p:spPr>
          <a:xfrm>
            <a:off x="711200" y="1828801"/>
            <a:ext cx="10769600" cy="4221163"/>
          </a:xfrm>
        </p:spPr>
        <p:txBody>
          <a:bodyPr/>
          <a:lstStyle>
            <a:lvl1pPr>
              <a:buClr>
                <a:schemeClr val="tx1"/>
              </a:buClr>
              <a:defRPr/>
            </a:lvl1pPr>
          </a:lstStyle>
          <a:p>
            <a:pPr lvl="0"/>
            <a:endParaRPr lang="en-US" noProof="0"/>
          </a:p>
        </p:txBody>
      </p:sp>
    </p:spTree>
    <p:extLst>
      <p:ext uri="{BB962C8B-B14F-4D97-AF65-F5344CB8AC3E}">
        <p14:creationId xmlns:p14="http://schemas.microsoft.com/office/powerpoint/2010/main" val="98781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156004" y="2001088"/>
            <a:ext cx="9879989" cy="553998"/>
          </a:xfrm>
          <a:prstGeom prst="rect">
            <a:avLst/>
          </a:prstGeom>
        </p:spPr>
        <p:txBody>
          <a:bodyPr wrap="square" lIns="0" tIns="0" rIns="0" bIns="0">
            <a:spAutoFit/>
          </a:bodyPr>
          <a:lstStyle>
            <a:lvl1pPr>
              <a:defRPr sz="3600" b="0" i="0">
                <a:solidFill>
                  <a:schemeClr val="tx1"/>
                </a:solidFill>
                <a:latin typeface="Calibri"/>
                <a:cs typeface="Calibri"/>
              </a:defRPr>
            </a:lvl1pPr>
          </a:lstStyle>
          <a:p>
            <a:endParaRPr/>
          </a:p>
        </p:txBody>
      </p:sp>
      <p:sp>
        <p:nvSpPr>
          <p:cNvPr id="3" name="Holder 3"/>
          <p:cNvSpPr>
            <a:spLocks noGrp="1"/>
          </p:cNvSpPr>
          <p:nvPr>
            <p:ph type="subTitle" idx="4"/>
          </p:nvPr>
        </p:nvSpPr>
        <p:spPr>
          <a:xfrm>
            <a:off x="714924" y="3719322"/>
            <a:ext cx="10762149" cy="615553"/>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A4F6839C-DAF2-E349-8726-26F24192CE5F}" type="datetime1">
              <a:rPr lang="en-US" smtClean="0"/>
              <a:t>11/1/2019</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bk object 19">
            <a:extLst>
              <a:ext uri="{FF2B5EF4-FFF2-40B4-BE49-F238E27FC236}">
                <a16:creationId xmlns:a16="http://schemas.microsoft.com/office/drawing/2014/main" id="{DBC5628F-0EF4-4327-9F3F-449F3F36FA18}"/>
              </a:ext>
            </a:extLst>
          </p:cNvPr>
          <p:cNvSpPr/>
          <p:nvPr userDrawn="1"/>
        </p:nvSpPr>
        <p:spPr>
          <a:xfrm>
            <a:off x="1837232" y="381000"/>
            <a:ext cx="9745168" cy="272034"/>
          </a:xfrm>
          <a:custGeom>
            <a:avLst/>
            <a:gdLst/>
            <a:ahLst/>
            <a:cxnLst/>
            <a:rect l="l" t="t" r="r" b="b"/>
            <a:pathLst>
              <a:path w="7764780" h="280669">
                <a:moveTo>
                  <a:pt x="0" y="0"/>
                </a:moveTo>
                <a:lnTo>
                  <a:pt x="0" y="280416"/>
                </a:lnTo>
                <a:lnTo>
                  <a:pt x="7764780" y="280416"/>
                </a:lnTo>
                <a:lnTo>
                  <a:pt x="7764780" y="0"/>
                </a:lnTo>
                <a:lnTo>
                  <a:pt x="0" y="0"/>
                </a:lnTo>
                <a:close/>
              </a:path>
            </a:pathLst>
          </a:custGeom>
          <a:solidFill>
            <a:srgbClr val="800000"/>
          </a:solidFill>
        </p:spPr>
        <p:txBody>
          <a:bodyPr wrap="square" lIns="0" tIns="0" rIns="0" bIns="0" rtlCol="0"/>
          <a:lstStyle/>
          <a:p>
            <a:endParaRPr/>
          </a:p>
        </p:txBody>
      </p:sp>
    </p:spTree>
    <p:extLst>
      <p:ext uri="{BB962C8B-B14F-4D97-AF65-F5344CB8AC3E}">
        <p14:creationId xmlns:p14="http://schemas.microsoft.com/office/powerpoint/2010/main" val="429467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bk object 19">
            <a:extLst>
              <a:ext uri="{FF2B5EF4-FFF2-40B4-BE49-F238E27FC236}">
                <a16:creationId xmlns:a16="http://schemas.microsoft.com/office/drawing/2014/main" id="{683EE260-5295-4023-93BA-197A05B9C184}"/>
              </a:ext>
            </a:extLst>
          </p:cNvPr>
          <p:cNvSpPr/>
          <p:nvPr userDrawn="1"/>
        </p:nvSpPr>
        <p:spPr>
          <a:xfrm>
            <a:off x="0" y="0"/>
            <a:ext cx="12192000" cy="457200"/>
          </a:xfrm>
          <a:custGeom>
            <a:avLst/>
            <a:gdLst/>
            <a:ahLst/>
            <a:cxnLst/>
            <a:rect l="l" t="t" r="r" b="b"/>
            <a:pathLst>
              <a:path w="7764780" h="280669">
                <a:moveTo>
                  <a:pt x="0" y="0"/>
                </a:moveTo>
                <a:lnTo>
                  <a:pt x="0" y="280416"/>
                </a:lnTo>
                <a:lnTo>
                  <a:pt x="7764780" y="280416"/>
                </a:lnTo>
                <a:lnTo>
                  <a:pt x="7764780" y="0"/>
                </a:lnTo>
                <a:lnTo>
                  <a:pt x="0" y="0"/>
                </a:lnTo>
                <a:close/>
              </a:path>
            </a:pathLst>
          </a:custGeom>
          <a:solidFill>
            <a:srgbClr val="0066CC"/>
          </a:solidFill>
        </p:spPr>
        <p:txBody>
          <a:bodyPr wrap="square" lIns="0" tIns="0" rIns="0" bIns="0" rtlCol="0"/>
          <a:lstStyle/>
          <a:p>
            <a:endParaRPr/>
          </a:p>
        </p:txBody>
      </p:sp>
      <p:sp>
        <p:nvSpPr>
          <p:cNvPr id="6" name="bk object 19">
            <a:extLst>
              <a:ext uri="{FF2B5EF4-FFF2-40B4-BE49-F238E27FC236}">
                <a16:creationId xmlns:a16="http://schemas.microsoft.com/office/drawing/2014/main" id="{6BF5AC52-FB66-4DF3-AC1F-820614DA3D7A}"/>
              </a:ext>
            </a:extLst>
          </p:cNvPr>
          <p:cNvSpPr/>
          <p:nvPr userDrawn="1"/>
        </p:nvSpPr>
        <p:spPr>
          <a:xfrm>
            <a:off x="0" y="457200"/>
            <a:ext cx="12187646" cy="106362"/>
          </a:xfrm>
          <a:custGeom>
            <a:avLst/>
            <a:gdLst/>
            <a:ahLst/>
            <a:cxnLst/>
            <a:rect l="l" t="t" r="r" b="b"/>
            <a:pathLst>
              <a:path w="7764780" h="280669">
                <a:moveTo>
                  <a:pt x="0" y="0"/>
                </a:moveTo>
                <a:lnTo>
                  <a:pt x="0" y="280416"/>
                </a:lnTo>
                <a:lnTo>
                  <a:pt x="7764780" y="280416"/>
                </a:lnTo>
                <a:lnTo>
                  <a:pt x="7764780" y="0"/>
                </a:lnTo>
                <a:lnTo>
                  <a:pt x="0" y="0"/>
                </a:lnTo>
                <a:close/>
              </a:path>
            </a:pathLst>
          </a:custGeom>
          <a:solidFill>
            <a:srgbClr val="002060"/>
          </a:solidFill>
        </p:spPr>
        <p:txBody>
          <a:bodyPr wrap="square" lIns="0" tIns="0" rIns="0" bIns="0" rtlCol="0"/>
          <a:lstStyle/>
          <a:p>
            <a:endParaRPr/>
          </a:p>
        </p:txBody>
      </p:sp>
    </p:spTree>
    <p:extLst>
      <p:ext uri="{BB962C8B-B14F-4D97-AF65-F5344CB8AC3E}">
        <p14:creationId xmlns:p14="http://schemas.microsoft.com/office/powerpoint/2010/main" val="54037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81" r:id="rId7"/>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6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6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File:Lead_time_bias.sv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upload.wikimedia.org/wikipedia/commons/a/a1/Length_time_bias.sv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png"/><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9.png"/><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39.emf"/><Relationship Id="rId4" Type="http://schemas.openxmlformats.org/officeDocument/2006/relationships/image" Target="../media/image38.emf"/></Relationships>
</file>

<file path=ppt/slides/_rels/slide6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752600"/>
            <a:ext cx="7620000" cy="2438400"/>
          </a:xfrm>
        </p:spPr>
        <p:txBody>
          <a:bodyPr>
            <a:noAutofit/>
          </a:bodyPr>
          <a:lstStyle/>
          <a:p>
            <a:r>
              <a:rPr lang="en-US" sz="4000" dirty="0"/>
              <a:t>HCC Surveillance </a:t>
            </a:r>
            <a:br>
              <a:rPr lang="en-US" sz="4000" dirty="0"/>
            </a:br>
            <a:r>
              <a:rPr lang="en-US" sz="4000" dirty="0"/>
              <a:t>in an Era of </a:t>
            </a:r>
            <a:br>
              <a:rPr lang="en-US" sz="4000" dirty="0"/>
            </a:br>
            <a:r>
              <a:rPr lang="en-US" sz="4000" dirty="0"/>
              <a:t>Biomarkers Application of </a:t>
            </a:r>
            <a:br>
              <a:rPr lang="en-US" sz="4000" dirty="0"/>
            </a:br>
            <a:r>
              <a:rPr lang="en-US" sz="4000" dirty="0"/>
              <a:t>State of the Art Tools</a:t>
            </a:r>
            <a:br>
              <a:rPr lang="en-US" sz="4000" dirty="0"/>
            </a:br>
            <a:endParaRPr lang="en-US" sz="4000" dirty="0"/>
          </a:p>
        </p:txBody>
      </p:sp>
      <p:sp>
        <p:nvSpPr>
          <p:cNvPr id="5" name="TextBox 4">
            <a:extLst>
              <a:ext uri="{FF2B5EF4-FFF2-40B4-BE49-F238E27FC236}">
                <a16:creationId xmlns:a16="http://schemas.microsoft.com/office/drawing/2014/main" id="{8B126E4A-BEAF-43EA-961B-183A87E5E646}"/>
              </a:ext>
            </a:extLst>
          </p:cNvPr>
          <p:cNvSpPr txBox="1"/>
          <p:nvPr/>
        </p:nvSpPr>
        <p:spPr>
          <a:xfrm>
            <a:off x="4038600" y="4191000"/>
            <a:ext cx="4572000" cy="1631216"/>
          </a:xfrm>
          <a:prstGeom prst="rect">
            <a:avLst/>
          </a:prstGeom>
          <a:noFill/>
        </p:spPr>
        <p:txBody>
          <a:bodyPr wrap="square" rtlCol="0">
            <a:spAutoFit/>
          </a:bodyPr>
          <a:lstStyle/>
          <a:p>
            <a:pPr algn="ctr"/>
            <a:endParaRPr lang="en-US" sz="2000" spc="-10" dirty="0">
              <a:cs typeface="Calibri"/>
            </a:endParaRPr>
          </a:p>
          <a:p>
            <a:pPr algn="ctr"/>
            <a:r>
              <a:rPr lang="en-US" sz="2000" spc="-10" dirty="0">
                <a:cs typeface="Calibri"/>
              </a:rPr>
              <a:t>Robert G Gish MD</a:t>
            </a:r>
          </a:p>
          <a:p>
            <a:pPr algn="ctr"/>
            <a:r>
              <a:rPr lang="en-US" sz="2000" spc="-10" dirty="0">
                <a:cs typeface="Calibri"/>
              </a:rPr>
              <a:t>Medical Director – Hepatitis B Foundation</a:t>
            </a:r>
          </a:p>
          <a:p>
            <a:pPr algn="ctr"/>
            <a:r>
              <a:rPr lang="en-US" sz="2000" spc="-10" dirty="0">
                <a:cs typeface="Calibri"/>
              </a:rPr>
              <a:t>Principal – Robert Gish Consultants LLC</a:t>
            </a:r>
            <a:endParaRPr lang="en-US" sz="2000" dirty="0">
              <a:cs typeface="Calibri"/>
            </a:endParaRPr>
          </a:p>
          <a:p>
            <a:pPr algn="ctr"/>
            <a:endParaRPr lang="en-US" sz="2000" dirty="0"/>
          </a:p>
        </p:txBody>
      </p:sp>
      <p:sp>
        <p:nvSpPr>
          <p:cNvPr id="6" name="bk object 19">
            <a:extLst>
              <a:ext uri="{FF2B5EF4-FFF2-40B4-BE49-F238E27FC236}">
                <a16:creationId xmlns:a16="http://schemas.microsoft.com/office/drawing/2014/main" id="{BD609931-A545-440B-AE39-46497D736861}"/>
              </a:ext>
            </a:extLst>
          </p:cNvPr>
          <p:cNvSpPr/>
          <p:nvPr/>
        </p:nvSpPr>
        <p:spPr>
          <a:xfrm>
            <a:off x="0" y="6431280"/>
            <a:ext cx="12192000" cy="457200"/>
          </a:xfrm>
          <a:custGeom>
            <a:avLst/>
            <a:gdLst/>
            <a:ahLst/>
            <a:cxnLst/>
            <a:rect l="l" t="t" r="r" b="b"/>
            <a:pathLst>
              <a:path w="7764780" h="280669">
                <a:moveTo>
                  <a:pt x="0" y="0"/>
                </a:moveTo>
                <a:lnTo>
                  <a:pt x="0" y="280416"/>
                </a:lnTo>
                <a:lnTo>
                  <a:pt x="7764780" y="280416"/>
                </a:lnTo>
                <a:lnTo>
                  <a:pt x="7764780" y="0"/>
                </a:lnTo>
                <a:lnTo>
                  <a:pt x="0" y="0"/>
                </a:lnTo>
                <a:close/>
              </a:path>
            </a:pathLst>
          </a:custGeom>
          <a:solidFill>
            <a:srgbClr val="0066CC"/>
          </a:solidFill>
        </p:spPr>
        <p:txBody>
          <a:bodyPr wrap="square" lIns="0" tIns="0" rIns="0" bIns="0" rtlCol="0"/>
          <a:lstStyle/>
          <a:p>
            <a:endParaRPr dirty="0"/>
          </a:p>
        </p:txBody>
      </p:sp>
      <p:sp>
        <p:nvSpPr>
          <p:cNvPr id="7" name="bk object 19">
            <a:extLst>
              <a:ext uri="{FF2B5EF4-FFF2-40B4-BE49-F238E27FC236}">
                <a16:creationId xmlns:a16="http://schemas.microsoft.com/office/drawing/2014/main" id="{C232C35D-28AE-4BD3-BC0E-9DDA2D331ECB}"/>
              </a:ext>
            </a:extLst>
          </p:cNvPr>
          <p:cNvSpPr/>
          <p:nvPr/>
        </p:nvSpPr>
        <p:spPr>
          <a:xfrm>
            <a:off x="4354" y="6378099"/>
            <a:ext cx="12187646" cy="106362"/>
          </a:xfrm>
          <a:custGeom>
            <a:avLst/>
            <a:gdLst/>
            <a:ahLst/>
            <a:cxnLst/>
            <a:rect l="l" t="t" r="r" b="b"/>
            <a:pathLst>
              <a:path w="7764780" h="280669">
                <a:moveTo>
                  <a:pt x="0" y="0"/>
                </a:moveTo>
                <a:lnTo>
                  <a:pt x="0" y="280416"/>
                </a:lnTo>
                <a:lnTo>
                  <a:pt x="7764780" y="280416"/>
                </a:lnTo>
                <a:lnTo>
                  <a:pt x="7764780" y="0"/>
                </a:lnTo>
                <a:lnTo>
                  <a:pt x="0" y="0"/>
                </a:lnTo>
                <a:close/>
              </a:path>
            </a:pathLst>
          </a:custGeom>
          <a:solidFill>
            <a:srgbClr val="002060"/>
          </a:solidFill>
        </p:spPr>
        <p:txBody>
          <a:bodyPr wrap="square" lIns="0" tIns="0" rIns="0" bIns="0" rtlCol="0"/>
          <a:lstStyle/>
          <a:p>
            <a:endParaRPr/>
          </a:p>
        </p:txBody>
      </p:sp>
    </p:spTree>
    <p:extLst>
      <p:ext uri="{BB962C8B-B14F-4D97-AF65-F5344CB8AC3E}">
        <p14:creationId xmlns:p14="http://schemas.microsoft.com/office/powerpoint/2010/main" val="411674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967037" y="531113"/>
            <a:ext cx="10257925" cy="1077218"/>
          </a:xfrm>
          <a:prstGeom prst="rect">
            <a:avLst/>
          </a:prstGeom>
        </p:spPr>
        <p:txBody>
          <a:bodyPr vert="horz" lIns="91440" tIns="45720" rIns="91440" bIns="45720" rtlCol="0" anchor="ctr">
            <a:noAutofit/>
          </a:bodyPr>
          <a:lstStyle>
            <a:lvl1pPr algn="ctr">
              <a:spcBef>
                <a:spcPct val="0"/>
              </a:spcBef>
              <a:buNone/>
              <a:defRPr lang="en-US" sz="3200" b="1" i="0" spc="-5">
                <a:solidFill>
                  <a:srgbClr val="800000"/>
                </a:solidFill>
                <a:latin typeface="Calibri"/>
                <a:ea typeface="+mj-ea"/>
                <a:cs typeface="Calibri"/>
              </a:defRPr>
            </a:lvl1pPr>
          </a:lstStyle>
          <a:p>
            <a:r>
              <a:rPr lang="en-US" altLang="ja-JP" dirty="0">
                <a:solidFill>
                  <a:schemeClr val="tx1"/>
                </a:solidFill>
              </a:rPr>
              <a:t>Japanese clinical practice guideline </a:t>
            </a:r>
          </a:p>
          <a:p>
            <a:r>
              <a:rPr lang="en-US" altLang="ja-JP" dirty="0">
                <a:solidFill>
                  <a:schemeClr val="tx1"/>
                </a:solidFill>
              </a:rPr>
              <a:t>for surveillance and diagnosis of HCC</a:t>
            </a:r>
            <a:endParaRPr lang="ja-JP" altLang="en-US" dirty="0">
              <a:solidFill>
                <a:schemeClr val="tx1"/>
              </a:solidFill>
            </a:endParaRPr>
          </a:p>
        </p:txBody>
      </p:sp>
      <p:sp>
        <p:nvSpPr>
          <p:cNvPr id="3" name="テキスト ボックス 2"/>
          <p:cNvSpPr txBox="1"/>
          <p:nvPr/>
        </p:nvSpPr>
        <p:spPr>
          <a:xfrm>
            <a:off x="9677400" y="1040191"/>
            <a:ext cx="24384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2400" dirty="0"/>
              <a:t>Every 3-6 months</a:t>
            </a:r>
          </a:p>
          <a:p>
            <a:endParaRPr kumimoji="1" lang="en-US" altLang="ja-JP" sz="2400" dirty="0"/>
          </a:p>
          <a:p>
            <a:r>
              <a:rPr kumimoji="1" lang="en-US" altLang="ja-JP" sz="2400" dirty="0"/>
              <a:t>AFP</a:t>
            </a:r>
          </a:p>
          <a:p>
            <a:r>
              <a:rPr lang="en-US" altLang="ja-JP" sz="2400" dirty="0"/>
              <a:t>AFP-L3%</a:t>
            </a:r>
          </a:p>
          <a:p>
            <a:r>
              <a:rPr lang="en-US" altLang="ja-JP" sz="2400" dirty="0"/>
              <a:t>PIVKA-II</a:t>
            </a:r>
            <a:endParaRPr kumimoji="1" lang="ja-JP" alt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74" y="1625858"/>
            <a:ext cx="8357849" cy="507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08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457200"/>
            <a:ext cx="10972800" cy="1143000"/>
          </a:xfrm>
        </p:spPr>
        <p:txBody>
          <a:bodyPr vert="horz" lIns="91440" tIns="45720" rIns="91440" bIns="45720" rtlCol="0" anchor="ctr">
            <a:noAutofit/>
          </a:bodyPr>
          <a:lstStyle/>
          <a:p>
            <a:r>
              <a:rPr lang="en-US" altLang="en-US" sz="3200" dirty="0"/>
              <a:t>Imaging Modalities for HCC Surveillance</a:t>
            </a:r>
          </a:p>
        </p:txBody>
      </p:sp>
      <p:graphicFrame>
        <p:nvGraphicFramePr>
          <p:cNvPr id="9" name="Group 45"/>
          <p:cNvGraphicFramePr>
            <a:graphicFrameLocks/>
          </p:cNvGraphicFramePr>
          <p:nvPr>
            <p:extLst>
              <p:ext uri="{D42A27DB-BD31-4B8C-83A1-F6EECF244321}">
                <p14:modId xmlns:p14="http://schemas.microsoft.com/office/powerpoint/2010/main" val="3277128759"/>
              </p:ext>
            </p:extLst>
          </p:nvPr>
        </p:nvGraphicFramePr>
        <p:xfrm>
          <a:off x="1281344" y="1447800"/>
          <a:ext cx="10287000" cy="5283779"/>
        </p:xfrm>
        <a:graphic>
          <a:graphicData uri="http://schemas.openxmlformats.org/drawingml/2006/table">
            <a:tbl>
              <a:tblPr/>
              <a:tblGrid>
                <a:gridCol w="1806115">
                  <a:extLst>
                    <a:ext uri="{9D8B030D-6E8A-4147-A177-3AD203B41FA5}">
                      <a16:colId xmlns:a16="http://schemas.microsoft.com/office/drawing/2014/main" val="20000"/>
                    </a:ext>
                  </a:extLst>
                </a:gridCol>
                <a:gridCol w="3604085">
                  <a:extLst>
                    <a:ext uri="{9D8B030D-6E8A-4147-A177-3AD203B41FA5}">
                      <a16:colId xmlns:a16="http://schemas.microsoft.com/office/drawing/2014/main" val="20001"/>
                    </a:ext>
                  </a:extLst>
                </a:gridCol>
                <a:gridCol w="4876800">
                  <a:extLst>
                    <a:ext uri="{9D8B030D-6E8A-4147-A177-3AD203B41FA5}">
                      <a16:colId xmlns:a16="http://schemas.microsoft.com/office/drawing/2014/main" val="20002"/>
                    </a:ext>
                  </a:extLst>
                </a:gridCol>
              </a:tblGrid>
              <a:tr h="6204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mn-lt"/>
                        </a:rPr>
                        <a:t>Imaging</a:t>
                      </a:r>
                    </a:p>
                  </a:txBody>
                  <a:tcPr marL="91439" marR="91439" marT="45701" marB="4570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mn-lt"/>
                        </a:rPr>
                        <a:t>Advantages</a:t>
                      </a:r>
                    </a:p>
                  </a:txBody>
                  <a:tcPr marL="91439" marR="91439" marT="45701" marB="4570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mn-lt"/>
                        </a:rPr>
                        <a:t>Disadvantages</a:t>
                      </a:r>
                      <a:endParaRPr kumimoji="0" lang="en-US" sz="2000" b="0" i="0" u="none" strike="noStrike" cap="none" normalizeH="0" baseline="0" dirty="0">
                        <a:ln>
                          <a:noFill/>
                        </a:ln>
                        <a:solidFill>
                          <a:schemeClr val="bg1"/>
                        </a:solidFill>
                        <a:effectLst/>
                        <a:latin typeface="+mn-lt"/>
                      </a:endParaRPr>
                    </a:p>
                  </a:txBody>
                  <a:tcPr marL="91439" marR="91439" marT="45701" marB="4570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20465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mn-lt"/>
                        </a:rPr>
                        <a:t>Ultrasound</a:t>
                      </a:r>
                    </a:p>
                  </a:txBody>
                  <a:tcPr marL="91439" marR="91439" marT="45701" marB="4570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342900" lvl="1" indent="-342900" eaLnBrk="1" hangingPunct="1">
                        <a:spcBef>
                          <a:spcPct val="0"/>
                        </a:spcBef>
                        <a:buClrTx/>
                        <a:buSzPct val="130000"/>
                        <a:buFont typeface="Arial" panose="020B0604020202020204" pitchFamily="34" charset="0"/>
                        <a:buChar char="•"/>
                      </a:pPr>
                      <a:r>
                        <a:rPr kumimoji="0" lang="en-US" altLang="ja-JP" sz="2400" b="0" i="0" u="none" strike="noStrike" cap="none" normalizeH="0" baseline="0" dirty="0">
                          <a:ln>
                            <a:noFill/>
                          </a:ln>
                          <a:solidFill>
                            <a:schemeClr val="tx1"/>
                          </a:solidFill>
                          <a:effectLst/>
                          <a:latin typeface="+mn-lt"/>
                        </a:rPr>
                        <a:t>Non-</a:t>
                      </a:r>
                      <a:r>
                        <a:rPr kumimoji="0" lang="en-US" sz="2400" b="0" i="0" u="none" strike="noStrike" cap="none" normalizeH="0" baseline="0" dirty="0">
                          <a:ln>
                            <a:noFill/>
                          </a:ln>
                          <a:solidFill>
                            <a:schemeClr val="tx1"/>
                          </a:solidFill>
                          <a:effectLst/>
                          <a:latin typeface="+mn-lt"/>
                        </a:rPr>
                        <a:t>Invasive</a:t>
                      </a:r>
                    </a:p>
                    <a:p>
                      <a:pPr marL="342900" lvl="1" indent="-342900" eaLnBrk="1" hangingPunct="1">
                        <a:spcBef>
                          <a:spcPct val="0"/>
                        </a:spcBef>
                        <a:buClrTx/>
                        <a:buSzPct val="130000"/>
                        <a:buFont typeface="Arial" panose="020B0604020202020204" pitchFamily="34" charset="0"/>
                        <a:buChar char="•"/>
                      </a:pPr>
                      <a:r>
                        <a:rPr lang="en-US" altLang="en-US" sz="2400" dirty="0"/>
                        <a:t>Availability is ubiquitous</a:t>
                      </a:r>
                    </a:p>
                    <a:p>
                      <a:pPr marL="342900" lvl="1" indent="-342900" eaLnBrk="1" hangingPunct="1">
                        <a:spcBef>
                          <a:spcPct val="0"/>
                        </a:spcBef>
                        <a:buClrTx/>
                        <a:buSzPct val="130000"/>
                        <a:buFont typeface="Arial" panose="020B0604020202020204" pitchFamily="34" charset="0"/>
                        <a:buChar char="•"/>
                      </a:pPr>
                      <a:r>
                        <a:rPr lang="en-US" altLang="en-US" sz="2400" dirty="0"/>
                        <a:t>Low cost</a:t>
                      </a:r>
                    </a:p>
                    <a:p>
                      <a:pPr marL="342900" lvl="1" indent="-342900" eaLnBrk="1" hangingPunct="1">
                        <a:spcBef>
                          <a:spcPct val="0"/>
                        </a:spcBef>
                        <a:buClrTx/>
                        <a:buSzPct val="130000"/>
                        <a:buFont typeface="Arial" panose="020B0604020202020204" pitchFamily="34" charset="0"/>
                        <a:buChar char="•"/>
                      </a:pPr>
                      <a:r>
                        <a:rPr lang="en-US" altLang="en-US" sz="2400" dirty="0"/>
                        <a:t>Non-invasive</a:t>
                      </a:r>
                      <a:endParaRPr kumimoji="0" lang="en-US" sz="2400" b="0" i="0" u="none" strike="noStrike" cap="none" normalizeH="0" baseline="0" dirty="0">
                        <a:ln>
                          <a:noFill/>
                        </a:ln>
                        <a:solidFill>
                          <a:schemeClr val="tx1"/>
                        </a:solidFill>
                        <a:effectLst/>
                        <a:latin typeface="+mn-lt"/>
                      </a:endParaRPr>
                    </a:p>
                  </a:txBody>
                  <a:tcPr marL="91439" marR="91439" marT="45701" marB="4570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457200" lvl="1" indent="-285750" eaLnBrk="1" hangingPunct="1">
                        <a:spcBef>
                          <a:spcPct val="0"/>
                        </a:spcBef>
                        <a:buClrTx/>
                        <a:buSzPct val="130000"/>
                        <a:buFont typeface="Arial" panose="020B0604020202020204" pitchFamily="34" charset="0"/>
                        <a:buChar char="•"/>
                      </a:pPr>
                      <a:r>
                        <a:rPr lang="en-US" altLang="en-US" sz="2400" dirty="0"/>
                        <a:t>Highly operator &amp; technique dependent -directly proportional to operator experience &amp; skill</a:t>
                      </a:r>
                    </a:p>
                    <a:p>
                      <a:pPr marL="457200" lvl="1" indent="-285750" eaLnBrk="1" hangingPunct="1">
                        <a:spcBef>
                          <a:spcPct val="0"/>
                        </a:spcBef>
                        <a:buClrTx/>
                        <a:buSzPct val="130000"/>
                        <a:buFont typeface="Arial" panose="020B0604020202020204" pitchFamily="34" charset="0"/>
                        <a:buChar char="•"/>
                      </a:pPr>
                      <a:r>
                        <a:rPr lang="en-US" altLang="en-US" sz="2400" dirty="0"/>
                        <a:t>Low Sens in Obesity</a:t>
                      </a:r>
                    </a:p>
                    <a:p>
                      <a:pPr marL="457200" lvl="1" indent="-285750" eaLnBrk="1" hangingPunct="1">
                        <a:spcBef>
                          <a:spcPct val="0"/>
                        </a:spcBef>
                        <a:buClrTx/>
                        <a:buSzPct val="130000"/>
                        <a:buFont typeface="Arial" panose="020B0604020202020204" pitchFamily="34" charset="0"/>
                        <a:buChar char="•"/>
                      </a:pPr>
                      <a:r>
                        <a:rPr lang="en-US" altLang="en-US" sz="2400" dirty="0"/>
                        <a:t>Soft tissue assessment</a:t>
                      </a:r>
                    </a:p>
                    <a:p>
                      <a:pPr marL="457200" lvl="1" indent="-285750" eaLnBrk="1" hangingPunct="1">
                        <a:spcBef>
                          <a:spcPct val="0"/>
                        </a:spcBef>
                        <a:buClrTx/>
                        <a:buSzPct val="130000"/>
                        <a:buFont typeface="Arial" panose="020B0604020202020204" pitchFamily="34" charset="0"/>
                        <a:buChar char="•"/>
                      </a:pPr>
                      <a:r>
                        <a:rPr lang="en-US" altLang="en-US" sz="2400" dirty="0"/>
                        <a:t>Low sensitivity in other Dis states</a:t>
                      </a:r>
                    </a:p>
                  </a:txBody>
                  <a:tcPr marL="91439" marR="91439" marT="45701" marB="4570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75110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mn-lt"/>
                        </a:rPr>
                        <a:t>CT</a:t>
                      </a:r>
                    </a:p>
                  </a:txBody>
                  <a:tcPr marL="91439" marR="91439" marT="45701" marB="4570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2900" lvl="1" indent="-342900" eaLnBrk="1" hangingPunct="1">
                        <a:spcBef>
                          <a:spcPct val="0"/>
                        </a:spcBef>
                        <a:buClrTx/>
                        <a:buSzPct val="130000"/>
                        <a:buFont typeface="Arial" panose="020B0604020202020204" pitchFamily="34" charset="0"/>
                        <a:buChar char="•"/>
                      </a:pPr>
                      <a:r>
                        <a:rPr kumimoji="0" lang="en-US" sz="2400" b="0" i="0" u="none" strike="noStrike" cap="none" normalizeH="0" baseline="0" dirty="0">
                          <a:ln>
                            <a:noFill/>
                          </a:ln>
                          <a:solidFill>
                            <a:schemeClr val="tx1"/>
                          </a:solidFill>
                          <a:effectLst/>
                          <a:latin typeface="+mn-lt"/>
                        </a:rPr>
                        <a:t>High sensitivity</a:t>
                      </a:r>
                    </a:p>
                    <a:p>
                      <a:pPr marL="342900" lvl="1" indent="-342900" eaLnBrk="1" hangingPunct="1">
                        <a:spcBef>
                          <a:spcPct val="0"/>
                        </a:spcBef>
                        <a:buClrTx/>
                        <a:buSzPct val="130000"/>
                        <a:buFont typeface="Arial" panose="020B0604020202020204" pitchFamily="34" charset="0"/>
                        <a:buChar char="•"/>
                      </a:pPr>
                      <a:r>
                        <a:rPr kumimoji="0" lang="en-US" sz="2400" b="0" i="0" u="none" strike="noStrike" cap="none" normalizeH="0" baseline="0" dirty="0">
                          <a:ln>
                            <a:noFill/>
                          </a:ln>
                          <a:solidFill>
                            <a:schemeClr val="tx1"/>
                          </a:solidFill>
                          <a:effectLst/>
                          <a:latin typeface="+mn-lt"/>
                        </a:rPr>
                        <a:t>Moderate to high resolution</a:t>
                      </a:r>
                    </a:p>
                  </a:txBody>
                  <a:tcPr marL="91439" marR="91439" marT="45701" marB="4570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2900" lvl="1" indent="-342900" eaLnBrk="1" hangingPunct="1">
                        <a:spcBef>
                          <a:spcPct val="0"/>
                        </a:spcBef>
                        <a:buClrTx/>
                        <a:buSzPct val="130000"/>
                        <a:buFont typeface="Arial" panose="020B0604020202020204" pitchFamily="34" charset="0"/>
                        <a:buChar char="•"/>
                      </a:pPr>
                      <a:r>
                        <a:rPr kumimoji="0" lang="en-US" sz="2400" b="0" i="0" u="none" strike="noStrike" cap="none" normalizeH="0" baseline="0" dirty="0">
                          <a:ln>
                            <a:noFill/>
                          </a:ln>
                          <a:solidFill>
                            <a:schemeClr val="tx1"/>
                          </a:solidFill>
                          <a:effectLst/>
                          <a:latin typeface="+mn-lt"/>
                        </a:rPr>
                        <a:t>Risk of high radiation</a:t>
                      </a:r>
                    </a:p>
                    <a:p>
                      <a:pPr marL="342900" lvl="1" indent="-342900" eaLnBrk="1" hangingPunct="1">
                        <a:spcBef>
                          <a:spcPct val="0"/>
                        </a:spcBef>
                        <a:buClrTx/>
                        <a:buSzPct val="130000"/>
                        <a:buFont typeface="Arial" panose="020B0604020202020204" pitchFamily="34" charset="0"/>
                        <a:buChar char="•"/>
                      </a:pPr>
                      <a:r>
                        <a:rPr kumimoji="0" lang="en-US" sz="2400" b="0" i="0" u="none" strike="noStrike" cap="none" normalizeH="0" baseline="0" dirty="0">
                          <a:ln>
                            <a:noFill/>
                          </a:ln>
                          <a:solidFill>
                            <a:schemeClr val="tx1"/>
                          </a:solidFill>
                          <a:effectLst/>
                          <a:latin typeface="+mn-lt"/>
                        </a:rPr>
                        <a:t>High cost</a:t>
                      </a:r>
                    </a:p>
                  </a:txBody>
                  <a:tcPr marL="91439" marR="91439" marT="45701" marB="4570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91886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mn-lt"/>
                        </a:rPr>
                        <a:t>MRI</a:t>
                      </a:r>
                    </a:p>
                  </a:txBody>
                  <a:tcPr marL="91439" marR="91439" marT="45701" marB="4570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342900" lvl="1" indent="-342900" eaLnBrk="1" hangingPunct="1">
                        <a:spcBef>
                          <a:spcPct val="0"/>
                        </a:spcBef>
                        <a:buClrTx/>
                        <a:buSzPct val="130000"/>
                        <a:buFont typeface="Arial" panose="020B0604020202020204" pitchFamily="34" charset="0"/>
                        <a:buChar char="•"/>
                      </a:pPr>
                      <a:r>
                        <a:rPr lang="en-US" altLang="en-US" sz="2400" dirty="0"/>
                        <a:t>High</a:t>
                      </a:r>
                      <a:r>
                        <a:rPr lang="en-US" altLang="en-US" sz="2400" baseline="0" dirty="0"/>
                        <a:t> sensitivity</a:t>
                      </a:r>
                    </a:p>
                    <a:p>
                      <a:pPr marL="342900" lvl="1" indent="-342900" eaLnBrk="1" hangingPunct="1">
                        <a:spcBef>
                          <a:spcPct val="0"/>
                        </a:spcBef>
                        <a:buClrTx/>
                        <a:buSzPct val="130000"/>
                        <a:buFont typeface="Arial" panose="020B0604020202020204" pitchFamily="34" charset="0"/>
                        <a:buChar char="•"/>
                      </a:pPr>
                      <a:r>
                        <a:rPr lang="en-US" altLang="en-US" sz="2400" baseline="0" dirty="0"/>
                        <a:t>High resolution</a:t>
                      </a:r>
                    </a:p>
                  </a:txBody>
                  <a:tcPr marL="91439" marR="91439" marT="45701" marB="4570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342900" lvl="1" indent="-342900" eaLnBrk="1" hangingPunct="1">
                        <a:spcBef>
                          <a:spcPct val="0"/>
                        </a:spcBef>
                        <a:buClrTx/>
                        <a:buSzPct val="130000"/>
                        <a:buFont typeface="Arial" panose="020B0604020202020204" pitchFamily="34" charset="0"/>
                        <a:buChar char="•"/>
                      </a:pPr>
                      <a:r>
                        <a:rPr lang="en-US" altLang="en-US" sz="2400" dirty="0"/>
                        <a:t>Limited</a:t>
                      </a:r>
                      <a:r>
                        <a:rPr lang="en-US" altLang="en-US" sz="2400" baseline="0" dirty="0"/>
                        <a:t> availability</a:t>
                      </a:r>
                      <a:endParaRPr lang="en-US" altLang="en-US" sz="2400" dirty="0"/>
                    </a:p>
                    <a:p>
                      <a:pPr marL="342900" lvl="1" indent="-342900" eaLnBrk="1" hangingPunct="1">
                        <a:spcBef>
                          <a:spcPct val="0"/>
                        </a:spcBef>
                        <a:buClrTx/>
                        <a:buSzPct val="130000"/>
                        <a:buFont typeface="Arial" panose="020B0604020202020204" pitchFamily="34" charset="0"/>
                        <a:buChar char="•"/>
                      </a:pPr>
                      <a:r>
                        <a:rPr lang="en-US" altLang="en-US" sz="2400" dirty="0"/>
                        <a:t>Extremely</a:t>
                      </a:r>
                      <a:r>
                        <a:rPr lang="en-US" altLang="en-US" sz="2400" baseline="0" dirty="0"/>
                        <a:t> h</a:t>
                      </a:r>
                      <a:r>
                        <a:rPr lang="en-US" altLang="en-US" sz="2400" dirty="0"/>
                        <a:t>igh cost</a:t>
                      </a:r>
                    </a:p>
                    <a:p>
                      <a:pPr marL="342900" lvl="1" indent="-342900" eaLnBrk="1" hangingPunct="1">
                        <a:spcBef>
                          <a:spcPct val="0"/>
                        </a:spcBef>
                        <a:buClrTx/>
                        <a:buSzPct val="130000"/>
                        <a:buFont typeface="Arial" panose="020B0604020202020204" pitchFamily="34" charset="0"/>
                        <a:buChar char="•"/>
                      </a:pPr>
                      <a:r>
                        <a:rPr lang="en-US" altLang="en-US" sz="2400" dirty="0"/>
                        <a:t>GAD accumulation</a:t>
                      </a:r>
                    </a:p>
                  </a:txBody>
                  <a:tcPr marL="91439" marR="91439" marT="45701" marB="4570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877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508688"/>
            <a:ext cx="10972800" cy="1143000"/>
          </a:xfrm>
        </p:spPr>
        <p:txBody>
          <a:bodyPr vert="horz" lIns="91440" tIns="45720" rIns="91440" bIns="45720" rtlCol="0" anchor="ctr">
            <a:noAutofit/>
          </a:bodyPr>
          <a:lstStyle/>
          <a:p>
            <a:r>
              <a:rPr lang="en-US" altLang="ja-JP" sz="3200" dirty="0"/>
              <a:t>Ultrasound: Low Sensitivity, High Specificity</a:t>
            </a:r>
            <a:endParaRPr lang="en-US" altLang="en-US" sz="3200" dirty="0"/>
          </a:p>
        </p:txBody>
      </p:sp>
      <p:graphicFrame>
        <p:nvGraphicFramePr>
          <p:cNvPr id="8" name="Group 45"/>
          <p:cNvGraphicFramePr>
            <a:graphicFrameLocks noGrp="1"/>
          </p:cNvGraphicFramePr>
          <p:nvPr/>
        </p:nvGraphicFramePr>
        <p:xfrm>
          <a:off x="1219199" y="1752601"/>
          <a:ext cx="10363201" cy="3734720"/>
        </p:xfrm>
        <a:graphic>
          <a:graphicData uri="http://schemas.openxmlformats.org/drawingml/2006/table">
            <a:tbl>
              <a:tblPr/>
              <a:tblGrid>
                <a:gridCol w="1594338">
                  <a:extLst>
                    <a:ext uri="{9D8B030D-6E8A-4147-A177-3AD203B41FA5}">
                      <a16:colId xmlns:a16="http://schemas.microsoft.com/office/drawing/2014/main" val="20000"/>
                    </a:ext>
                  </a:extLst>
                </a:gridCol>
                <a:gridCol w="1811748">
                  <a:extLst>
                    <a:ext uri="{9D8B030D-6E8A-4147-A177-3AD203B41FA5}">
                      <a16:colId xmlns:a16="http://schemas.microsoft.com/office/drawing/2014/main" val="20001"/>
                    </a:ext>
                  </a:extLst>
                </a:gridCol>
                <a:gridCol w="1851715">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3200400">
                  <a:extLst>
                    <a:ext uri="{9D8B030D-6E8A-4147-A177-3AD203B41FA5}">
                      <a16:colId xmlns:a16="http://schemas.microsoft.com/office/drawing/2014/main" val="20004"/>
                    </a:ext>
                  </a:extLst>
                </a:gridCol>
              </a:tblGrid>
              <a:tr h="685799">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Calibri" panose="020F0502020204030204" pitchFamily="34" charset="0"/>
                          <a:cs typeface="Arial" pitchFamily="34" charset="0"/>
                        </a:rPr>
                        <a:t>Primary Tool</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marL="342900" indent="-342900"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Calibri" panose="020F0502020204030204" pitchFamily="34" charset="0"/>
                          <a:cs typeface="Arial" pitchFamily="34" charset="0"/>
                        </a:rPr>
                        <a:t>Sensitivity</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marL="342900" indent="-342900"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Calibri" panose="020F0502020204030204" pitchFamily="34" charset="0"/>
                          <a:cs typeface="Arial" pitchFamily="34" charset="0"/>
                        </a:rPr>
                        <a:t>Specificity</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marL="342900" indent="-342900"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Calibri" panose="020F0502020204030204" pitchFamily="34" charset="0"/>
                          <a:cs typeface="Arial" pitchFamily="34" charset="0"/>
                        </a:rPr>
                        <a:t>Conclusions</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1905000">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Calibri" panose="020F0502020204030204" pitchFamily="34" charset="0"/>
                          <a:cs typeface="Arial" pitchFamily="34" charset="0"/>
                        </a:rPr>
                        <a:t>Colli</a:t>
                      </a: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 et al (2006)</a:t>
                      </a:r>
                      <a:r>
                        <a:rPr kumimoji="0" lang="en-US" altLang="en-US" sz="2000" b="0" i="0" u="none" strike="noStrike" cap="none" normalizeH="0" baseline="30000" dirty="0">
                          <a:ln>
                            <a:noFill/>
                          </a:ln>
                          <a:solidFill>
                            <a:srgbClr val="000000"/>
                          </a:solidFill>
                          <a:effectLst/>
                          <a:latin typeface="Calibri" panose="020F0502020204030204" pitchFamily="34" charset="0"/>
                          <a:cs typeface="Arial" pitchFamily="34" charset="0"/>
                        </a:rPr>
                        <a:t>1</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marL="342900" indent="-342900"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Ultrasound</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marL="342900" indent="-342900"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48%</a:t>
                      </a:r>
                    </a:p>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(95% CI</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 34-62%)</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marL="342900" indent="-342900"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97%</a:t>
                      </a:r>
                    </a:p>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(95% CI </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95-98%)</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FF1A1A"/>
                          </a:solidFill>
                          <a:effectLst/>
                          <a:latin typeface="Calibri" panose="020F0502020204030204" pitchFamily="34" charset="0"/>
                          <a:cs typeface="Arial" pitchFamily="34" charset="0"/>
                        </a:rPr>
                        <a:t>“Ultrasound is…insufficiently sensitive to detect HCC in many </a:t>
                      </a:r>
                      <a:r>
                        <a:rPr kumimoji="0" lang="en-US" altLang="en-US" sz="2000" b="0" i="1" u="none" strike="noStrike" cap="none" normalizeH="0" baseline="0" dirty="0" err="1">
                          <a:ln>
                            <a:noFill/>
                          </a:ln>
                          <a:solidFill>
                            <a:srgbClr val="FF1A1A"/>
                          </a:solidFill>
                          <a:effectLst/>
                          <a:latin typeface="Calibri" panose="020F0502020204030204" pitchFamily="34" charset="0"/>
                          <a:cs typeface="Arial" pitchFamily="34" charset="0"/>
                        </a:rPr>
                        <a:t>cirrhotics</a:t>
                      </a:r>
                      <a:r>
                        <a:rPr kumimoji="0" lang="en-US" altLang="en-US" sz="2000" b="0" i="1" u="none" strike="noStrike" cap="none" normalizeH="0" baseline="0" dirty="0">
                          <a:ln>
                            <a:noFill/>
                          </a:ln>
                          <a:solidFill>
                            <a:srgbClr val="FF1A1A"/>
                          </a:solidFill>
                          <a:effectLst/>
                          <a:latin typeface="Calibri" panose="020F0502020204030204" pitchFamily="34" charset="0"/>
                          <a:cs typeface="Arial" pitchFamily="34" charset="0"/>
                        </a:rPr>
                        <a:t> or to support an effective surveillance program.”</a:t>
                      </a:r>
                      <a:endParaRPr kumimoji="0" lang="en-US" altLang="en-US" sz="2000" b="0" i="0" u="none" strike="noStrike" cap="none" normalizeH="0" baseline="0" dirty="0">
                        <a:ln>
                          <a:noFill/>
                        </a:ln>
                        <a:solidFill>
                          <a:srgbClr val="FF1A1A"/>
                        </a:solidFill>
                        <a:effectLst/>
                        <a:latin typeface="Calibri" panose="020F0502020204030204" pitchFamily="34" charset="0"/>
                        <a:cs typeface="Arial" pitchFamily="34" charset="0"/>
                      </a:endParaRP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1143921">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Calibri" panose="020F0502020204030204" pitchFamily="34" charset="0"/>
                          <a:cs typeface="Arial" pitchFamily="34" charset="0"/>
                        </a:rPr>
                        <a:t>Singal</a:t>
                      </a: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 et al (2012)</a:t>
                      </a:r>
                      <a:r>
                        <a:rPr kumimoji="0" lang="en-US" altLang="en-US" sz="2000" b="0" i="0" u="none" strike="noStrike" cap="none" normalizeH="0" baseline="30000" dirty="0">
                          <a:ln>
                            <a:noFill/>
                          </a:ln>
                          <a:solidFill>
                            <a:srgbClr val="000000"/>
                          </a:solidFill>
                          <a:effectLst/>
                          <a:latin typeface="Calibri" panose="020F0502020204030204" pitchFamily="34" charset="0"/>
                          <a:cs typeface="Arial" pitchFamily="34" charset="0"/>
                        </a:rPr>
                        <a:t>2</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40000"/>
                          </a:solidFill>
                          <a:effectLst/>
                          <a:latin typeface="Calibri" panose="020F0502020204030204" pitchFamily="34" charset="0"/>
                          <a:cs typeface="Arial" pitchFamily="34" charset="0"/>
                        </a:rPr>
                        <a:t>Ultrasound</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marL="342900" indent="-342900"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43.9%</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marL="342900" indent="-342900"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itchFamily="34" charset="0"/>
                        </a:rPr>
                        <a:t>91.5%</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1A1A"/>
                          </a:solidFill>
                          <a:effectLst/>
                          <a:latin typeface="Calibri" panose="020F0502020204030204" pitchFamily="34" charset="0"/>
                          <a:cs typeface="Arial" pitchFamily="34" charset="0"/>
                        </a:rPr>
                        <a:t>Ultrasound is suboptimal when used alone</a:t>
                      </a:r>
                    </a:p>
                  </a:txBody>
                  <a:tcPr marT="45710" marB="4571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10" name="Text Box 5"/>
          <p:cNvSpPr txBox="1">
            <a:spLocks noChangeArrowheads="1"/>
          </p:cNvSpPr>
          <p:nvPr/>
        </p:nvSpPr>
        <p:spPr bwMode="auto">
          <a:xfrm>
            <a:off x="228600" y="6100870"/>
            <a:ext cx="4876800" cy="646331"/>
          </a:xfrm>
          <a:prstGeom prst="rect">
            <a:avLst/>
          </a:prstGeom>
          <a:noFill/>
          <a:ln w="9525" algn="ctr">
            <a:noFill/>
            <a:miter lim="800000"/>
            <a:headEnd/>
            <a:tailEnd/>
          </a:ln>
        </p:spPr>
        <p:txBody>
          <a:bodyPr wrap="square">
            <a:spAutoFit/>
          </a:bodyPr>
          <a:lstStyle/>
          <a:p>
            <a:pPr marL="228600" indent="-228600">
              <a:lnSpc>
                <a:spcPct val="90000"/>
              </a:lnSpc>
              <a:buFont typeface="+mj-lt"/>
              <a:buAutoNum type="arabicPeriod"/>
              <a:defRPr/>
            </a:pPr>
            <a:r>
              <a:rPr lang="en-US" sz="1000" dirty="0">
                <a:latin typeface="Arial" panose="020B0604020202020204" pitchFamily="34" charset="0"/>
                <a:cs typeface="Arial" panose="020B0604020202020204" pitchFamily="34" charset="0"/>
              </a:rPr>
              <a:t>Colli A, et al. Am J Gastroenterol 2006;101:513-23. </a:t>
            </a:r>
          </a:p>
          <a:p>
            <a:pPr marL="228600" indent="-228600">
              <a:lnSpc>
                <a:spcPct val="90000"/>
              </a:lnSpc>
              <a:buFont typeface="+mj-lt"/>
              <a:buAutoNum type="arabicPeriod"/>
              <a:defRPr/>
            </a:pPr>
            <a:r>
              <a:rPr lang="en-US" sz="1000" dirty="0">
                <a:latin typeface="Arial" panose="020B0604020202020204" pitchFamily="34" charset="0"/>
                <a:cs typeface="Arial" panose="020B0604020202020204" pitchFamily="34" charset="0"/>
              </a:rPr>
              <a:t>Singal et al. Effectiveness of Hepatocellular Carcinoma Surveillance in Patients with Cirrhosis. </a:t>
            </a:r>
          </a:p>
          <a:p>
            <a:pPr>
              <a:lnSpc>
                <a:spcPct val="90000"/>
              </a:lnSpc>
              <a:defRPr/>
            </a:pPr>
            <a:r>
              <a:rPr lang="en-US" sz="1000" dirty="0">
                <a:latin typeface="Arial" panose="020B0604020202020204" pitchFamily="34" charset="0"/>
                <a:cs typeface="Arial" panose="020B0604020202020204" pitchFamily="34" charset="0"/>
              </a:rPr>
              <a:t>Cancer Epidemiol Biomarkers Prev May 2012 21; 793.</a:t>
            </a:r>
          </a:p>
        </p:txBody>
      </p:sp>
    </p:spTree>
    <p:extLst>
      <p:ext uri="{BB962C8B-B14F-4D97-AF65-F5344CB8AC3E}">
        <p14:creationId xmlns:p14="http://schemas.microsoft.com/office/powerpoint/2010/main" val="300856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Title 1"/>
          <p:cNvSpPr>
            <a:spLocks noGrp="1"/>
          </p:cNvSpPr>
          <p:nvPr>
            <p:ph type="title"/>
          </p:nvPr>
        </p:nvSpPr>
        <p:spPr>
          <a:xfrm>
            <a:off x="1981200" y="30174"/>
            <a:ext cx="8229600" cy="1676400"/>
          </a:xfrm>
        </p:spPr>
        <p:txBody>
          <a:bodyPr vert="horz" lIns="91440" tIns="45720" rIns="91440" bIns="45720" rtlCol="0" anchor="ctr">
            <a:noAutofit/>
          </a:bodyPr>
          <a:lstStyle/>
          <a:p>
            <a:r>
              <a:rPr lang="en-US" altLang="ja-JP" sz="3200" dirty="0"/>
              <a:t>Ultrasound in HCC surveillance</a:t>
            </a:r>
          </a:p>
        </p:txBody>
      </p:sp>
      <p:graphicFrame>
        <p:nvGraphicFramePr>
          <p:cNvPr id="5" name="Table 4"/>
          <p:cNvGraphicFramePr>
            <a:graphicFrameLocks noGrp="1"/>
          </p:cNvGraphicFramePr>
          <p:nvPr>
            <p:extLst>
              <p:ext uri="{D42A27DB-BD31-4B8C-83A1-F6EECF244321}">
                <p14:modId xmlns:p14="http://schemas.microsoft.com/office/powerpoint/2010/main" val="281234457"/>
              </p:ext>
            </p:extLst>
          </p:nvPr>
        </p:nvGraphicFramePr>
        <p:xfrm>
          <a:off x="2743200" y="1219200"/>
          <a:ext cx="6705600" cy="5608626"/>
        </p:xfrm>
        <a:graphic>
          <a:graphicData uri="http://schemas.openxmlformats.org/drawingml/2006/table">
            <a:tbl>
              <a:tblPr/>
              <a:tblGrid>
                <a:gridCol w="1835217">
                  <a:extLst>
                    <a:ext uri="{9D8B030D-6E8A-4147-A177-3AD203B41FA5}">
                      <a16:colId xmlns:a16="http://schemas.microsoft.com/office/drawing/2014/main" val="20000"/>
                    </a:ext>
                  </a:extLst>
                </a:gridCol>
                <a:gridCol w="423512">
                  <a:extLst>
                    <a:ext uri="{9D8B030D-6E8A-4147-A177-3AD203B41FA5}">
                      <a16:colId xmlns:a16="http://schemas.microsoft.com/office/drawing/2014/main" val="20001"/>
                    </a:ext>
                  </a:extLst>
                </a:gridCol>
                <a:gridCol w="1058779">
                  <a:extLst>
                    <a:ext uri="{9D8B030D-6E8A-4147-A177-3AD203B41FA5}">
                      <a16:colId xmlns:a16="http://schemas.microsoft.com/office/drawing/2014/main" val="20002"/>
                    </a:ext>
                  </a:extLst>
                </a:gridCol>
                <a:gridCol w="1058779">
                  <a:extLst>
                    <a:ext uri="{9D8B030D-6E8A-4147-A177-3AD203B41FA5}">
                      <a16:colId xmlns:a16="http://schemas.microsoft.com/office/drawing/2014/main" val="20003"/>
                    </a:ext>
                  </a:extLst>
                </a:gridCol>
                <a:gridCol w="1199949">
                  <a:extLst>
                    <a:ext uri="{9D8B030D-6E8A-4147-A177-3AD203B41FA5}">
                      <a16:colId xmlns:a16="http://schemas.microsoft.com/office/drawing/2014/main" val="20004"/>
                    </a:ext>
                  </a:extLst>
                </a:gridCol>
                <a:gridCol w="1129364">
                  <a:extLst>
                    <a:ext uri="{9D8B030D-6E8A-4147-A177-3AD203B41FA5}">
                      <a16:colId xmlns:a16="http://schemas.microsoft.com/office/drawing/2014/main" val="20005"/>
                    </a:ext>
                  </a:extLst>
                </a:gridCol>
              </a:tblGrid>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a:ln>
                          <a:noFill/>
                        </a:ln>
                        <a:solidFill>
                          <a:srgbClr val="FFFFFF"/>
                        </a:solidFill>
                        <a:effectLst/>
                        <a:latin typeface="Trebuchet MS" panose="020B0603020202020204" pitchFamily="34" charset="0"/>
                        <a:ea typeface="ＭＳ Ｐゴシック" panose="020B0600070205080204" pitchFamily="34" charset="-128"/>
                        <a:cs typeface="Arial" panose="020B0604020202020204" pitchFamily="34" charset="0"/>
                      </a:endParaRPr>
                    </a:p>
                  </a:txBody>
                  <a:tcPr marT="45729" marB="45729" horzOverflow="overflow">
                    <a:lnL>
                      <a:noFill/>
                    </a:lnL>
                    <a:lnR>
                      <a:noFill/>
                    </a:lnR>
                    <a:lnT>
                      <a:noFill/>
                    </a:lnT>
                    <a:lnB>
                      <a:noFill/>
                    </a:lnB>
                    <a:lnTlToBr>
                      <a:noFill/>
                    </a:lnTlToBr>
                    <a:lnBlToTr>
                      <a:noFill/>
                    </a:lnBlToTr>
                    <a:solidFill>
                      <a:srgbClr val="558ED5"/>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a:ln>
                          <a:noFill/>
                        </a:ln>
                        <a:solidFill>
                          <a:srgbClr val="FFFFFF"/>
                        </a:solidFill>
                        <a:effectLst/>
                        <a:latin typeface="Trebuchet MS" panose="020B0603020202020204" pitchFamily="34" charset="0"/>
                        <a:ea typeface="ＭＳ Ｐゴシック" panose="020B0600070205080204" pitchFamily="34" charset="-128"/>
                        <a:cs typeface="Arial" panose="020B0604020202020204" pitchFamily="34" charset="0"/>
                      </a:endParaRPr>
                    </a:p>
                  </a:txBody>
                  <a:tcPr marT="45729" marB="45729" horzOverflow="overflow">
                    <a:lnL>
                      <a:noFill/>
                    </a:lnL>
                    <a:lnR>
                      <a:noFill/>
                    </a:lnR>
                    <a:lnT>
                      <a:noFill/>
                    </a:lnT>
                    <a:lnB>
                      <a:noFill/>
                    </a:lnB>
                    <a:lnTlToBr>
                      <a:noFill/>
                    </a:lnTlToBr>
                    <a:lnBlToTr>
                      <a:noFill/>
                    </a:lnBlToTr>
                    <a:solidFill>
                      <a:srgbClr val="558ED5"/>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a:ln>
                          <a:noFill/>
                        </a:ln>
                        <a:solidFill>
                          <a:srgbClr val="FFFFFF"/>
                        </a:solidFill>
                        <a:effectLst/>
                        <a:latin typeface="Trebuchet MS" panose="020B0603020202020204" pitchFamily="34" charset="0"/>
                        <a:ea typeface="ＭＳ Ｐゴシック" panose="020B0600070205080204" pitchFamily="34" charset="-128"/>
                        <a:cs typeface="Arial" panose="020B0604020202020204" pitchFamily="34" charset="0"/>
                      </a:endParaRPr>
                    </a:p>
                  </a:txBody>
                  <a:tcPr marT="45729" marB="45729" horzOverflow="overflow">
                    <a:lnL>
                      <a:noFill/>
                    </a:lnL>
                    <a:lnR>
                      <a:noFill/>
                    </a:lnR>
                    <a:lnT>
                      <a:noFill/>
                    </a:lnT>
                    <a:lnB>
                      <a:noFill/>
                    </a:lnB>
                    <a:lnTlToBr>
                      <a:noFill/>
                    </a:lnTlToBr>
                    <a:lnBlToTr>
                      <a:noFill/>
                    </a:lnBlToTr>
                    <a:solidFill>
                      <a:srgbClr val="558ED5"/>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a:ln>
                          <a:noFill/>
                        </a:ln>
                        <a:solidFill>
                          <a:srgbClr val="FFFFFF"/>
                        </a:solidFill>
                        <a:effectLst/>
                        <a:latin typeface="Trebuchet MS" panose="020B0603020202020204" pitchFamily="34" charset="0"/>
                        <a:ea typeface="ＭＳ Ｐゴシック" panose="020B0600070205080204" pitchFamily="34" charset="-128"/>
                        <a:cs typeface="Arial" panose="020B0604020202020204" pitchFamily="34" charset="0"/>
                      </a:endParaRPr>
                    </a:p>
                  </a:txBody>
                  <a:tcPr marT="45729" marB="45729" horzOverflow="overflow">
                    <a:lnL>
                      <a:noFill/>
                    </a:lnL>
                    <a:lnR>
                      <a:noFill/>
                    </a:lnR>
                    <a:lnT>
                      <a:noFill/>
                    </a:lnT>
                    <a:lnB>
                      <a:noFill/>
                    </a:lnB>
                    <a:lnTlToBr>
                      <a:noFill/>
                    </a:lnTlToBr>
                    <a:lnBlToTr>
                      <a:noFill/>
                    </a:lnBlToTr>
                    <a:solidFill>
                      <a:srgbClr val="558ED5"/>
                    </a:solidFill>
                  </a:tcPr>
                </a:tc>
                <a:tc gridSpan="2">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rgbClr val="FFFFFF"/>
                          </a:solidFill>
                          <a:effectLst/>
                          <a:latin typeface="Trebuchet MS" panose="020B0603020202020204" pitchFamily="34" charset="0"/>
                          <a:ea typeface="ＭＳ Ｐゴシック" panose="020B0600070205080204" pitchFamily="34" charset="-128"/>
                          <a:cs typeface="Arial" panose="020B0604020202020204" pitchFamily="34" charset="0"/>
                        </a:rPr>
                        <a:t>Likelihood Ratio</a:t>
                      </a:r>
                    </a:p>
                  </a:txBody>
                  <a:tcPr marT="45729" marB="45729" horzOverflow="overflow">
                    <a:lnL>
                      <a:noFill/>
                    </a:lnL>
                    <a:lnR>
                      <a:noFill/>
                    </a:lnR>
                    <a:lnT>
                      <a:noFill/>
                    </a:lnT>
                    <a:lnB w="38100" cap="flat" cmpd="sng" algn="ctr">
                      <a:solidFill>
                        <a:srgbClr val="FFFFFF"/>
                      </a:solidFill>
                      <a:prstDash val="solid"/>
                      <a:round/>
                      <a:headEnd type="none" w="med" len="med"/>
                      <a:tailEnd type="none" w="med" len="med"/>
                    </a:lnB>
                    <a:lnTlToBr>
                      <a:noFill/>
                    </a:lnTlToBr>
                    <a:lnBlToTr>
                      <a:noFill/>
                    </a:lnBlToTr>
                    <a:solidFill>
                      <a:srgbClr val="558ED5"/>
                    </a:solidFill>
                  </a:tcPr>
                </a:tc>
                <a:tc hMerge="1">
                  <a:txBody>
                    <a:bodyPr/>
                    <a:lstStyle/>
                    <a:p>
                      <a:endParaRPr lang="en-US"/>
                    </a:p>
                  </a:txBody>
                  <a:tcPr/>
                </a:tc>
                <a:extLst>
                  <a:ext uri="{0D108BD9-81ED-4DB2-BD59-A6C34878D82A}">
                    <a16:rowId xmlns:a16="http://schemas.microsoft.com/office/drawing/2014/main" val="10000"/>
                  </a:ext>
                </a:extLst>
              </a:tr>
              <a:tr h="427020">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bg1"/>
                          </a:solidFill>
                          <a:effectLst/>
                          <a:latin typeface="Trebuchet MS" panose="020B0603020202020204" pitchFamily="34" charset="0"/>
                          <a:ea typeface="ＭＳ Ｐゴシック" panose="020B0600070205080204" pitchFamily="34" charset="-128"/>
                          <a:cs typeface="Arial" panose="020B0604020202020204" pitchFamily="34" charset="0"/>
                        </a:rPr>
                        <a:t>Author</a:t>
                      </a:r>
                    </a:p>
                  </a:txBody>
                  <a:tcPr marT="45729" marB="45729" horzOverflow="overflow">
                    <a:lnL>
                      <a:noFill/>
                    </a:lnL>
                    <a:lnR>
                      <a:noFill/>
                    </a:lnR>
                    <a:lnT>
                      <a:noFill/>
                    </a:lnT>
                    <a:lnB w="3810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err="1">
                          <a:ln>
                            <a:noFill/>
                          </a:ln>
                          <a:solidFill>
                            <a:schemeClr val="bg1"/>
                          </a:solidFill>
                          <a:effectLst/>
                          <a:latin typeface="Trebuchet MS" panose="020B0603020202020204" pitchFamily="34" charset="0"/>
                          <a:ea typeface="ＭＳ Ｐゴシック" panose="020B0600070205080204" pitchFamily="34" charset="-128"/>
                          <a:cs typeface="Arial" panose="020B0604020202020204" pitchFamily="34" charset="0"/>
                        </a:rPr>
                        <a:t>Yr</a:t>
                      </a:r>
                      <a:endParaRPr kumimoji="1" lang="en-US" altLang="ja-JP" sz="1400" b="0" i="0" u="none" strike="noStrike" cap="none" normalizeH="0" baseline="0" dirty="0">
                        <a:ln>
                          <a:noFill/>
                        </a:ln>
                        <a:solidFill>
                          <a:schemeClr val="bg1"/>
                        </a:solidFill>
                        <a:effectLst/>
                        <a:latin typeface="Trebuchet MS" panose="020B0603020202020204" pitchFamily="34" charset="0"/>
                        <a:ea typeface="ＭＳ Ｐゴシック" panose="020B0600070205080204" pitchFamily="34" charset="-128"/>
                        <a:cs typeface="Arial" panose="020B0604020202020204" pitchFamily="34" charset="0"/>
                      </a:endParaRPr>
                    </a:p>
                  </a:txBody>
                  <a:tcPr marT="45729" marB="45729" horzOverflow="overflow">
                    <a:lnL>
                      <a:noFill/>
                    </a:lnL>
                    <a:lnR>
                      <a:noFill/>
                    </a:lnR>
                    <a:lnT>
                      <a:noFill/>
                    </a:lnT>
                    <a:lnB w="3810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bg1"/>
                          </a:solidFill>
                          <a:effectLst/>
                          <a:latin typeface="Trebuchet MS" panose="020B0603020202020204" pitchFamily="34" charset="0"/>
                          <a:ea typeface="ＭＳ Ｐゴシック" panose="020B0600070205080204" pitchFamily="34" charset="-128"/>
                          <a:cs typeface="Arial" panose="020B0604020202020204" pitchFamily="34" charset="0"/>
                        </a:rPr>
                        <a:t>Sensitivity (%)</a:t>
                      </a:r>
                    </a:p>
                  </a:txBody>
                  <a:tcPr marT="45729" marB="45729" horzOverflow="overflow">
                    <a:lnL>
                      <a:noFill/>
                    </a:lnL>
                    <a:lnR>
                      <a:noFill/>
                    </a:lnR>
                    <a:lnT>
                      <a:noFill/>
                    </a:lnT>
                    <a:lnB w="3810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bg1"/>
                          </a:solidFill>
                          <a:effectLst/>
                          <a:latin typeface="Trebuchet MS" panose="020B0603020202020204" pitchFamily="34" charset="0"/>
                          <a:ea typeface="ＭＳ Ｐゴシック" panose="020B0600070205080204" pitchFamily="34" charset="-128"/>
                          <a:cs typeface="Arial" panose="020B0604020202020204" pitchFamily="34" charset="0"/>
                        </a:rPr>
                        <a:t>Specificity (%)</a:t>
                      </a:r>
                    </a:p>
                  </a:txBody>
                  <a:tcPr marT="45729" marB="45729" horzOverflow="overflow">
                    <a:lnL>
                      <a:noFill/>
                    </a:lnL>
                    <a:lnR>
                      <a:noFill/>
                    </a:lnR>
                    <a:lnT>
                      <a:noFill/>
                    </a:lnT>
                    <a:lnB w="3810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bg1"/>
                          </a:solidFill>
                          <a:effectLst/>
                          <a:latin typeface="Trebuchet MS" panose="020B0603020202020204" pitchFamily="34" charset="0"/>
                          <a:ea typeface="ＭＳ Ｐゴシック" panose="020B0600070205080204" pitchFamily="34" charset="-128"/>
                          <a:cs typeface="Arial" panose="020B0604020202020204" pitchFamily="34" charset="0"/>
                        </a:rPr>
                        <a:t>Positive</a:t>
                      </a:r>
                    </a:p>
                  </a:txBody>
                  <a:tcPr marT="45729" marB="45729" horzOverflow="overflow">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bg1"/>
                          </a:solidFill>
                          <a:effectLst/>
                          <a:latin typeface="Trebuchet MS" panose="020B0603020202020204" pitchFamily="34" charset="0"/>
                          <a:ea typeface="ＭＳ Ｐゴシック" panose="020B0600070205080204" pitchFamily="34" charset="-128"/>
                          <a:cs typeface="Arial" panose="020B0604020202020204" pitchFamily="34" charset="0"/>
                        </a:rPr>
                        <a:t>Negative</a:t>
                      </a:r>
                    </a:p>
                  </a:txBody>
                  <a:tcPr marT="45729" marB="45729" horzOverflow="overflow">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558ED5"/>
                    </a:solidFill>
                  </a:tcPr>
                </a:tc>
                <a:extLst>
                  <a:ext uri="{0D108BD9-81ED-4DB2-BD59-A6C34878D82A}">
                    <a16:rowId xmlns:a16="http://schemas.microsoft.com/office/drawing/2014/main" val="10001"/>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Okazaki</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84</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86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99</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66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0.14</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2"/>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err="1">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Maringhini</a:t>
                      </a:r>
                      <a:endPar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84</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92</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86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6.5</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0.09</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3"/>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Kobayashi</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85</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75</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98</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32.6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0.26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4"/>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Tanaka</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86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47</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100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589</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0.41</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5"/>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Dodd</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92</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43</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98</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21.5</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0.58</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6"/>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Saada</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97</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33</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100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333</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0.67</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7"/>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Chalasani</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99</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59</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92</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8.4</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0.45</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8"/>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Gambarin</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58</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94</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0.44</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9"/>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Rode</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01</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46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95</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9.2</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0.57</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10"/>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Kim</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01</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38</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92</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4.7</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0.67</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11"/>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Bennett</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01</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30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97</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7.4</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0.72</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12"/>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Teefey</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03</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89</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73</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3.3</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0.15</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13"/>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Tong</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01</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100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98</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50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14"/>
                  </a:ext>
                </a:extLst>
              </a:tr>
              <a:tr h="286563">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Libbrecht</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03</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40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100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400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0.5</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15"/>
                  </a:ext>
                </a:extLst>
              </a:tr>
              <a:tr h="400807">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Pooled estimates (95% CI)</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60.5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(44-76)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96.9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(95-98)</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17.7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(8.5-36.9)</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0.5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Trebuchet MS" panose="020B0603020202020204" pitchFamily="34" charset="0"/>
                          <a:ea typeface="ＭＳ Ｐゴシック" panose="020B0600070205080204" pitchFamily="34" charset="-128"/>
                          <a:cs typeface="Arial" panose="020B0604020202020204" pitchFamily="34" charset="0"/>
                        </a:rPr>
                        <a:t>(0.4-0.6)</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16"/>
                  </a:ext>
                </a:extLst>
              </a:tr>
            </a:tbl>
          </a:graphicData>
        </a:graphic>
      </p:graphicFrame>
      <p:sp>
        <p:nvSpPr>
          <p:cNvPr id="74880" name="Text Box 4"/>
          <p:cNvSpPr txBox="1">
            <a:spLocks noChangeArrowheads="1"/>
          </p:cNvSpPr>
          <p:nvPr/>
        </p:nvSpPr>
        <p:spPr bwMode="auto">
          <a:xfrm>
            <a:off x="218803" y="6324600"/>
            <a:ext cx="2105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ja-JP" sz="1000" b="0" i="0" dirty="0" err="1">
                <a:cs typeface="Arial" panose="020B0604020202020204" pitchFamily="34" charset="0"/>
              </a:rPr>
              <a:t>Colli</a:t>
            </a:r>
            <a:r>
              <a:rPr lang="en-US" altLang="ja-JP" sz="1000" b="0" i="0" dirty="0">
                <a:cs typeface="Arial" panose="020B0604020202020204" pitchFamily="34" charset="0"/>
              </a:rPr>
              <a:t> A et al. Am J </a:t>
            </a:r>
            <a:r>
              <a:rPr lang="en-US" altLang="ja-JP" sz="1000" b="0" i="0" dirty="0" err="1">
                <a:cs typeface="Arial" panose="020B0604020202020204" pitchFamily="34" charset="0"/>
              </a:rPr>
              <a:t>Gastroenterol</a:t>
            </a:r>
            <a:r>
              <a:rPr lang="en-US" altLang="ja-JP" sz="1000" b="0" i="0" dirty="0">
                <a:cs typeface="Arial" panose="020B0604020202020204" pitchFamily="34" charset="0"/>
              </a:rPr>
              <a:t> 2006;101:513-523</a:t>
            </a:r>
          </a:p>
        </p:txBody>
      </p:sp>
    </p:spTree>
    <p:extLst>
      <p:ext uri="{BB962C8B-B14F-4D97-AF65-F5344CB8AC3E}">
        <p14:creationId xmlns:p14="http://schemas.microsoft.com/office/powerpoint/2010/main" val="369709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 y="1520565"/>
            <a:ext cx="3962400" cy="463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762000" y="585862"/>
            <a:ext cx="10668000" cy="735013"/>
          </a:xfrm>
          <a:prstGeom prst="rect">
            <a:avLst/>
          </a:prstGeom>
        </p:spPr>
        <p:txBody>
          <a:bodyPr vert="horz" lIns="91440" tIns="45720" rIns="91440" bIns="45720" rtlCol="0" anchor="ctr">
            <a:noAutofit/>
          </a:bodyPr>
          <a:lstStyle>
            <a:lvl1pPr algn="ctr">
              <a:spcBef>
                <a:spcPct val="0"/>
              </a:spcBef>
              <a:buNone/>
              <a:defRPr lang="en-US" altLang="ja-JP" sz="3200" b="1" i="0" spc="-5">
                <a:solidFill>
                  <a:srgbClr val="800000"/>
                </a:solidFill>
                <a:latin typeface="Calibri"/>
                <a:ea typeface="+mj-ea"/>
                <a:cs typeface="Calibri"/>
              </a:defRPr>
            </a:lvl1pPr>
          </a:lstStyle>
          <a:p>
            <a:r>
              <a:rPr lang="en-US" dirty="0">
                <a:solidFill>
                  <a:schemeClr val="tx1"/>
                </a:solidFill>
              </a:rPr>
              <a:t>Contrast MR for Detection of Hepatocellular Carcinoma</a:t>
            </a:r>
          </a:p>
        </p:txBody>
      </p:sp>
      <p:sp>
        <p:nvSpPr>
          <p:cNvPr id="5" name="TextBox 4"/>
          <p:cNvSpPr txBox="1"/>
          <p:nvPr/>
        </p:nvSpPr>
        <p:spPr>
          <a:xfrm>
            <a:off x="8991600" y="4114800"/>
            <a:ext cx="3011488" cy="1053614"/>
          </a:xfrm>
          <a:prstGeom prst="rect">
            <a:avLst/>
          </a:prstGeom>
          <a:noFill/>
          <a:ln w="19050">
            <a:solidFill>
              <a:srgbClr val="FF0000"/>
            </a:solidFill>
          </a:ln>
        </p:spPr>
        <p:txBody>
          <a:bodyPr wrap="square">
            <a:spAutoFit/>
          </a:bodyPr>
          <a:lstStyle/>
          <a:p>
            <a:pPr marL="342900" indent="-342900">
              <a:buFontTx/>
              <a:buAutoNum type="alphaUcPeriod"/>
              <a:defRPr/>
            </a:pPr>
            <a:r>
              <a:rPr lang="en-US" sz="1000" dirty="0">
                <a:latin typeface="Arial" charset="0"/>
                <a:cs typeface="Arial" charset="0"/>
              </a:rPr>
              <a:t>High signal intensity T2 weighted image</a:t>
            </a:r>
          </a:p>
          <a:p>
            <a:pPr marL="342900" indent="-342900">
              <a:buFontTx/>
              <a:buAutoNum type="alphaUcPeriod" startAt="2"/>
              <a:defRPr/>
            </a:pPr>
            <a:r>
              <a:rPr lang="en-US" sz="1000" dirty="0">
                <a:latin typeface="Arial" charset="0"/>
                <a:cs typeface="Arial" charset="0"/>
              </a:rPr>
              <a:t>Low signal intensity on pre-enhancement T1 weighted image</a:t>
            </a:r>
          </a:p>
          <a:p>
            <a:pPr marL="342900" indent="-342900">
              <a:buFontTx/>
              <a:buAutoNum type="alphaUcPeriod" startAt="3"/>
              <a:defRPr/>
            </a:pPr>
            <a:r>
              <a:rPr lang="en-US" sz="1000" dirty="0">
                <a:latin typeface="Arial" charset="0"/>
                <a:cs typeface="Arial" charset="0"/>
              </a:rPr>
              <a:t>Arterial phase enhancement of mass lesion</a:t>
            </a:r>
          </a:p>
          <a:p>
            <a:pPr marL="342900" indent="-342900">
              <a:buFontTx/>
              <a:buAutoNum type="alphaUcPeriod" startAt="4"/>
              <a:defRPr/>
            </a:pPr>
            <a:r>
              <a:rPr lang="en-US" sz="1000" dirty="0">
                <a:latin typeface="Arial" charset="0"/>
                <a:cs typeface="Arial" charset="0"/>
              </a:rPr>
              <a:t>Washout of lesion on portal phase</a:t>
            </a:r>
          </a:p>
          <a:p>
            <a:pPr marL="342900" indent="-342900">
              <a:buFontTx/>
              <a:buAutoNum type="alphaUcPeriod" startAt="4"/>
              <a:defRPr/>
            </a:pPr>
            <a:r>
              <a:rPr lang="en-US" sz="1000" dirty="0">
                <a:latin typeface="Arial" charset="0"/>
                <a:cs typeface="Arial" charset="0"/>
              </a:rPr>
              <a:t>Washout on 2 min equilibrium</a:t>
            </a:r>
          </a:p>
        </p:txBody>
      </p:sp>
      <p:sp>
        <p:nvSpPr>
          <p:cNvPr id="35845" name="TextBox 5"/>
          <p:cNvSpPr txBox="1">
            <a:spLocks noChangeArrowheads="1"/>
          </p:cNvSpPr>
          <p:nvPr/>
        </p:nvSpPr>
        <p:spPr bwMode="auto">
          <a:xfrm>
            <a:off x="5105400" y="1237132"/>
            <a:ext cx="4813299"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SzPct val="125000"/>
              <a:buNone/>
            </a:pPr>
            <a:r>
              <a:rPr lang="en-US" altLang="en-US" sz="2400" dirty="0">
                <a:latin typeface="+mj-lt"/>
              </a:rPr>
              <a:t>Advantages:</a:t>
            </a:r>
          </a:p>
          <a:p>
            <a:pPr marL="342900" indent="-342900" eaLnBrk="1" hangingPunct="1">
              <a:spcBef>
                <a:spcPct val="0"/>
              </a:spcBef>
              <a:buSzPct val="125000"/>
              <a:buFont typeface="Arial" panose="020B0604020202020204" pitchFamily="34" charset="0"/>
              <a:buChar char="•"/>
            </a:pPr>
            <a:r>
              <a:rPr lang="en-US" altLang="en-US" sz="2400" dirty="0">
                <a:latin typeface="+mj-lt"/>
              </a:rPr>
              <a:t>High sensitivity (up to 96%)</a:t>
            </a:r>
          </a:p>
          <a:p>
            <a:pPr marL="342900" indent="-342900" eaLnBrk="1" hangingPunct="1">
              <a:spcBef>
                <a:spcPct val="0"/>
              </a:spcBef>
              <a:buSzPct val="125000"/>
              <a:buFont typeface="Arial" panose="020B0604020202020204" pitchFamily="34" charset="0"/>
              <a:buChar char="•"/>
            </a:pPr>
            <a:r>
              <a:rPr lang="en-US" altLang="en-US" sz="2400" dirty="0">
                <a:latin typeface="+mj-lt"/>
              </a:rPr>
              <a:t>High resolution</a:t>
            </a:r>
          </a:p>
          <a:p>
            <a:pPr marL="342900" indent="-342900" eaLnBrk="1" hangingPunct="1">
              <a:spcBef>
                <a:spcPct val="0"/>
              </a:spcBef>
              <a:buSzPct val="125000"/>
              <a:buFont typeface="Arial" panose="020B0604020202020204" pitchFamily="34" charset="0"/>
              <a:buChar char="•"/>
            </a:pPr>
            <a:r>
              <a:rPr lang="en-US" altLang="en-US" sz="2400" dirty="0">
                <a:latin typeface="+mj-lt"/>
              </a:rPr>
              <a:t>No irradiation </a:t>
            </a:r>
          </a:p>
          <a:p>
            <a:pPr marL="342900" indent="-342900" eaLnBrk="1" hangingPunct="1">
              <a:spcBef>
                <a:spcPct val="0"/>
              </a:spcBef>
              <a:buSzPct val="125000"/>
              <a:buFont typeface="Arial" panose="020B0604020202020204" pitchFamily="34" charset="0"/>
              <a:buChar char="•"/>
            </a:pPr>
            <a:r>
              <a:rPr lang="en-US" altLang="en-US" sz="2400" dirty="0">
                <a:latin typeface="+mj-lt"/>
              </a:rPr>
              <a:t>Operator independent</a:t>
            </a:r>
          </a:p>
          <a:p>
            <a:pPr marL="342900" indent="-342900" eaLnBrk="1" hangingPunct="1">
              <a:spcBef>
                <a:spcPct val="0"/>
              </a:spcBef>
              <a:buSzPct val="125000"/>
              <a:buFont typeface="Arial" panose="020B0604020202020204" pitchFamily="34" charset="0"/>
              <a:buChar char="•"/>
            </a:pPr>
            <a:r>
              <a:rPr lang="en-US" altLang="en-US" sz="2400" dirty="0">
                <a:latin typeface="+mj-lt"/>
              </a:rPr>
              <a:t>New Rapid test is 6 mins at 20% of the cost</a:t>
            </a:r>
          </a:p>
          <a:p>
            <a:pPr marL="171450" indent="-171450" eaLnBrk="1" hangingPunct="1">
              <a:spcBef>
                <a:spcPct val="0"/>
              </a:spcBef>
              <a:buSzPct val="125000"/>
              <a:buFont typeface="Arial" panose="020B0604020202020204" pitchFamily="34" charset="0"/>
              <a:buChar char="•"/>
            </a:pPr>
            <a:endParaRPr lang="en-US" altLang="en-US" sz="900" dirty="0">
              <a:latin typeface="+mj-lt"/>
            </a:endParaRPr>
          </a:p>
          <a:p>
            <a:pPr eaLnBrk="1" hangingPunct="1">
              <a:spcBef>
                <a:spcPct val="0"/>
              </a:spcBef>
              <a:buSzPct val="125000"/>
              <a:buNone/>
            </a:pPr>
            <a:r>
              <a:rPr lang="en-US" altLang="en-US" sz="2400" dirty="0">
                <a:latin typeface="+mj-lt"/>
              </a:rPr>
              <a:t>Disadvantages:</a:t>
            </a:r>
          </a:p>
          <a:p>
            <a:pPr marL="342900" indent="-342900" eaLnBrk="1" hangingPunct="1">
              <a:spcBef>
                <a:spcPct val="0"/>
              </a:spcBef>
              <a:buSzPct val="125000"/>
              <a:buFont typeface="Arial" panose="020B0604020202020204" pitchFamily="34" charset="0"/>
              <a:buChar char="•"/>
            </a:pPr>
            <a:r>
              <a:rPr lang="en-US" altLang="en-US" sz="2400" dirty="0">
                <a:latin typeface="+mj-lt"/>
              </a:rPr>
              <a:t>Expensive</a:t>
            </a:r>
          </a:p>
          <a:p>
            <a:pPr marL="342900" indent="-342900" eaLnBrk="1" hangingPunct="1">
              <a:spcBef>
                <a:spcPct val="0"/>
              </a:spcBef>
              <a:buSzPct val="125000"/>
              <a:buFont typeface="Arial" panose="020B0604020202020204" pitchFamily="34" charset="0"/>
              <a:buChar char="•"/>
            </a:pPr>
            <a:r>
              <a:rPr lang="en-US" altLang="en-US" sz="2400" dirty="0">
                <a:latin typeface="+mj-lt"/>
              </a:rPr>
              <a:t>Time intensive</a:t>
            </a:r>
          </a:p>
          <a:p>
            <a:pPr marL="342900" indent="-342900" eaLnBrk="1" hangingPunct="1">
              <a:spcBef>
                <a:spcPct val="0"/>
              </a:spcBef>
              <a:buSzPct val="125000"/>
              <a:buFont typeface="Arial" panose="020B0604020202020204" pitchFamily="34" charset="0"/>
              <a:buChar char="•"/>
            </a:pPr>
            <a:r>
              <a:rPr lang="en-US" altLang="en-US" sz="2400" dirty="0">
                <a:latin typeface="+mj-lt"/>
              </a:rPr>
              <a:t>Patient dependent</a:t>
            </a:r>
          </a:p>
          <a:p>
            <a:pPr marL="342900" indent="-342900" eaLnBrk="1" hangingPunct="1">
              <a:spcBef>
                <a:spcPct val="0"/>
              </a:spcBef>
              <a:buSzPct val="125000"/>
              <a:buFont typeface="Arial" panose="020B0604020202020204" pitchFamily="34" charset="0"/>
              <a:buChar char="•"/>
            </a:pPr>
            <a:r>
              <a:rPr lang="en-US" altLang="en-US" sz="2400" dirty="0">
                <a:latin typeface="+mj-lt"/>
              </a:rPr>
              <a:t>No implants</a:t>
            </a:r>
          </a:p>
          <a:p>
            <a:pPr marL="342900" indent="-342900" eaLnBrk="1" hangingPunct="1">
              <a:spcBef>
                <a:spcPct val="0"/>
              </a:spcBef>
              <a:buSzPct val="125000"/>
              <a:buFont typeface="Arial" panose="020B0604020202020204" pitchFamily="34" charset="0"/>
              <a:buChar char="•"/>
            </a:pPr>
            <a:r>
              <a:rPr lang="en-US" altLang="en-US" sz="2400" dirty="0">
                <a:latin typeface="+mj-lt"/>
              </a:rPr>
              <a:t>Gad Contrast sensitivity</a:t>
            </a:r>
          </a:p>
          <a:p>
            <a:pPr marL="342900" indent="-342900" eaLnBrk="1" hangingPunct="1">
              <a:spcBef>
                <a:spcPct val="0"/>
              </a:spcBef>
              <a:buSzPct val="125000"/>
              <a:buFont typeface="Arial" panose="020B0604020202020204" pitchFamily="34" charset="0"/>
              <a:buChar char="•"/>
            </a:pPr>
            <a:r>
              <a:rPr lang="en-US" altLang="en-US" sz="2400" dirty="0">
                <a:latin typeface="+mj-lt"/>
              </a:rPr>
              <a:t>Requires good kidney function</a:t>
            </a:r>
          </a:p>
        </p:txBody>
      </p:sp>
      <p:sp>
        <p:nvSpPr>
          <p:cNvPr id="35846" name="TextBox 6"/>
          <p:cNvSpPr txBox="1">
            <a:spLocks noChangeArrowheads="1"/>
          </p:cNvSpPr>
          <p:nvPr/>
        </p:nvSpPr>
        <p:spPr bwMode="auto">
          <a:xfrm>
            <a:off x="381000" y="6381293"/>
            <a:ext cx="35942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dirty="0"/>
              <a:t>Lee SA, et al. Magnetic Resonance Imaging 2011; 29: 85-90</a:t>
            </a:r>
          </a:p>
        </p:txBody>
      </p:sp>
    </p:spTree>
    <p:extLst>
      <p:ext uri="{BB962C8B-B14F-4D97-AF65-F5344CB8AC3E}">
        <p14:creationId xmlns:p14="http://schemas.microsoft.com/office/powerpoint/2010/main" val="350850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vert="horz" lIns="91440" tIns="45720" rIns="91440" bIns="45720" rtlCol="0" anchor="ctr">
            <a:noAutofit/>
          </a:bodyPr>
          <a:lstStyle/>
          <a:p>
            <a:r>
              <a:rPr lang="en-US" altLang="ja-JP" sz="3200" dirty="0"/>
              <a:t>Sensitivity of HCC detection</a:t>
            </a:r>
            <a:endParaRPr lang="ja-JP" altLang="en-US" sz="3200" dirty="0"/>
          </a:p>
        </p:txBody>
      </p:sp>
      <p:sp>
        <p:nvSpPr>
          <p:cNvPr id="76802" name="Rectangle 3"/>
          <p:cNvSpPr>
            <a:spLocks noChangeArrowheads="1"/>
          </p:cNvSpPr>
          <p:nvPr/>
        </p:nvSpPr>
        <p:spPr bwMode="auto">
          <a:xfrm>
            <a:off x="7772400" y="6347734"/>
            <a:ext cx="33361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ja-JP" sz="1000" b="0" i="0" dirty="0">
                <a:cs typeface="Arial" panose="020B0604020202020204" pitchFamily="34" charset="0"/>
              </a:rPr>
              <a:t>Yu NC. et al </a:t>
            </a:r>
            <a:r>
              <a:rPr lang="en-US" altLang="ja-JP" sz="1000" b="0" i="0" dirty="0" err="1">
                <a:cs typeface="Arial" panose="020B0604020202020204" pitchFamily="34" charset="0"/>
              </a:rPr>
              <a:t>Clin</a:t>
            </a:r>
            <a:r>
              <a:rPr lang="en-US" altLang="ja-JP" sz="1000" b="0" i="0" dirty="0">
                <a:cs typeface="Arial" panose="020B0604020202020204" pitchFamily="34" charset="0"/>
              </a:rPr>
              <a:t> </a:t>
            </a:r>
            <a:r>
              <a:rPr lang="en-US" altLang="ja-JP" sz="1000" b="0" i="0" dirty="0" err="1">
                <a:cs typeface="Arial" panose="020B0604020202020204" pitchFamily="34" charset="0"/>
              </a:rPr>
              <a:t>Gastroenterol</a:t>
            </a:r>
            <a:r>
              <a:rPr lang="en-US" altLang="ja-JP" sz="1000" b="0" i="0" dirty="0">
                <a:cs typeface="Arial" panose="020B0604020202020204" pitchFamily="34" charset="0"/>
              </a:rPr>
              <a:t> </a:t>
            </a:r>
            <a:r>
              <a:rPr lang="en-US" altLang="ja-JP" sz="1000" b="0" i="0" dirty="0" err="1">
                <a:cs typeface="Arial" panose="020B0604020202020204" pitchFamily="34" charset="0"/>
              </a:rPr>
              <a:t>Hepatol</a:t>
            </a:r>
            <a:r>
              <a:rPr lang="en-US" altLang="ja-JP" sz="1000" b="0" i="0" dirty="0">
                <a:cs typeface="Arial" panose="020B0604020202020204" pitchFamily="34" charset="0"/>
              </a:rPr>
              <a:t> 2011;9:161-167</a:t>
            </a:r>
          </a:p>
        </p:txBody>
      </p:sp>
      <p:sp>
        <p:nvSpPr>
          <p:cNvPr id="76803" name="TextBox 4"/>
          <p:cNvSpPr txBox="1">
            <a:spLocks noChangeArrowheads="1"/>
          </p:cNvSpPr>
          <p:nvPr/>
        </p:nvSpPr>
        <p:spPr bwMode="auto">
          <a:xfrm>
            <a:off x="1905000" y="5721285"/>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1800" b="0" dirty="0">
                <a:latin typeface="Calibri" panose="020F0502020204030204" pitchFamily="34" charset="0"/>
              </a:rPr>
              <a:t>638 Liver transplant 225 (35%) HCC, </a:t>
            </a:r>
          </a:p>
          <a:p>
            <a:pPr eaLnBrk="1" hangingPunct="1"/>
            <a:r>
              <a:rPr kumimoji="1" lang="en-US" altLang="ja-JP" sz="1800" b="0" dirty="0">
                <a:latin typeface="Calibri" panose="020F0502020204030204" pitchFamily="34" charset="0"/>
              </a:rPr>
              <a:t>23 </a:t>
            </a:r>
            <a:r>
              <a:rPr kumimoji="1" lang="en-US" altLang="ja-JP" sz="1800" b="0" i="0" dirty="0">
                <a:latin typeface="Calibri" panose="020F0502020204030204" pitchFamily="34" charset="0"/>
              </a:rPr>
              <a:t>excluded</a:t>
            </a:r>
            <a:r>
              <a:rPr kumimoji="1" lang="en-US" altLang="ja-JP" sz="1800" b="0" dirty="0">
                <a:latin typeface="Calibri" panose="020F0502020204030204" pitchFamily="34" charset="0"/>
              </a:rPr>
              <a:t> (infiltrative, multifocal)</a:t>
            </a:r>
            <a:endParaRPr kumimoji="1" lang="ja-JP" altLang="en-US" sz="1800" b="0" dirty="0">
              <a:latin typeface="Calibri" panose="020F0502020204030204" pitchFamily="34" charset="0"/>
            </a:endParaRPr>
          </a:p>
        </p:txBody>
      </p:sp>
      <p:graphicFrame>
        <p:nvGraphicFramePr>
          <p:cNvPr id="6" name="Table 5"/>
          <p:cNvGraphicFramePr>
            <a:graphicFrameLocks noGrp="1"/>
          </p:cNvGraphicFramePr>
          <p:nvPr/>
        </p:nvGraphicFramePr>
        <p:xfrm>
          <a:off x="1943100" y="1524000"/>
          <a:ext cx="8305800" cy="4010028"/>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668338">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bg2"/>
                          </a:solidFill>
                          <a:effectLst/>
                          <a:latin typeface="Calibri" panose="020F0502020204030204" pitchFamily="34" charset="0"/>
                          <a:ea typeface="ＭＳ Ｐゴシック" panose="020B0600070205080204" pitchFamily="34" charset="-128"/>
                        </a:rPr>
                        <a:t>Size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bg2"/>
                          </a:solidFill>
                          <a:effectLst/>
                          <a:latin typeface="Calibri" panose="020F0502020204030204" pitchFamily="34" charset="0"/>
                          <a:ea typeface="ＭＳ Ｐゴシック" panose="020B0600070205080204" pitchFamily="34" charset="-128"/>
                        </a:rPr>
                        <a:t>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bg2"/>
                          </a:solidFill>
                          <a:effectLst/>
                          <a:latin typeface="Calibri" panose="020F0502020204030204" pitchFamily="34" charset="0"/>
                          <a:ea typeface="ＭＳ Ｐゴシック" panose="020B0600070205080204" pitchFamily="34" charset="-128"/>
                        </a:rPr>
                        <a:t>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bg2"/>
                          </a:solidFill>
                          <a:effectLst/>
                          <a:latin typeface="Calibri" panose="020F0502020204030204" pitchFamily="34" charset="0"/>
                          <a:ea typeface="ＭＳ Ｐゴシック" panose="020B0600070205080204" pitchFamily="34" charset="-128"/>
                        </a:rPr>
                        <a:t>MRI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668338">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Per-nodule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92/200 (46%)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126/194 (65%)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126/175 (72%)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668338">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&lt;2cm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20/96 (21%)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35/88 (40%)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33/70 (47%)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668338">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2-4cm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44/71 (62%)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59/74 (80%)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66/77 (86%)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668338">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≥4cm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28/33 (85%)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32/32 (100%)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27/28 (96%)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4"/>
                  </a:ext>
                </a:extLst>
              </a:tr>
              <a:tr h="668338">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Per-patient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88/138 (64%)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113/149 (76%)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99/117 (85%)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225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Title 1"/>
          <p:cNvSpPr>
            <a:spLocks noGrp="1"/>
          </p:cNvSpPr>
          <p:nvPr>
            <p:ph type="title"/>
          </p:nvPr>
        </p:nvSpPr>
        <p:spPr>
          <a:xfrm>
            <a:off x="609600" y="400050"/>
            <a:ext cx="10972800" cy="1143000"/>
          </a:xfrm>
        </p:spPr>
        <p:txBody>
          <a:bodyPr vert="horz" lIns="91440" tIns="45720" rIns="91440" bIns="45720" rtlCol="0" anchor="ctr">
            <a:noAutofit/>
          </a:bodyPr>
          <a:lstStyle/>
          <a:p>
            <a:r>
              <a:rPr lang="en-US" altLang="ja-JP" sz="3200" dirty="0"/>
              <a:t>Ultrasound Images - right hepatic lobe</a:t>
            </a:r>
          </a:p>
        </p:txBody>
      </p:sp>
      <p:pic>
        <p:nvPicPr>
          <p:cNvPr id="78850" name="Picture 3" descr="C:\Users\Yuko\Desktop\C241 Ngyuen\pc\NGUYENTIEN20110817092624890.jpg"/>
          <p:cNvPicPr>
            <a:picLocks noChangeAspect="1" noChangeArrowheads="1"/>
          </p:cNvPicPr>
          <p:nvPr/>
        </p:nvPicPr>
        <p:blipFill>
          <a:blip r:embed="rId3">
            <a:extLst>
              <a:ext uri="{28A0092B-C50C-407E-A947-70E740481C1C}">
                <a14:useLocalDpi xmlns:a14="http://schemas.microsoft.com/office/drawing/2010/main" val="0"/>
              </a:ext>
            </a:extLst>
          </a:blip>
          <a:srcRect l="11874" t="16249" r="10001" b="5418"/>
          <a:stretch>
            <a:fillRect/>
          </a:stretch>
        </p:blipFill>
        <p:spPr bwMode="auto">
          <a:xfrm>
            <a:off x="6157914" y="1981200"/>
            <a:ext cx="43576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4" descr="C:\Users\Yuko\Desktop\C241 Ngyuen\pc\NGUYENTIEN20110817092750605.jpg"/>
          <p:cNvPicPr>
            <a:picLocks noChangeAspect="1" noChangeArrowheads="1"/>
          </p:cNvPicPr>
          <p:nvPr/>
        </p:nvPicPr>
        <p:blipFill>
          <a:blip r:embed="rId4">
            <a:extLst>
              <a:ext uri="{28A0092B-C50C-407E-A947-70E740481C1C}">
                <a14:useLocalDpi xmlns:a14="http://schemas.microsoft.com/office/drawing/2010/main" val="0"/>
              </a:ext>
            </a:extLst>
          </a:blip>
          <a:srcRect l="11250" t="16667" r="10001" b="5000"/>
          <a:stretch>
            <a:fillRect/>
          </a:stretch>
        </p:blipFill>
        <p:spPr bwMode="auto">
          <a:xfrm>
            <a:off x="838200" y="1746885"/>
            <a:ext cx="43926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ChangeArrowheads="1"/>
          </p:cNvSpPr>
          <p:nvPr/>
        </p:nvSpPr>
        <p:spPr bwMode="auto">
          <a:xfrm>
            <a:off x="2057400" y="5867400"/>
            <a:ext cx="716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b="0" dirty="0">
                <a:latin typeface="Calibri" panose="020F0502020204030204" pitchFamily="34" charset="0"/>
              </a:rPr>
              <a:t>58 year-old man, HCV cirrhosis, with known HCC s/p multiple TACE</a:t>
            </a:r>
          </a:p>
        </p:txBody>
      </p:sp>
      <p:pic>
        <p:nvPicPr>
          <p:cNvPr id="6" name="Picture 5" descr="C:\Users\Yuko\Desktop\C241 Ngyuen\pc\NGUYENTIEN20110817092922099.jpg"/>
          <p:cNvPicPr>
            <a:picLocks noChangeAspect="1" noChangeArrowheads="1"/>
          </p:cNvPicPr>
          <p:nvPr/>
        </p:nvPicPr>
        <p:blipFill>
          <a:blip r:embed="rId5">
            <a:extLst>
              <a:ext uri="{28A0092B-C50C-407E-A947-70E740481C1C}">
                <a14:useLocalDpi xmlns:a14="http://schemas.microsoft.com/office/drawing/2010/main" val="0"/>
              </a:ext>
            </a:extLst>
          </a:blip>
          <a:srcRect l="6419" t="16789" b="5185"/>
          <a:stretch>
            <a:fillRect/>
          </a:stretch>
        </p:blipFill>
        <p:spPr bwMode="auto">
          <a:xfrm>
            <a:off x="5638800" y="1746885"/>
            <a:ext cx="56054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524000" y="512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lgn="ctr" rtl="0" eaLnBrk="0" fontAlgn="base" hangingPunct="0">
              <a:spcBef>
                <a:spcPct val="0"/>
              </a:spcBef>
              <a:spcAft>
                <a:spcPct val="0"/>
              </a:spcAft>
              <a:defRPr kumimoji="1" sz="5000" kern="1200">
                <a:solidFill>
                  <a:schemeClr val="tx1"/>
                </a:solidFill>
                <a:latin typeface="Calibri"/>
                <a:ea typeface="ＭＳ Ｐゴシック" charset="0"/>
                <a:cs typeface="Calibri"/>
              </a:defRPr>
            </a:lvl1pPr>
            <a:lvl2pPr algn="ctr" rtl="0" eaLnBrk="0" fontAlgn="base" hangingPunct="0">
              <a:spcBef>
                <a:spcPct val="0"/>
              </a:spcBef>
              <a:spcAft>
                <a:spcPct val="0"/>
              </a:spcAft>
              <a:defRPr kumimoji="1" sz="5000">
                <a:solidFill>
                  <a:schemeClr val="tx1"/>
                </a:solidFill>
                <a:latin typeface="Calibri" charset="0"/>
                <a:ea typeface="ＭＳ Ｐゴシック" charset="0"/>
                <a:cs typeface="Calibri" charset="0"/>
              </a:defRPr>
            </a:lvl2pPr>
            <a:lvl3pPr algn="ctr" rtl="0" eaLnBrk="0" fontAlgn="base" hangingPunct="0">
              <a:spcBef>
                <a:spcPct val="0"/>
              </a:spcBef>
              <a:spcAft>
                <a:spcPct val="0"/>
              </a:spcAft>
              <a:defRPr kumimoji="1" sz="5000">
                <a:solidFill>
                  <a:schemeClr val="tx1"/>
                </a:solidFill>
                <a:latin typeface="Calibri" charset="0"/>
                <a:ea typeface="ＭＳ Ｐゴシック" charset="0"/>
                <a:cs typeface="Calibri" charset="0"/>
              </a:defRPr>
            </a:lvl3pPr>
            <a:lvl4pPr algn="ctr" rtl="0" eaLnBrk="0" fontAlgn="base" hangingPunct="0">
              <a:spcBef>
                <a:spcPct val="0"/>
              </a:spcBef>
              <a:spcAft>
                <a:spcPct val="0"/>
              </a:spcAft>
              <a:defRPr kumimoji="1" sz="5000">
                <a:solidFill>
                  <a:schemeClr val="tx1"/>
                </a:solidFill>
                <a:latin typeface="Calibri" charset="0"/>
                <a:ea typeface="ＭＳ Ｐゴシック" charset="0"/>
                <a:cs typeface="Calibri" charset="0"/>
              </a:defRPr>
            </a:lvl4pPr>
            <a:lvl5pPr algn="ctr" rtl="0" eaLnBrk="0" fontAlgn="base" hangingPunct="0">
              <a:spcBef>
                <a:spcPct val="0"/>
              </a:spcBef>
              <a:spcAft>
                <a:spcPct val="0"/>
              </a:spcAft>
              <a:defRPr kumimoji="1" sz="5000">
                <a:solidFill>
                  <a:schemeClr val="tx1"/>
                </a:solidFill>
                <a:latin typeface="Calibri" charset="0"/>
                <a:ea typeface="ＭＳ Ｐゴシック" charset="0"/>
                <a:cs typeface="Calibri"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54864">
              <a:defRPr/>
            </a:pPr>
            <a:r>
              <a:rPr lang="en-US" sz="2800" dirty="0">
                <a:latin typeface="Calibri" charset="0"/>
                <a:cs typeface="Calibri" charset="0"/>
              </a:rPr>
              <a:t>Well differentiated HCC </a:t>
            </a:r>
            <a:r>
              <a:rPr lang="en-US" sz="2800" dirty="0"/>
              <a:t>(proven by biopsy)</a:t>
            </a:r>
          </a:p>
        </p:txBody>
      </p:sp>
    </p:spTree>
    <p:extLst>
      <p:ext uri="{BB962C8B-B14F-4D97-AF65-F5344CB8AC3E}">
        <p14:creationId xmlns:p14="http://schemas.microsoft.com/office/powerpoint/2010/main" val="1663919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525464" y="457200"/>
            <a:ext cx="10972800" cy="1143000"/>
          </a:xfrm>
        </p:spPr>
        <p:txBody>
          <a:bodyPr vert="horz" lIns="91440" tIns="45720" rIns="91440" bIns="45720" rtlCol="0" anchor="ctr">
            <a:noAutofit/>
          </a:bodyPr>
          <a:lstStyle/>
          <a:p>
            <a:r>
              <a:rPr lang="en-US" altLang="ja-JP" sz="3200" dirty="0"/>
              <a:t>Ultrasound Images - left hepatic lobe do you see a tumor ?</a:t>
            </a:r>
          </a:p>
        </p:txBody>
      </p:sp>
      <p:pic>
        <p:nvPicPr>
          <p:cNvPr id="80898" name="Picture 2" descr="C:\Users\Yuko\Desktop\C241 Ngyuen\pc\NGUYENTIEN20110817092311304.jpg"/>
          <p:cNvPicPr>
            <a:picLocks noChangeAspect="1" noChangeArrowheads="1"/>
          </p:cNvPicPr>
          <p:nvPr/>
        </p:nvPicPr>
        <p:blipFill>
          <a:blip r:embed="rId3">
            <a:extLst>
              <a:ext uri="{28A0092B-C50C-407E-A947-70E740481C1C}">
                <a14:useLocalDpi xmlns:a14="http://schemas.microsoft.com/office/drawing/2010/main" val="0"/>
              </a:ext>
            </a:extLst>
          </a:blip>
          <a:srcRect l="14285" t="16508" r="9206" b="5609"/>
          <a:stretch>
            <a:fillRect/>
          </a:stretch>
        </p:blipFill>
        <p:spPr bwMode="auto">
          <a:xfrm>
            <a:off x="1447800" y="2041525"/>
            <a:ext cx="4411663"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descr="C:\Users\Yuko\Desktop\C241 Ngyuen\pc\NGUYENTIEN20110817092433712.jpg"/>
          <p:cNvPicPr>
            <a:picLocks noChangeAspect="1" noChangeArrowheads="1"/>
          </p:cNvPicPr>
          <p:nvPr/>
        </p:nvPicPr>
        <p:blipFill>
          <a:blip r:embed="rId4">
            <a:extLst>
              <a:ext uri="{28A0092B-C50C-407E-A947-70E740481C1C}">
                <a14:useLocalDpi xmlns:a14="http://schemas.microsoft.com/office/drawing/2010/main" val="0"/>
              </a:ext>
            </a:extLst>
          </a:blip>
          <a:srcRect l="12381" t="16508" r="9525" b="5609"/>
          <a:stretch>
            <a:fillRect/>
          </a:stretch>
        </p:blipFill>
        <p:spPr bwMode="auto">
          <a:xfrm>
            <a:off x="6240463" y="2011362"/>
            <a:ext cx="4503737"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5"/>
          <p:cNvSpPr>
            <a:spLocks noChangeArrowheads="1"/>
          </p:cNvSpPr>
          <p:nvPr/>
        </p:nvSpPr>
        <p:spPr bwMode="auto">
          <a:xfrm>
            <a:off x="609600" y="5791200"/>
            <a:ext cx="1135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3200" b="0" i="0" dirty="0">
                <a:latin typeface="Calibri" panose="020F0502020204030204" pitchFamily="34" charset="0"/>
              </a:rPr>
              <a:t>58 year-old man, HCV cirrhosis, with known HCC s/p multiple TACE</a:t>
            </a:r>
          </a:p>
        </p:txBody>
      </p:sp>
    </p:spTree>
    <p:extLst>
      <p:ext uri="{BB962C8B-B14F-4D97-AF65-F5344CB8AC3E}">
        <p14:creationId xmlns:p14="http://schemas.microsoft.com/office/powerpoint/2010/main" val="58509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altLang="ja-JP" sz="3200" dirty="0"/>
              <a:t>Ultrasound is Not Ideal as a Stand-Alone Surveillance Tool</a:t>
            </a:r>
          </a:p>
        </p:txBody>
      </p:sp>
      <p:sp>
        <p:nvSpPr>
          <p:cNvPr id="3" name="Content Placeholder 2"/>
          <p:cNvSpPr>
            <a:spLocks noGrp="1"/>
          </p:cNvSpPr>
          <p:nvPr>
            <p:ph idx="1"/>
          </p:nvPr>
        </p:nvSpPr>
        <p:spPr>
          <a:xfrm>
            <a:off x="1447800" y="1624155"/>
            <a:ext cx="9296400" cy="4648197"/>
          </a:xfrm>
        </p:spPr>
        <p:txBody>
          <a:bodyPr>
            <a:normAutofit fontScale="77500" lnSpcReduction="20000"/>
          </a:bodyPr>
          <a:lstStyle/>
          <a:p>
            <a:r>
              <a:rPr lang="en-US" dirty="0"/>
              <a:t>Variable quality of results</a:t>
            </a:r>
          </a:p>
          <a:p>
            <a:pPr lvl="1"/>
            <a:r>
              <a:rPr lang="en-US" dirty="0"/>
              <a:t>Operator/instrument dependent</a:t>
            </a:r>
            <a:r>
              <a:rPr lang="en-US" baseline="30000" dirty="0"/>
              <a:t>1 </a:t>
            </a:r>
          </a:p>
          <a:p>
            <a:pPr lvl="1"/>
            <a:r>
              <a:rPr lang="en-US" dirty="0"/>
              <a:t>Less accurate in obese patients</a:t>
            </a:r>
            <a:r>
              <a:rPr lang="en-US" baseline="30000" dirty="0"/>
              <a:t>2</a:t>
            </a:r>
          </a:p>
          <a:p>
            <a:pPr lvl="1"/>
            <a:r>
              <a:rPr lang="en-US" dirty="0"/>
              <a:t>Lacks precision in patients with severe cirrhosis</a:t>
            </a:r>
            <a:r>
              <a:rPr lang="en-US" baseline="30000" dirty="0"/>
              <a:t>3</a:t>
            </a:r>
          </a:p>
          <a:p>
            <a:pPr lvl="1"/>
            <a:r>
              <a:rPr lang="en-US" dirty="0"/>
              <a:t>Obesity, ascites, motion interferes with imaging</a:t>
            </a:r>
          </a:p>
          <a:p>
            <a:pPr lvl="1"/>
            <a:r>
              <a:rPr lang="en-US" dirty="0"/>
              <a:t>Difficult to detect small (&lt;2cm) lesions</a:t>
            </a:r>
            <a:r>
              <a:rPr lang="en-US" baseline="30000" dirty="0"/>
              <a:t>3</a:t>
            </a:r>
          </a:p>
          <a:p>
            <a:pPr lvl="1"/>
            <a:endParaRPr lang="en-US" baseline="30000" dirty="0"/>
          </a:p>
          <a:p>
            <a:pPr marL="457200" lvl="1" indent="0">
              <a:buNone/>
            </a:pPr>
            <a:endParaRPr lang="en-US" baseline="30000" dirty="0"/>
          </a:p>
          <a:p>
            <a:r>
              <a:rPr lang="en-US" dirty="0"/>
              <a:t>A recent survey study found that &gt; half of the patients enrolled in surveillance programs receive a suboptimal quality ultrasound</a:t>
            </a:r>
            <a:r>
              <a:rPr lang="en-US" baseline="30000" dirty="0"/>
              <a:t>4</a:t>
            </a:r>
          </a:p>
          <a:p>
            <a:pPr lvl="1"/>
            <a:r>
              <a:rPr lang="en-US" dirty="0"/>
              <a:t>Excellent 13/154 (8.4%)</a:t>
            </a:r>
          </a:p>
          <a:p>
            <a:pPr lvl="1"/>
            <a:r>
              <a:rPr lang="en-US" dirty="0"/>
              <a:t>Good 44/154 (28.6%)</a:t>
            </a:r>
          </a:p>
          <a:p>
            <a:pPr lvl="1"/>
            <a:r>
              <a:rPr lang="en-US" dirty="0"/>
              <a:t>Fair 44/154 (28.6%)</a:t>
            </a:r>
          </a:p>
          <a:p>
            <a:pPr lvl="1"/>
            <a:r>
              <a:rPr lang="en-US" dirty="0"/>
              <a:t>Poor 53/154 (34.4%)</a:t>
            </a:r>
          </a:p>
          <a:p>
            <a:endParaRPr lang="en-US" dirty="0"/>
          </a:p>
        </p:txBody>
      </p:sp>
      <p:sp>
        <p:nvSpPr>
          <p:cNvPr id="6" name="TextBox 5"/>
          <p:cNvSpPr txBox="1"/>
          <p:nvPr/>
        </p:nvSpPr>
        <p:spPr>
          <a:xfrm>
            <a:off x="8534400" y="5943600"/>
            <a:ext cx="2828018" cy="646331"/>
          </a:xfrm>
          <a:prstGeom prst="rect">
            <a:avLst/>
          </a:prstGeom>
          <a:noFill/>
        </p:spPr>
        <p:txBody>
          <a:bodyPr wrap="none" rtlCol="0">
            <a:spAutoFit/>
          </a:bodyPr>
          <a:lstStyle/>
          <a:p>
            <a:pPr>
              <a:lnSpc>
                <a:spcPct val="90000"/>
              </a:lnSpc>
              <a:spcBef>
                <a:spcPct val="0"/>
              </a:spcBef>
            </a:pPr>
            <a:r>
              <a:rPr lang="da-DK" altLang="en-US" sz="1000" dirty="0">
                <a:latin typeface="Arial" panose="020B0604020202020204" pitchFamily="34" charset="0"/>
                <a:cs typeface="Arial" panose="020B0604020202020204" pitchFamily="34" charset="0"/>
              </a:rPr>
              <a:t>1. Bruix J et al. Hepatology. 2005;42:1208-36</a:t>
            </a:r>
          </a:p>
          <a:p>
            <a:pPr>
              <a:lnSpc>
                <a:spcPct val="90000"/>
              </a:lnSpc>
              <a:spcBef>
                <a:spcPct val="0"/>
              </a:spcBef>
            </a:pPr>
            <a:r>
              <a:rPr lang="da-DK" altLang="en-US" sz="1000" dirty="0">
                <a:latin typeface="Arial" panose="020B0604020202020204" pitchFamily="34" charset="0"/>
                <a:cs typeface="Arial" panose="020B0604020202020204" pitchFamily="34" charset="0"/>
              </a:rPr>
              <a:t>2. Bruix J et al. Hepatology. 2011;53:1020-2</a:t>
            </a:r>
          </a:p>
          <a:p>
            <a:pPr>
              <a:lnSpc>
                <a:spcPct val="90000"/>
              </a:lnSpc>
              <a:spcBef>
                <a:spcPct val="0"/>
              </a:spcBef>
            </a:pPr>
            <a:r>
              <a:rPr lang="da-DK" altLang="en-US" sz="1000" dirty="0">
                <a:latin typeface="Arial" panose="020B0604020202020204" pitchFamily="34" charset="0"/>
                <a:cs typeface="Arial" panose="020B0604020202020204" pitchFamily="34" charset="0"/>
              </a:rPr>
              <a:t>3. Bennett GL et al. AJR 2002;179:75–80.</a:t>
            </a:r>
          </a:p>
          <a:p>
            <a:pPr>
              <a:lnSpc>
                <a:spcPct val="90000"/>
              </a:lnSpc>
              <a:spcBef>
                <a:spcPct val="0"/>
              </a:spcBef>
            </a:pPr>
            <a:r>
              <a:rPr lang="da-DK" altLang="en-US" sz="1000" dirty="0">
                <a:latin typeface="Arial" panose="020B0604020202020204" pitchFamily="34" charset="0"/>
                <a:cs typeface="Arial" panose="020B0604020202020204" pitchFamily="34" charset="0"/>
              </a:rPr>
              <a:t>4. Joshi et al. Dig Dis Sci 2014 JUL 16, In Print</a:t>
            </a:r>
          </a:p>
        </p:txBody>
      </p:sp>
    </p:spTree>
    <p:extLst>
      <p:ext uri="{BB962C8B-B14F-4D97-AF65-F5344CB8AC3E}">
        <p14:creationId xmlns:p14="http://schemas.microsoft.com/office/powerpoint/2010/main" val="53046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369D582-FF64-463B-B152-DB14C5BDCCAB}"/>
              </a:ext>
            </a:extLst>
          </p:cNvPr>
          <p:cNvSpPr>
            <a:spLocks noChangeArrowheads="1"/>
          </p:cNvSpPr>
          <p:nvPr/>
        </p:nvSpPr>
        <p:spPr bwMode="auto">
          <a:xfrm>
            <a:off x="139700" y="380751"/>
            <a:ext cx="11912600" cy="881062"/>
          </a:xfrm>
          <a:prstGeom prst="rect">
            <a:avLst/>
          </a:prstGeom>
        </p:spPr>
        <p:txBody>
          <a:bodyPr vert="horz" lIns="91440" tIns="45720" rIns="91440" bIns="45720" rtlCol="0" anchor="ctr">
            <a:noAutofit/>
          </a:bodyPr>
          <a:lstStyle/>
          <a:p>
            <a:pPr algn="ctr">
              <a:spcBef>
                <a:spcPct val="0"/>
              </a:spcBef>
            </a:pPr>
            <a:r>
              <a:rPr lang="en-US" altLang="en-US" sz="3200" b="1" spc="-5" dirty="0">
                <a:latin typeface="Calibri"/>
                <a:ea typeface="+mj-ea"/>
                <a:cs typeface="Calibri"/>
              </a:rPr>
              <a:t>Ultrasound Surveillance in detection of Early HCC: Systematic Review</a:t>
            </a:r>
          </a:p>
        </p:txBody>
      </p:sp>
      <p:sp>
        <p:nvSpPr>
          <p:cNvPr id="37891" name="Text Box 6">
            <a:extLst>
              <a:ext uri="{FF2B5EF4-FFF2-40B4-BE49-F238E27FC236}">
                <a16:creationId xmlns:a16="http://schemas.microsoft.com/office/drawing/2014/main" id="{D64823FA-9F2B-4E58-BEC6-3AF315B1450A}"/>
              </a:ext>
            </a:extLst>
          </p:cNvPr>
          <p:cNvSpPr txBox="1">
            <a:spLocks noChangeArrowheads="1"/>
          </p:cNvSpPr>
          <p:nvPr/>
        </p:nvSpPr>
        <p:spPr bwMode="auto">
          <a:xfrm>
            <a:off x="4249738" y="6157914"/>
            <a:ext cx="3186112" cy="3698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spAutoFit/>
          </a:bodyP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fontAlgn="base">
              <a:spcBef>
                <a:spcPct val="0"/>
              </a:spcBef>
              <a:spcAft>
                <a:spcPct val="0"/>
              </a:spcAft>
              <a:buClrTx/>
              <a:buSzTx/>
              <a:buNone/>
            </a:pPr>
            <a:r>
              <a:rPr lang="en-US" altLang="en-US" sz="1800" b="0" dirty="0">
                <a:solidFill>
                  <a:schemeClr val="accent6">
                    <a:lumMod val="60000"/>
                    <a:lumOff val="40000"/>
                  </a:schemeClr>
                </a:solidFill>
                <a:cs typeface="Arial" panose="020B0604020202020204" pitchFamily="34" charset="0"/>
              </a:rPr>
              <a:t>0		             1.0</a:t>
            </a:r>
          </a:p>
        </p:txBody>
      </p:sp>
      <p:sp>
        <p:nvSpPr>
          <p:cNvPr id="37892" name="Text Box 31">
            <a:extLst>
              <a:ext uri="{FF2B5EF4-FFF2-40B4-BE49-F238E27FC236}">
                <a16:creationId xmlns:a16="http://schemas.microsoft.com/office/drawing/2014/main" id="{2FFBB2B0-7527-4987-A8CB-02866B2C3B82}"/>
              </a:ext>
            </a:extLst>
          </p:cNvPr>
          <p:cNvSpPr txBox="1">
            <a:spLocks noChangeArrowheads="1"/>
          </p:cNvSpPr>
          <p:nvPr/>
        </p:nvSpPr>
        <p:spPr bwMode="auto">
          <a:xfrm>
            <a:off x="349250" y="6481764"/>
            <a:ext cx="3536950" cy="2462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fontAlgn="base">
              <a:spcBef>
                <a:spcPct val="0"/>
              </a:spcBef>
              <a:spcAft>
                <a:spcPct val="0"/>
              </a:spcAft>
              <a:buClrTx/>
              <a:buSzTx/>
              <a:buNone/>
            </a:pPr>
            <a:r>
              <a:rPr lang="en-US" altLang="en-US" sz="1000" b="0" dirty="0" err="1">
                <a:cs typeface="Arial" panose="020B0604020202020204" pitchFamily="34" charset="0"/>
              </a:rPr>
              <a:t>Singal</a:t>
            </a:r>
            <a:r>
              <a:rPr lang="en-US" altLang="en-US" sz="1000" b="0" dirty="0">
                <a:cs typeface="Arial" panose="020B0604020202020204" pitchFamily="34" charset="0"/>
              </a:rPr>
              <a:t> A, et al. APT 2009</a:t>
            </a:r>
          </a:p>
        </p:txBody>
      </p:sp>
      <p:pic>
        <p:nvPicPr>
          <p:cNvPr id="37893" name="Picture 32" descr="AGA_ins-slide-logo-stan">
            <a:extLst>
              <a:ext uri="{FF2B5EF4-FFF2-40B4-BE49-F238E27FC236}">
                <a16:creationId xmlns:a16="http://schemas.microsoft.com/office/drawing/2014/main" id="{FB60EBC9-42C4-4EBB-8B59-11D6AECB7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175" y="6281739"/>
            <a:ext cx="16462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4" name="Group 54">
            <a:extLst>
              <a:ext uri="{FF2B5EF4-FFF2-40B4-BE49-F238E27FC236}">
                <a16:creationId xmlns:a16="http://schemas.microsoft.com/office/drawing/2014/main" id="{E89C3B87-B9DC-44F0-B86A-230B1A6097E6}"/>
              </a:ext>
            </a:extLst>
          </p:cNvPr>
          <p:cNvGrpSpPr>
            <a:grpSpLocks/>
          </p:cNvGrpSpPr>
          <p:nvPr/>
        </p:nvGrpSpPr>
        <p:grpSpPr bwMode="auto">
          <a:xfrm>
            <a:off x="1444625" y="1041401"/>
            <a:ext cx="9429750" cy="5224463"/>
            <a:chOff x="310" y="656"/>
            <a:chExt cx="5940" cy="3291"/>
          </a:xfrm>
        </p:grpSpPr>
        <p:grpSp>
          <p:nvGrpSpPr>
            <p:cNvPr id="37895" name="Group 53">
              <a:extLst>
                <a:ext uri="{FF2B5EF4-FFF2-40B4-BE49-F238E27FC236}">
                  <a16:creationId xmlns:a16="http://schemas.microsoft.com/office/drawing/2014/main" id="{C5283990-C8AF-4343-AEF2-0315B2C0F4EB}"/>
                </a:ext>
              </a:extLst>
            </p:cNvPr>
            <p:cNvGrpSpPr>
              <a:grpSpLocks/>
            </p:cNvGrpSpPr>
            <p:nvPr/>
          </p:nvGrpSpPr>
          <p:grpSpPr bwMode="auto">
            <a:xfrm>
              <a:off x="1010" y="1196"/>
              <a:ext cx="3267" cy="2460"/>
              <a:chOff x="1010" y="1196"/>
              <a:chExt cx="3267" cy="2460"/>
            </a:xfrm>
          </p:grpSpPr>
          <p:sp>
            <p:nvSpPr>
              <p:cNvPr id="37924" name="Line 40">
                <a:extLst>
                  <a:ext uri="{FF2B5EF4-FFF2-40B4-BE49-F238E27FC236}">
                    <a16:creationId xmlns:a16="http://schemas.microsoft.com/office/drawing/2014/main" id="{492E41E6-7EDC-45EC-B58C-ADBAC664CF02}"/>
                  </a:ext>
                </a:extLst>
              </p:cNvPr>
              <p:cNvSpPr>
                <a:spLocks noChangeShapeType="1"/>
              </p:cNvSpPr>
              <p:nvPr/>
            </p:nvSpPr>
            <p:spPr bwMode="auto">
              <a:xfrm flipH="1">
                <a:off x="1304" y="1196"/>
                <a:ext cx="2973" cy="2"/>
              </a:xfrm>
              <a:prstGeom prst="line">
                <a:avLst/>
              </a:prstGeom>
              <a:noFill/>
              <a:ln w="3175" cap="rnd">
                <a:solidFill>
                  <a:srgbClr val="3F3F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25" name="Line 41">
                <a:extLst>
                  <a:ext uri="{FF2B5EF4-FFF2-40B4-BE49-F238E27FC236}">
                    <a16:creationId xmlns:a16="http://schemas.microsoft.com/office/drawing/2014/main" id="{F1A9C3C8-4754-4521-AC10-D08AD6B80CA5}"/>
                  </a:ext>
                </a:extLst>
              </p:cNvPr>
              <p:cNvSpPr>
                <a:spLocks noChangeShapeType="1"/>
              </p:cNvSpPr>
              <p:nvPr/>
            </p:nvSpPr>
            <p:spPr bwMode="auto">
              <a:xfrm flipH="1">
                <a:off x="1044" y="1402"/>
                <a:ext cx="3233" cy="2"/>
              </a:xfrm>
              <a:prstGeom prst="line">
                <a:avLst/>
              </a:prstGeom>
              <a:noFill/>
              <a:ln w="3175" cap="rnd">
                <a:solidFill>
                  <a:srgbClr val="3F3F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26" name="Line 42">
                <a:extLst>
                  <a:ext uri="{FF2B5EF4-FFF2-40B4-BE49-F238E27FC236}">
                    <a16:creationId xmlns:a16="http://schemas.microsoft.com/office/drawing/2014/main" id="{F7FB16BE-8A98-4522-8F01-40A8F5CCCACB}"/>
                  </a:ext>
                </a:extLst>
              </p:cNvPr>
              <p:cNvSpPr>
                <a:spLocks noChangeShapeType="1"/>
              </p:cNvSpPr>
              <p:nvPr/>
            </p:nvSpPr>
            <p:spPr bwMode="auto">
              <a:xfrm flipH="1" flipV="1">
                <a:off x="1318" y="1576"/>
                <a:ext cx="2959" cy="4"/>
              </a:xfrm>
              <a:prstGeom prst="line">
                <a:avLst/>
              </a:prstGeom>
              <a:noFill/>
              <a:ln w="3175" cap="rnd">
                <a:solidFill>
                  <a:srgbClr val="3F3F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27" name="Line 43">
                <a:extLst>
                  <a:ext uri="{FF2B5EF4-FFF2-40B4-BE49-F238E27FC236}">
                    <a16:creationId xmlns:a16="http://schemas.microsoft.com/office/drawing/2014/main" id="{70CE186F-E3DD-44FD-9A43-9C91B41E9BD4}"/>
                  </a:ext>
                </a:extLst>
              </p:cNvPr>
              <p:cNvSpPr>
                <a:spLocks noChangeShapeType="1"/>
              </p:cNvSpPr>
              <p:nvPr/>
            </p:nvSpPr>
            <p:spPr bwMode="auto">
              <a:xfrm flipH="1">
                <a:off x="1026" y="1750"/>
                <a:ext cx="3251" cy="0"/>
              </a:xfrm>
              <a:prstGeom prst="line">
                <a:avLst/>
              </a:prstGeom>
              <a:noFill/>
              <a:ln w="3175" cap="rnd">
                <a:solidFill>
                  <a:srgbClr val="3F3F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28" name="Line 44">
                <a:extLst>
                  <a:ext uri="{FF2B5EF4-FFF2-40B4-BE49-F238E27FC236}">
                    <a16:creationId xmlns:a16="http://schemas.microsoft.com/office/drawing/2014/main" id="{217FBA32-7F73-493A-84CC-374BEEDF345A}"/>
                  </a:ext>
                </a:extLst>
              </p:cNvPr>
              <p:cNvSpPr>
                <a:spLocks noChangeShapeType="1"/>
              </p:cNvSpPr>
              <p:nvPr/>
            </p:nvSpPr>
            <p:spPr bwMode="auto">
              <a:xfrm flipH="1">
                <a:off x="1198" y="1928"/>
                <a:ext cx="3079" cy="2"/>
              </a:xfrm>
              <a:prstGeom prst="line">
                <a:avLst/>
              </a:prstGeom>
              <a:noFill/>
              <a:ln w="3175" cap="rnd">
                <a:solidFill>
                  <a:srgbClr val="3F3F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29" name="Line 45">
                <a:extLst>
                  <a:ext uri="{FF2B5EF4-FFF2-40B4-BE49-F238E27FC236}">
                    <a16:creationId xmlns:a16="http://schemas.microsoft.com/office/drawing/2014/main" id="{861E8DBD-0D82-4913-8913-5942A4110B34}"/>
                  </a:ext>
                </a:extLst>
              </p:cNvPr>
              <p:cNvSpPr>
                <a:spLocks noChangeShapeType="1"/>
              </p:cNvSpPr>
              <p:nvPr/>
            </p:nvSpPr>
            <p:spPr bwMode="auto">
              <a:xfrm flipH="1">
                <a:off x="1332" y="2120"/>
                <a:ext cx="2945" cy="0"/>
              </a:xfrm>
              <a:prstGeom prst="line">
                <a:avLst/>
              </a:prstGeom>
              <a:noFill/>
              <a:ln w="3175" cap="rnd">
                <a:solidFill>
                  <a:srgbClr val="3F3F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30" name="Line 46">
                <a:extLst>
                  <a:ext uri="{FF2B5EF4-FFF2-40B4-BE49-F238E27FC236}">
                    <a16:creationId xmlns:a16="http://schemas.microsoft.com/office/drawing/2014/main" id="{8A7E5426-2654-4771-942A-13A97DCB6FF8}"/>
                  </a:ext>
                </a:extLst>
              </p:cNvPr>
              <p:cNvSpPr>
                <a:spLocks noChangeShapeType="1"/>
              </p:cNvSpPr>
              <p:nvPr/>
            </p:nvSpPr>
            <p:spPr bwMode="auto">
              <a:xfrm flipH="1">
                <a:off x="1308" y="2292"/>
                <a:ext cx="2969" cy="2"/>
              </a:xfrm>
              <a:prstGeom prst="line">
                <a:avLst/>
              </a:prstGeom>
              <a:noFill/>
              <a:ln w="3175" cap="rnd">
                <a:solidFill>
                  <a:srgbClr val="3F3F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31" name="Line 47">
                <a:extLst>
                  <a:ext uri="{FF2B5EF4-FFF2-40B4-BE49-F238E27FC236}">
                    <a16:creationId xmlns:a16="http://schemas.microsoft.com/office/drawing/2014/main" id="{040E1320-DA15-4C19-8C92-5BC53C8621A3}"/>
                  </a:ext>
                </a:extLst>
              </p:cNvPr>
              <p:cNvSpPr>
                <a:spLocks noChangeShapeType="1"/>
              </p:cNvSpPr>
              <p:nvPr/>
            </p:nvSpPr>
            <p:spPr bwMode="auto">
              <a:xfrm flipH="1">
                <a:off x="1100" y="2488"/>
                <a:ext cx="3177" cy="0"/>
              </a:xfrm>
              <a:prstGeom prst="line">
                <a:avLst/>
              </a:prstGeom>
              <a:noFill/>
              <a:ln w="3175" cap="rnd">
                <a:solidFill>
                  <a:srgbClr val="3F3F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32" name="Line 48">
                <a:extLst>
                  <a:ext uri="{FF2B5EF4-FFF2-40B4-BE49-F238E27FC236}">
                    <a16:creationId xmlns:a16="http://schemas.microsoft.com/office/drawing/2014/main" id="{288B243D-9197-44C5-85AC-0E504A816618}"/>
                  </a:ext>
                </a:extLst>
              </p:cNvPr>
              <p:cNvSpPr>
                <a:spLocks noChangeShapeType="1"/>
              </p:cNvSpPr>
              <p:nvPr/>
            </p:nvSpPr>
            <p:spPr bwMode="auto">
              <a:xfrm flipH="1">
                <a:off x="1162" y="2664"/>
                <a:ext cx="3115" cy="4"/>
              </a:xfrm>
              <a:prstGeom prst="line">
                <a:avLst/>
              </a:prstGeom>
              <a:noFill/>
              <a:ln w="3175" cap="rnd">
                <a:solidFill>
                  <a:srgbClr val="2525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33" name="Line 49">
                <a:extLst>
                  <a:ext uri="{FF2B5EF4-FFF2-40B4-BE49-F238E27FC236}">
                    <a16:creationId xmlns:a16="http://schemas.microsoft.com/office/drawing/2014/main" id="{599434BA-5CD9-4E94-AC48-75DCDA36A661}"/>
                  </a:ext>
                </a:extLst>
              </p:cNvPr>
              <p:cNvSpPr>
                <a:spLocks noChangeShapeType="1"/>
              </p:cNvSpPr>
              <p:nvPr/>
            </p:nvSpPr>
            <p:spPr bwMode="auto">
              <a:xfrm flipH="1">
                <a:off x="1016" y="2872"/>
                <a:ext cx="3261" cy="2"/>
              </a:xfrm>
              <a:prstGeom prst="line">
                <a:avLst/>
              </a:prstGeom>
              <a:noFill/>
              <a:ln w="3175" cap="rnd">
                <a:solidFill>
                  <a:srgbClr val="0D0D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34" name="Line 50">
                <a:extLst>
                  <a:ext uri="{FF2B5EF4-FFF2-40B4-BE49-F238E27FC236}">
                    <a16:creationId xmlns:a16="http://schemas.microsoft.com/office/drawing/2014/main" id="{9CA41460-2427-45AB-9C9B-83C2937196BC}"/>
                  </a:ext>
                </a:extLst>
              </p:cNvPr>
              <p:cNvSpPr>
                <a:spLocks noChangeShapeType="1"/>
              </p:cNvSpPr>
              <p:nvPr/>
            </p:nvSpPr>
            <p:spPr bwMode="auto">
              <a:xfrm flipH="1">
                <a:off x="1494" y="3260"/>
                <a:ext cx="2783" cy="2"/>
              </a:xfrm>
              <a:prstGeom prst="line">
                <a:avLst/>
              </a:prstGeom>
              <a:noFill/>
              <a:ln w="3175" cap="rnd">
                <a:solidFill>
                  <a:srgbClr val="0D0D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35" name="Line 51">
                <a:extLst>
                  <a:ext uri="{FF2B5EF4-FFF2-40B4-BE49-F238E27FC236}">
                    <a16:creationId xmlns:a16="http://schemas.microsoft.com/office/drawing/2014/main" id="{26E0A064-39F9-4542-B090-5133AC93AAC3}"/>
                  </a:ext>
                </a:extLst>
              </p:cNvPr>
              <p:cNvSpPr>
                <a:spLocks noChangeShapeType="1"/>
              </p:cNvSpPr>
              <p:nvPr/>
            </p:nvSpPr>
            <p:spPr bwMode="auto">
              <a:xfrm flipH="1">
                <a:off x="1322" y="3454"/>
                <a:ext cx="2955" cy="0"/>
              </a:xfrm>
              <a:prstGeom prst="line">
                <a:avLst/>
              </a:prstGeom>
              <a:noFill/>
              <a:ln w="3175" cap="rnd">
                <a:solidFill>
                  <a:srgbClr val="0D0D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36" name="Line 52">
                <a:extLst>
                  <a:ext uri="{FF2B5EF4-FFF2-40B4-BE49-F238E27FC236}">
                    <a16:creationId xmlns:a16="http://schemas.microsoft.com/office/drawing/2014/main" id="{DA9B669C-7444-4F73-BFD3-070ECB500396}"/>
                  </a:ext>
                </a:extLst>
              </p:cNvPr>
              <p:cNvSpPr>
                <a:spLocks noChangeShapeType="1"/>
              </p:cNvSpPr>
              <p:nvPr/>
            </p:nvSpPr>
            <p:spPr bwMode="auto">
              <a:xfrm flipH="1">
                <a:off x="1010" y="3656"/>
                <a:ext cx="3267" cy="0"/>
              </a:xfrm>
              <a:prstGeom prst="line">
                <a:avLst/>
              </a:prstGeom>
              <a:noFill/>
              <a:ln w="3175" cap="rnd">
                <a:solidFill>
                  <a:srgbClr val="2525FF"/>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grpSp>
        <p:sp>
          <p:nvSpPr>
            <p:cNvPr id="37896" name="Text Box 3">
              <a:extLst>
                <a:ext uri="{FF2B5EF4-FFF2-40B4-BE49-F238E27FC236}">
                  <a16:creationId xmlns:a16="http://schemas.microsoft.com/office/drawing/2014/main" id="{39A2742F-7AA8-4FA3-9F6F-9407CC0D2334}"/>
                </a:ext>
              </a:extLst>
            </p:cNvPr>
            <p:cNvSpPr txBox="1">
              <a:spLocks noChangeArrowheads="1"/>
            </p:cNvSpPr>
            <p:nvPr/>
          </p:nvSpPr>
          <p:spPr bwMode="auto">
            <a:xfrm>
              <a:off x="310" y="1080"/>
              <a:ext cx="5940" cy="286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CCFF"/>
                </a:buClr>
                <a:buSzPct val="100000"/>
                <a:buFont typeface="Symbol" panose="05050102010706020507" pitchFamily="18" charset="2"/>
                <a:buChar char="·"/>
                <a:tabLst>
                  <a:tab pos="6350000" algn="dec"/>
                  <a:tab pos="7086600" algn="dec"/>
                  <a:tab pos="7721600" algn="dec"/>
                  <a:tab pos="8686800" algn="dec"/>
                </a:tabLst>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tabLst>
                  <a:tab pos="6350000" algn="dec"/>
                  <a:tab pos="7086600" algn="dec"/>
                  <a:tab pos="7721600" algn="dec"/>
                  <a:tab pos="8686800" algn="dec"/>
                </a:tabLst>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tabLst>
                  <a:tab pos="6350000" algn="dec"/>
                  <a:tab pos="7086600" algn="dec"/>
                  <a:tab pos="7721600" algn="dec"/>
                  <a:tab pos="8686800" algn="dec"/>
                </a:tabLst>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tabLst>
                  <a:tab pos="6350000" algn="dec"/>
                  <a:tab pos="7086600" algn="dec"/>
                  <a:tab pos="7721600" algn="dec"/>
                  <a:tab pos="8686800" algn="dec"/>
                </a:tabLst>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tabLst>
                  <a:tab pos="6350000" algn="dec"/>
                  <a:tab pos="7086600" algn="dec"/>
                  <a:tab pos="7721600" algn="dec"/>
                  <a:tab pos="8686800" algn="dec"/>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tabLst>
                  <a:tab pos="6350000" algn="dec"/>
                  <a:tab pos="7086600" algn="dec"/>
                  <a:tab pos="7721600" algn="dec"/>
                  <a:tab pos="8686800" algn="dec"/>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tabLst>
                  <a:tab pos="6350000" algn="dec"/>
                  <a:tab pos="7086600" algn="dec"/>
                  <a:tab pos="7721600" algn="dec"/>
                  <a:tab pos="8686800" algn="dec"/>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tabLst>
                  <a:tab pos="6350000" algn="dec"/>
                  <a:tab pos="7086600" algn="dec"/>
                  <a:tab pos="7721600" algn="dec"/>
                  <a:tab pos="8686800" algn="dec"/>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tabLst>
                  <a:tab pos="6350000" algn="dec"/>
                  <a:tab pos="7086600" algn="dec"/>
                  <a:tab pos="7721600" algn="dec"/>
                  <a:tab pos="8686800" algn="dec"/>
                </a:tabLst>
                <a:defRPr sz="2000" b="1">
                  <a:solidFill>
                    <a:schemeClr val="tx1"/>
                  </a:solidFill>
                  <a:latin typeface="Arial" panose="020B0604020202020204" pitchFamily="34" charset="0"/>
                </a:defRPr>
              </a:lvl9pPr>
            </a:lstStyle>
            <a:p>
              <a:pPr fontAlgn="base">
                <a:spcAft>
                  <a:spcPct val="0"/>
                </a:spcAft>
                <a:buClrTx/>
                <a:buSzTx/>
                <a:buNone/>
              </a:pPr>
              <a:r>
                <a:rPr lang="en-US" altLang="en-US" sz="1800" dirty="0">
                  <a:cs typeface="Arial" panose="020B0604020202020204" pitchFamily="34" charset="0"/>
                </a:rPr>
                <a:t>Arrigoni </a:t>
              </a:r>
              <a:r>
                <a:rPr lang="en-US" altLang="en-US" sz="1600" dirty="0">
                  <a:solidFill>
                    <a:schemeClr val="bg1">
                      <a:lumMod val="75000"/>
                    </a:schemeClr>
                  </a:solidFill>
                  <a:cs typeface="Arial" panose="020B0604020202020204" pitchFamily="34" charset="0"/>
                </a:rPr>
                <a:t>1988</a:t>
              </a:r>
              <a:r>
                <a:rPr lang="en-US" altLang="en-US" sz="1800" dirty="0">
                  <a:cs typeface="Arial" panose="020B0604020202020204" pitchFamily="34" charset="0"/>
                </a:rPr>
                <a:t>	0.69	(0.49,	0.89)	9.60</a:t>
              </a:r>
            </a:p>
            <a:p>
              <a:pPr fontAlgn="base">
                <a:lnSpc>
                  <a:spcPct val="105000"/>
                </a:lnSpc>
                <a:spcBef>
                  <a:spcPct val="0"/>
                </a:spcBef>
                <a:spcAft>
                  <a:spcPct val="0"/>
                </a:spcAft>
                <a:buClrTx/>
                <a:buSzTx/>
                <a:buNone/>
              </a:pPr>
              <a:r>
                <a:rPr lang="en-US" altLang="en-US" sz="1800" dirty="0">
                  <a:cs typeface="Arial" panose="020B0604020202020204" pitchFamily="34" charset="0"/>
                </a:rPr>
                <a:t>Oka </a:t>
              </a:r>
              <a:r>
                <a:rPr lang="en-US" altLang="en-US" sz="1600" dirty="0">
                  <a:solidFill>
                    <a:schemeClr val="bg1">
                      <a:lumMod val="75000"/>
                    </a:schemeClr>
                  </a:solidFill>
                  <a:cs typeface="Arial" panose="020B0604020202020204" pitchFamily="34" charset="0"/>
                </a:rPr>
                <a:t>1990</a:t>
              </a:r>
              <a:r>
                <a:rPr lang="en-US" altLang="en-US" sz="1800" dirty="0">
                  <a:cs typeface="Arial" panose="020B0604020202020204" pitchFamily="34" charset="0"/>
                </a:rPr>
                <a:t>	0.68	(0.54,	0.81)	11.56</a:t>
              </a:r>
            </a:p>
            <a:p>
              <a:pPr fontAlgn="base">
                <a:lnSpc>
                  <a:spcPct val="105000"/>
                </a:lnSpc>
                <a:spcBef>
                  <a:spcPct val="0"/>
                </a:spcBef>
                <a:spcAft>
                  <a:spcPct val="0"/>
                </a:spcAft>
                <a:buClrTx/>
                <a:buSzTx/>
                <a:buNone/>
              </a:pPr>
              <a:r>
                <a:rPr lang="en-US" altLang="en-US" sz="1800" dirty="0" err="1">
                  <a:cs typeface="Arial" panose="020B0604020202020204" pitchFamily="34" charset="0"/>
                </a:rPr>
                <a:t>Cottone</a:t>
              </a:r>
              <a:r>
                <a:rPr lang="en-US" altLang="en-US" sz="1800" dirty="0">
                  <a:cs typeface="Arial" panose="020B0604020202020204" pitchFamily="34" charset="0"/>
                </a:rPr>
                <a:t> </a:t>
              </a:r>
              <a:r>
                <a:rPr lang="en-US" altLang="en-US" sz="1600" dirty="0">
                  <a:solidFill>
                    <a:schemeClr val="bg1">
                      <a:lumMod val="75000"/>
                    </a:schemeClr>
                  </a:solidFill>
                  <a:cs typeface="Arial" panose="020B0604020202020204" pitchFamily="34" charset="0"/>
                </a:rPr>
                <a:t>1994</a:t>
              </a:r>
              <a:r>
                <a:rPr lang="en-US" altLang="en-US" sz="1800" dirty="0">
                  <a:cs typeface="Arial" panose="020B0604020202020204" pitchFamily="34" charset="0"/>
                </a:rPr>
                <a:t>	0.87	(0.77,	0.96)	12.81</a:t>
              </a:r>
            </a:p>
            <a:p>
              <a:pPr fontAlgn="base">
                <a:lnSpc>
                  <a:spcPct val="105000"/>
                </a:lnSpc>
                <a:spcBef>
                  <a:spcPct val="0"/>
                </a:spcBef>
                <a:spcAft>
                  <a:spcPct val="0"/>
                </a:spcAft>
                <a:buClrTx/>
                <a:buSzTx/>
                <a:buNone/>
              </a:pPr>
              <a:r>
                <a:rPr lang="en-US" altLang="en-US" sz="1800" dirty="0" err="1">
                  <a:cs typeface="Arial" panose="020B0604020202020204" pitchFamily="34" charset="0"/>
                </a:rPr>
                <a:t>Zoli</a:t>
              </a:r>
              <a:r>
                <a:rPr lang="en-US" altLang="en-US" sz="1800" dirty="0">
                  <a:cs typeface="Arial" panose="020B0604020202020204" pitchFamily="34" charset="0"/>
                </a:rPr>
                <a:t> </a:t>
              </a:r>
              <a:r>
                <a:rPr lang="en-US" altLang="en-US" sz="1600" dirty="0">
                  <a:solidFill>
                    <a:schemeClr val="bg1">
                      <a:lumMod val="75000"/>
                    </a:schemeClr>
                  </a:solidFill>
                  <a:cs typeface="Arial" panose="020B0604020202020204" pitchFamily="34" charset="0"/>
                </a:rPr>
                <a:t>1996</a:t>
              </a:r>
              <a:r>
                <a:rPr lang="en-US" altLang="en-US" sz="1800" dirty="0">
                  <a:cs typeface="Arial" panose="020B0604020202020204" pitchFamily="34" charset="0"/>
                </a:rPr>
                <a:t>	0.91	(0.84,	0.98)	13.41</a:t>
              </a:r>
            </a:p>
            <a:p>
              <a:pPr fontAlgn="base">
                <a:lnSpc>
                  <a:spcPct val="105000"/>
                </a:lnSpc>
                <a:spcBef>
                  <a:spcPct val="0"/>
                </a:spcBef>
                <a:spcAft>
                  <a:spcPct val="0"/>
                </a:spcAft>
                <a:buClrTx/>
                <a:buSzTx/>
                <a:buNone/>
              </a:pPr>
              <a:r>
                <a:rPr lang="en-US" altLang="en-US" sz="1800" dirty="0" err="1">
                  <a:cs typeface="Arial" panose="020B0604020202020204" pitchFamily="34" charset="0"/>
                </a:rPr>
                <a:t>Tradati</a:t>
              </a:r>
              <a:r>
                <a:rPr lang="en-US" altLang="en-US" sz="1800" dirty="0">
                  <a:cs typeface="Arial" panose="020B0604020202020204" pitchFamily="34" charset="0"/>
                </a:rPr>
                <a:t> </a:t>
              </a:r>
              <a:r>
                <a:rPr lang="en-US" altLang="en-US" sz="1600" dirty="0">
                  <a:solidFill>
                    <a:schemeClr val="bg1">
                      <a:lumMod val="75000"/>
                    </a:schemeClr>
                  </a:solidFill>
                  <a:cs typeface="Arial" panose="020B0604020202020204" pitchFamily="34" charset="0"/>
                </a:rPr>
                <a:t>1998</a:t>
              </a:r>
              <a:r>
                <a:rPr lang="en-US" altLang="en-US" sz="1800" dirty="0">
                  <a:cs typeface="Arial" panose="020B0604020202020204" pitchFamily="34" charset="0"/>
                </a:rPr>
                <a:t>	0.33	(-0.11,	0.78)	4.30</a:t>
              </a:r>
            </a:p>
            <a:p>
              <a:pPr fontAlgn="base">
                <a:lnSpc>
                  <a:spcPct val="105000"/>
                </a:lnSpc>
                <a:spcBef>
                  <a:spcPct val="0"/>
                </a:spcBef>
                <a:spcAft>
                  <a:spcPct val="0"/>
                </a:spcAft>
                <a:buClrTx/>
                <a:buSzTx/>
                <a:buNone/>
              </a:pPr>
              <a:r>
                <a:rPr lang="en-US" altLang="en-US" sz="1800" dirty="0" err="1">
                  <a:cs typeface="Arial" panose="020B0604020202020204" pitchFamily="34" charset="0"/>
                </a:rPr>
                <a:t>Henrion</a:t>
              </a:r>
              <a:r>
                <a:rPr lang="en-US" altLang="en-US" sz="1800" dirty="0">
                  <a:cs typeface="Arial" panose="020B0604020202020204" pitchFamily="34" charset="0"/>
                </a:rPr>
                <a:t> </a:t>
              </a:r>
              <a:r>
                <a:rPr lang="en-US" altLang="en-US" sz="1600" dirty="0">
                  <a:solidFill>
                    <a:schemeClr val="bg1">
                      <a:lumMod val="75000"/>
                    </a:schemeClr>
                  </a:solidFill>
                  <a:cs typeface="Arial" panose="020B0604020202020204" pitchFamily="34" charset="0"/>
                </a:rPr>
                <a:t>2000</a:t>
              </a:r>
              <a:r>
                <a:rPr lang="en-US" altLang="en-US" sz="1800" dirty="0">
                  <a:cs typeface="Arial" panose="020B0604020202020204" pitchFamily="34" charset="0"/>
                </a:rPr>
                <a:t>	0.67	(0.38,	0.96)	7.16</a:t>
              </a:r>
            </a:p>
            <a:p>
              <a:pPr fontAlgn="base">
                <a:lnSpc>
                  <a:spcPct val="105000"/>
                </a:lnSpc>
                <a:spcBef>
                  <a:spcPct val="0"/>
                </a:spcBef>
                <a:spcAft>
                  <a:spcPct val="0"/>
                </a:spcAft>
                <a:buClrTx/>
                <a:buSzTx/>
                <a:buNone/>
              </a:pPr>
              <a:r>
                <a:rPr lang="en-US" altLang="en-US" sz="1800" dirty="0" err="1">
                  <a:cs typeface="Arial" panose="020B0604020202020204" pitchFamily="34" charset="0"/>
                </a:rPr>
                <a:t>Bolondi</a:t>
              </a:r>
              <a:r>
                <a:rPr lang="en-US" altLang="en-US" sz="1800" dirty="0">
                  <a:cs typeface="Arial" panose="020B0604020202020204" pitchFamily="34" charset="0"/>
                </a:rPr>
                <a:t> </a:t>
              </a:r>
              <a:r>
                <a:rPr lang="en-US" altLang="en-US" sz="1600" dirty="0">
                  <a:solidFill>
                    <a:schemeClr val="bg1">
                      <a:lumMod val="75000"/>
                    </a:schemeClr>
                  </a:solidFill>
                  <a:cs typeface="Arial" panose="020B0604020202020204" pitchFamily="34" charset="0"/>
                </a:rPr>
                <a:t>2001</a:t>
              </a:r>
              <a:r>
                <a:rPr lang="en-US" altLang="en-US" sz="1800" dirty="0">
                  <a:cs typeface="Arial" panose="020B0604020202020204" pitchFamily="34" charset="0"/>
                </a:rPr>
                <a:t>	0.82	(0.73,	0.91)	13.03</a:t>
              </a:r>
            </a:p>
            <a:p>
              <a:pPr fontAlgn="base">
                <a:lnSpc>
                  <a:spcPct val="105000"/>
                </a:lnSpc>
                <a:spcBef>
                  <a:spcPct val="0"/>
                </a:spcBef>
                <a:spcAft>
                  <a:spcPct val="0"/>
                </a:spcAft>
                <a:buClrTx/>
                <a:buSzTx/>
                <a:buNone/>
              </a:pPr>
              <a:r>
                <a:rPr lang="en-US" altLang="en-US" sz="1800" dirty="0">
                  <a:cs typeface="Arial" panose="020B0604020202020204" pitchFamily="34" charset="0"/>
                </a:rPr>
                <a:t>Tong </a:t>
              </a:r>
              <a:r>
                <a:rPr lang="en-US" altLang="en-US" sz="1600" dirty="0">
                  <a:solidFill>
                    <a:schemeClr val="bg1">
                      <a:lumMod val="75000"/>
                    </a:schemeClr>
                  </a:solidFill>
                  <a:cs typeface="Arial" panose="020B0604020202020204" pitchFamily="34" charset="0"/>
                </a:rPr>
                <a:t>2001</a:t>
              </a:r>
              <a:r>
                <a:rPr lang="en-US" altLang="en-US" sz="1800" dirty="0">
                  <a:cs typeface="Arial" panose="020B0604020202020204" pitchFamily="34" charset="0"/>
                </a:rPr>
                <a:t>	0.58	(0.41,	0.75)	10.47</a:t>
              </a:r>
            </a:p>
            <a:p>
              <a:pPr fontAlgn="base">
                <a:lnSpc>
                  <a:spcPct val="105000"/>
                </a:lnSpc>
                <a:spcBef>
                  <a:spcPct val="0"/>
                </a:spcBef>
                <a:spcAft>
                  <a:spcPct val="0"/>
                </a:spcAft>
                <a:buClrTx/>
                <a:buSzTx/>
                <a:buNone/>
              </a:pPr>
              <a:r>
                <a:rPr lang="en-US" altLang="en-US" sz="1800" dirty="0">
                  <a:cs typeface="Arial" panose="020B0604020202020204" pitchFamily="34" charset="0"/>
                </a:rPr>
                <a:t>Santa </a:t>
              </a:r>
              <a:r>
                <a:rPr lang="en-US" altLang="en-US" sz="1600" dirty="0">
                  <a:solidFill>
                    <a:schemeClr val="bg1">
                      <a:lumMod val="75000"/>
                    </a:schemeClr>
                  </a:solidFill>
                  <a:cs typeface="Arial" panose="020B0604020202020204" pitchFamily="34" charset="0"/>
                </a:rPr>
                <a:t>2003</a:t>
              </a:r>
              <a:r>
                <a:rPr lang="en-US" altLang="en-US" sz="1800" dirty="0">
                  <a:cs typeface="Arial" panose="020B0604020202020204" pitchFamily="34" charset="0"/>
                </a:rPr>
                <a:t>	0.25	(0.62,	0.82)	4.93 </a:t>
              </a:r>
            </a:p>
            <a:p>
              <a:pPr fontAlgn="base">
                <a:spcAft>
                  <a:spcPct val="0"/>
                </a:spcAft>
                <a:buClrTx/>
                <a:buSzTx/>
                <a:buNone/>
              </a:pPr>
              <a:r>
                <a:rPr lang="en-US" altLang="en-US" sz="1800" dirty="0">
                  <a:solidFill>
                    <a:srgbClr val="00B050"/>
                  </a:solidFill>
                  <a:cs typeface="Arial" panose="020B0604020202020204" pitchFamily="34" charset="0"/>
                </a:rPr>
                <a:t>Subtotal</a:t>
              </a:r>
              <a:r>
                <a:rPr lang="en-US" altLang="en-US" sz="1800" dirty="0">
                  <a:cs typeface="Arial" panose="020B0604020202020204" pitchFamily="34" charset="0"/>
                </a:rPr>
                <a:t> 	</a:t>
              </a:r>
              <a:r>
                <a:rPr lang="en-US" altLang="en-US" sz="1800" dirty="0">
                  <a:solidFill>
                    <a:srgbClr val="00B050"/>
                  </a:solidFill>
                  <a:cs typeface="Arial" panose="020B0604020202020204" pitchFamily="34" charset="0"/>
                </a:rPr>
                <a:t>0.72	(0.62,	0.82)	87.27</a:t>
              </a:r>
            </a:p>
            <a:p>
              <a:pPr fontAlgn="base">
                <a:spcBef>
                  <a:spcPct val="0"/>
                </a:spcBef>
                <a:spcAft>
                  <a:spcPct val="0"/>
                </a:spcAft>
                <a:buClrTx/>
                <a:buSzTx/>
                <a:buNone/>
              </a:pPr>
              <a:r>
                <a:rPr lang="en-US" altLang="en-US" sz="1800" dirty="0">
                  <a:solidFill>
                    <a:schemeClr val="bg1">
                      <a:lumMod val="75000"/>
                    </a:schemeClr>
                  </a:solidFill>
                  <a:cs typeface="Arial" panose="020B0604020202020204" pitchFamily="34" charset="0"/>
                </a:rPr>
                <a:t>(I</a:t>
              </a:r>
              <a:r>
                <a:rPr lang="en-US" altLang="en-US" sz="1800" baseline="30000" dirty="0">
                  <a:solidFill>
                    <a:schemeClr val="bg1">
                      <a:lumMod val="75000"/>
                    </a:schemeClr>
                  </a:solidFill>
                  <a:cs typeface="Arial" panose="020B0604020202020204" pitchFamily="34" charset="0"/>
                </a:rPr>
                <a:t>2 </a:t>
              </a:r>
              <a:r>
                <a:rPr lang="en-US" altLang="en-US" sz="1800" dirty="0">
                  <a:solidFill>
                    <a:schemeClr val="bg1">
                      <a:lumMod val="75000"/>
                    </a:schemeClr>
                  </a:solidFill>
                  <a:cs typeface="Arial" panose="020B0604020202020204" pitchFamily="34" charset="0"/>
                </a:rPr>
                <a:t>= 76.7%, p&lt;0.0001)</a:t>
              </a:r>
            </a:p>
            <a:p>
              <a:pPr fontAlgn="base">
                <a:lnSpc>
                  <a:spcPct val="105000"/>
                </a:lnSpc>
                <a:spcAft>
                  <a:spcPct val="0"/>
                </a:spcAft>
                <a:buClrTx/>
                <a:buSzTx/>
                <a:buNone/>
              </a:pPr>
              <a:r>
                <a:rPr lang="en-US" altLang="en-US" sz="1800" dirty="0">
                  <a:cs typeface="Arial" panose="020B0604020202020204" pitchFamily="34" charset="0"/>
                </a:rPr>
                <a:t>Kobayashi </a:t>
              </a:r>
              <a:r>
                <a:rPr lang="en-US" altLang="en-US" sz="1600" dirty="0">
                  <a:solidFill>
                    <a:schemeClr val="bg1">
                      <a:lumMod val="75000"/>
                    </a:schemeClr>
                  </a:solidFill>
                  <a:cs typeface="Arial" panose="020B0604020202020204" pitchFamily="34" charset="0"/>
                </a:rPr>
                <a:t>1985</a:t>
              </a:r>
              <a:r>
                <a:rPr lang="en-US" altLang="en-US" sz="1800" dirty="0">
                  <a:cs typeface="Arial" panose="020B0604020202020204" pitchFamily="34" charset="0"/>
                </a:rPr>
                <a:t>	0.50	(0.16,	0.84)	5.98</a:t>
              </a:r>
            </a:p>
            <a:p>
              <a:pPr fontAlgn="base">
                <a:lnSpc>
                  <a:spcPct val="105000"/>
                </a:lnSpc>
                <a:spcBef>
                  <a:spcPct val="0"/>
                </a:spcBef>
                <a:spcAft>
                  <a:spcPct val="0"/>
                </a:spcAft>
                <a:buClrTx/>
                <a:buSzTx/>
                <a:buNone/>
              </a:pPr>
              <a:r>
                <a:rPr lang="en-US" altLang="en-US" sz="1800" dirty="0" err="1">
                  <a:cs typeface="Arial" panose="020B0604020202020204" pitchFamily="34" charset="0"/>
                </a:rPr>
                <a:t>Pateron</a:t>
              </a:r>
              <a:r>
                <a:rPr lang="en-US" altLang="en-US" sz="1800" dirty="0">
                  <a:cs typeface="Arial" panose="020B0604020202020204" pitchFamily="34" charset="0"/>
                </a:rPr>
                <a:t> </a:t>
              </a:r>
              <a:r>
                <a:rPr lang="en-US" altLang="en-US" sz="1600" dirty="0">
                  <a:solidFill>
                    <a:schemeClr val="bg1">
                      <a:lumMod val="75000"/>
                    </a:schemeClr>
                  </a:solidFill>
                  <a:cs typeface="Arial" panose="020B0604020202020204" pitchFamily="34" charset="0"/>
                </a:rPr>
                <a:t>1994</a:t>
              </a:r>
              <a:r>
                <a:rPr lang="en-US" altLang="en-US" sz="1800" dirty="0">
                  <a:cs typeface="Arial" panose="020B0604020202020204" pitchFamily="34" charset="0"/>
                </a:rPr>
                <a:t>	0.23	(-0.08,	0.54)	6.75</a:t>
              </a:r>
            </a:p>
            <a:p>
              <a:pPr fontAlgn="base">
                <a:spcAft>
                  <a:spcPct val="0"/>
                </a:spcAft>
                <a:buClrTx/>
                <a:buSzTx/>
                <a:buNone/>
              </a:pPr>
              <a:r>
                <a:rPr lang="en-US" altLang="en-US" sz="1800" dirty="0">
                  <a:solidFill>
                    <a:srgbClr val="00B050"/>
                  </a:solidFill>
                  <a:cs typeface="Arial" panose="020B0604020202020204" pitchFamily="34" charset="0"/>
                </a:rPr>
                <a:t>Subtotal</a:t>
              </a:r>
              <a:r>
                <a:rPr lang="en-US" altLang="en-US" sz="1800" dirty="0">
                  <a:cs typeface="Arial" panose="020B0604020202020204" pitchFamily="34" charset="0"/>
                </a:rPr>
                <a:t> 	</a:t>
              </a:r>
              <a:r>
                <a:rPr lang="en-US" altLang="en-US" sz="1800" dirty="0">
                  <a:solidFill>
                    <a:srgbClr val="00B050"/>
                  </a:solidFill>
                  <a:cs typeface="Arial" panose="020B0604020202020204" pitchFamily="34" charset="0"/>
                </a:rPr>
                <a:t>0.35	(0.09,	0.62)	12.73</a:t>
              </a:r>
            </a:p>
            <a:p>
              <a:pPr fontAlgn="base">
                <a:spcBef>
                  <a:spcPct val="0"/>
                </a:spcBef>
                <a:spcAft>
                  <a:spcPct val="0"/>
                </a:spcAft>
                <a:buClrTx/>
                <a:buSzTx/>
                <a:buNone/>
              </a:pPr>
              <a:r>
                <a:rPr lang="en-US" altLang="en-US" sz="1800" dirty="0">
                  <a:solidFill>
                    <a:schemeClr val="bg1">
                      <a:lumMod val="75000"/>
                    </a:schemeClr>
                  </a:solidFill>
                  <a:cs typeface="Arial" panose="020B0604020202020204" pitchFamily="34" charset="0"/>
                </a:rPr>
                <a:t>(I</a:t>
              </a:r>
              <a:r>
                <a:rPr lang="en-US" altLang="en-US" sz="1800" baseline="30000" dirty="0">
                  <a:solidFill>
                    <a:schemeClr val="bg1">
                      <a:lumMod val="75000"/>
                    </a:schemeClr>
                  </a:solidFill>
                  <a:cs typeface="Arial" panose="020B0604020202020204" pitchFamily="34" charset="0"/>
                </a:rPr>
                <a:t>2 </a:t>
              </a:r>
              <a:r>
                <a:rPr lang="en-US" altLang="en-US" sz="1800" dirty="0">
                  <a:solidFill>
                    <a:schemeClr val="bg1">
                      <a:lumMod val="75000"/>
                    </a:schemeClr>
                  </a:solidFill>
                  <a:cs typeface="Arial" panose="020B0604020202020204" pitchFamily="34" charset="0"/>
                </a:rPr>
                <a:t>= 23.8%, p = 0.252)</a:t>
              </a:r>
            </a:p>
          </p:txBody>
        </p:sp>
        <p:sp>
          <p:nvSpPr>
            <p:cNvPr id="37897" name="Line 4">
              <a:extLst>
                <a:ext uri="{FF2B5EF4-FFF2-40B4-BE49-F238E27FC236}">
                  <a16:creationId xmlns:a16="http://schemas.microsoft.com/office/drawing/2014/main" id="{6BFDE62E-D40C-4905-AC3E-999A7BAB2BA3}"/>
                </a:ext>
              </a:extLst>
            </p:cNvPr>
            <p:cNvSpPr>
              <a:spLocks noChangeShapeType="1"/>
            </p:cNvSpPr>
            <p:nvPr/>
          </p:nvSpPr>
          <p:spPr bwMode="auto">
            <a:xfrm flipH="1">
              <a:off x="2188" y="1040"/>
              <a:ext cx="8" cy="2808"/>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898" name="Line 7">
              <a:extLst>
                <a:ext uri="{FF2B5EF4-FFF2-40B4-BE49-F238E27FC236}">
                  <a16:creationId xmlns:a16="http://schemas.microsoft.com/office/drawing/2014/main" id="{A8E46F60-E066-4F1C-9F46-25DA30BD8C16}"/>
                </a:ext>
              </a:extLst>
            </p:cNvPr>
            <p:cNvSpPr>
              <a:spLocks noChangeShapeType="1"/>
            </p:cNvSpPr>
            <p:nvPr/>
          </p:nvSpPr>
          <p:spPr bwMode="auto">
            <a:xfrm>
              <a:off x="3006" y="1192"/>
              <a:ext cx="756"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899" name="Line 8">
              <a:extLst>
                <a:ext uri="{FF2B5EF4-FFF2-40B4-BE49-F238E27FC236}">
                  <a16:creationId xmlns:a16="http://schemas.microsoft.com/office/drawing/2014/main" id="{03C3C6C1-8A43-478E-8D1D-D514815B1F07}"/>
                </a:ext>
              </a:extLst>
            </p:cNvPr>
            <p:cNvSpPr>
              <a:spLocks noChangeShapeType="1"/>
            </p:cNvSpPr>
            <p:nvPr/>
          </p:nvSpPr>
          <p:spPr bwMode="auto">
            <a:xfrm>
              <a:off x="3114" y="1400"/>
              <a:ext cx="486"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00" name="Line 9">
              <a:extLst>
                <a:ext uri="{FF2B5EF4-FFF2-40B4-BE49-F238E27FC236}">
                  <a16:creationId xmlns:a16="http://schemas.microsoft.com/office/drawing/2014/main" id="{ED0A0027-DDE2-4540-8E6D-7CD86AF0F073}"/>
                </a:ext>
              </a:extLst>
            </p:cNvPr>
            <p:cNvSpPr>
              <a:spLocks noChangeShapeType="1"/>
            </p:cNvSpPr>
            <p:nvPr/>
          </p:nvSpPr>
          <p:spPr bwMode="auto">
            <a:xfrm>
              <a:off x="3708" y="1576"/>
              <a:ext cx="216"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01" name="Line 10">
              <a:extLst>
                <a:ext uri="{FF2B5EF4-FFF2-40B4-BE49-F238E27FC236}">
                  <a16:creationId xmlns:a16="http://schemas.microsoft.com/office/drawing/2014/main" id="{2D55C4D5-6967-4D29-A147-5F370685E468}"/>
                </a:ext>
              </a:extLst>
            </p:cNvPr>
            <p:cNvSpPr>
              <a:spLocks noChangeShapeType="1"/>
            </p:cNvSpPr>
            <p:nvPr/>
          </p:nvSpPr>
          <p:spPr bwMode="auto">
            <a:xfrm>
              <a:off x="3762" y="1744"/>
              <a:ext cx="270"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02" name="Line 11">
              <a:extLst>
                <a:ext uri="{FF2B5EF4-FFF2-40B4-BE49-F238E27FC236}">
                  <a16:creationId xmlns:a16="http://schemas.microsoft.com/office/drawing/2014/main" id="{A02CA15A-DF1D-4D4E-850C-9348B155EF9B}"/>
                </a:ext>
              </a:extLst>
            </p:cNvPr>
            <p:cNvSpPr>
              <a:spLocks noChangeShapeType="1"/>
            </p:cNvSpPr>
            <p:nvPr/>
          </p:nvSpPr>
          <p:spPr bwMode="auto">
            <a:xfrm>
              <a:off x="1980" y="1928"/>
              <a:ext cx="1566"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03" name="Line 12">
              <a:extLst>
                <a:ext uri="{FF2B5EF4-FFF2-40B4-BE49-F238E27FC236}">
                  <a16:creationId xmlns:a16="http://schemas.microsoft.com/office/drawing/2014/main" id="{D118B571-4D3F-4933-981B-30142EB5D5D9}"/>
                </a:ext>
              </a:extLst>
            </p:cNvPr>
            <p:cNvSpPr>
              <a:spLocks noChangeShapeType="1"/>
            </p:cNvSpPr>
            <p:nvPr/>
          </p:nvSpPr>
          <p:spPr bwMode="auto">
            <a:xfrm>
              <a:off x="2736" y="2120"/>
              <a:ext cx="1134"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04" name="Line 13">
              <a:extLst>
                <a:ext uri="{FF2B5EF4-FFF2-40B4-BE49-F238E27FC236}">
                  <a16:creationId xmlns:a16="http://schemas.microsoft.com/office/drawing/2014/main" id="{1FF74F18-596F-4D50-B126-A115CF2E30A2}"/>
                </a:ext>
              </a:extLst>
            </p:cNvPr>
            <p:cNvSpPr>
              <a:spLocks noChangeShapeType="1"/>
            </p:cNvSpPr>
            <p:nvPr/>
          </p:nvSpPr>
          <p:spPr bwMode="auto">
            <a:xfrm>
              <a:off x="3600" y="2304"/>
              <a:ext cx="270"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05" name="Line 14">
              <a:extLst>
                <a:ext uri="{FF2B5EF4-FFF2-40B4-BE49-F238E27FC236}">
                  <a16:creationId xmlns:a16="http://schemas.microsoft.com/office/drawing/2014/main" id="{9548CBE5-EFF0-4F78-AE75-799E5C0AE6A6}"/>
                </a:ext>
              </a:extLst>
            </p:cNvPr>
            <p:cNvSpPr>
              <a:spLocks noChangeShapeType="1"/>
            </p:cNvSpPr>
            <p:nvPr/>
          </p:nvSpPr>
          <p:spPr bwMode="auto">
            <a:xfrm>
              <a:off x="2790" y="2488"/>
              <a:ext cx="594"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06" name="Line 15">
              <a:extLst>
                <a:ext uri="{FF2B5EF4-FFF2-40B4-BE49-F238E27FC236}">
                  <a16:creationId xmlns:a16="http://schemas.microsoft.com/office/drawing/2014/main" id="{49878E1B-5C49-43A9-AD3A-D6B21C4B3017}"/>
                </a:ext>
              </a:extLst>
            </p:cNvPr>
            <p:cNvSpPr>
              <a:spLocks noChangeShapeType="1"/>
            </p:cNvSpPr>
            <p:nvPr/>
          </p:nvSpPr>
          <p:spPr bwMode="auto">
            <a:xfrm>
              <a:off x="1872" y="2664"/>
              <a:ext cx="1404"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07" name="AutoShape 16">
              <a:extLst>
                <a:ext uri="{FF2B5EF4-FFF2-40B4-BE49-F238E27FC236}">
                  <a16:creationId xmlns:a16="http://schemas.microsoft.com/office/drawing/2014/main" id="{23A5FA8B-8C38-43B9-8085-C406F0F21572}"/>
                </a:ext>
              </a:extLst>
            </p:cNvPr>
            <p:cNvSpPr>
              <a:spLocks noChangeArrowheads="1"/>
            </p:cNvSpPr>
            <p:nvPr/>
          </p:nvSpPr>
          <p:spPr bwMode="auto">
            <a:xfrm>
              <a:off x="3384" y="2824"/>
              <a:ext cx="216" cy="96"/>
            </a:xfrm>
            <a:prstGeom prst="hexagon">
              <a:avLst>
                <a:gd name="adj" fmla="val 56250"/>
                <a:gd name="vf" fmla="val 115470"/>
              </a:avLst>
            </a:prstGeom>
            <a:solidFill>
              <a:srgbClr val="FFCC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08" name="Rectangle 17">
              <a:extLst>
                <a:ext uri="{FF2B5EF4-FFF2-40B4-BE49-F238E27FC236}">
                  <a16:creationId xmlns:a16="http://schemas.microsoft.com/office/drawing/2014/main" id="{2E7BCB79-2318-4324-B240-E6813EEFB48F}"/>
                </a:ext>
              </a:extLst>
            </p:cNvPr>
            <p:cNvSpPr>
              <a:spLocks noChangeArrowheads="1"/>
            </p:cNvSpPr>
            <p:nvPr/>
          </p:nvSpPr>
          <p:spPr bwMode="auto">
            <a:xfrm>
              <a:off x="3330" y="1144"/>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09" name="Rectangle 18">
              <a:extLst>
                <a:ext uri="{FF2B5EF4-FFF2-40B4-BE49-F238E27FC236}">
                  <a16:creationId xmlns:a16="http://schemas.microsoft.com/office/drawing/2014/main" id="{E916D9A2-AFDD-4993-BD11-51A792FC919C}"/>
                </a:ext>
              </a:extLst>
            </p:cNvPr>
            <p:cNvSpPr>
              <a:spLocks noChangeArrowheads="1"/>
            </p:cNvSpPr>
            <p:nvPr/>
          </p:nvSpPr>
          <p:spPr bwMode="auto">
            <a:xfrm>
              <a:off x="3276" y="1352"/>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10" name="Rectangle 19">
              <a:extLst>
                <a:ext uri="{FF2B5EF4-FFF2-40B4-BE49-F238E27FC236}">
                  <a16:creationId xmlns:a16="http://schemas.microsoft.com/office/drawing/2014/main" id="{E92CFBE8-899C-42FA-BA6C-08ED78B03F84}"/>
                </a:ext>
              </a:extLst>
            </p:cNvPr>
            <p:cNvSpPr>
              <a:spLocks noChangeArrowheads="1"/>
            </p:cNvSpPr>
            <p:nvPr/>
          </p:nvSpPr>
          <p:spPr bwMode="auto">
            <a:xfrm>
              <a:off x="3762" y="1528"/>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11" name="Rectangle 20">
              <a:extLst>
                <a:ext uri="{FF2B5EF4-FFF2-40B4-BE49-F238E27FC236}">
                  <a16:creationId xmlns:a16="http://schemas.microsoft.com/office/drawing/2014/main" id="{25E23DBB-01D5-4D59-97BA-48F89B278083}"/>
                </a:ext>
              </a:extLst>
            </p:cNvPr>
            <p:cNvSpPr>
              <a:spLocks noChangeArrowheads="1"/>
            </p:cNvSpPr>
            <p:nvPr/>
          </p:nvSpPr>
          <p:spPr bwMode="auto">
            <a:xfrm>
              <a:off x="3816" y="1696"/>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12" name="Rectangle 21">
              <a:extLst>
                <a:ext uri="{FF2B5EF4-FFF2-40B4-BE49-F238E27FC236}">
                  <a16:creationId xmlns:a16="http://schemas.microsoft.com/office/drawing/2014/main" id="{104D48C7-98F4-4339-B425-0BA10462C4E5}"/>
                </a:ext>
              </a:extLst>
            </p:cNvPr>
            <p:cNvSpPr>
              <a:spLocks noChangeArrowheads="1"/>
            </p:cNvSpPr>
            <p:nvPr/>
          </p:nvSpPr>
          <p:spPr bwMode="auto">
            <a:xfrm>
              <a:off x="2682" y="1880"/>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13" name="Rectangle 22">
              <a:extLst>
                <a:ext uri="{FF2B5EF4-FFF2-40B4-BE49-F238E27FC236}">
                  <a16:creationId xmlns:a16="http://schemas.microsoft.com/office/drawing/2014/main" id="{A039D06F-E389-463D-9146-A64D66055F54}"/>
                </a:ext>
              </a:extLst>
            </p:cNvPr>
            <p:cNvSpPr>
              <a:spLocks noChangeArrowheads="1"/>
            </p:cNvSpPr>
            <p:nvPr/>
          </p:nvSpPr>
          <p:spPr bwMode="auto">
            <a:xfrm>
              <a:off x="3276" y="2072"/>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14" name="Rectangle 23">
              <a:extLst>
                <a:ext uri="{FF2B5EF4-FFF2-40B4-BE49-F238E27FC236}">
                  <a16:creationId xmlns:a16="http://schemas.microsoft.com/office/drawing/2014/main" id="{2450F81A-E75D-48F2-AFE0-AC28C3594C87}"/>
                </a:ext>
              </a:extLst>
            </p:cNvPr>
            <p:cNvSpPr>
              <a:spLocks noChangeArrowheads="1"/>
            </p:cNvSpPr>
            <p:nvPr/>
          </p:nvSpPr>
          <p:spPr bwMode="auto">
            <a:xfrm>
              <a:off x="3654" y="2256"/>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15" name="Rectangle 24">
              <a:extLst>
                <a:ext uri="{FF2B5EF4-FFF2-40B4-BE49-F238E27FC236}">
                  <a16:creationId xmlns:a16="http://schemas.microsoft.com/office/drawing/2014/main" id="{F6293489-B377-425A-9ADD-7B89CB3A80F5}"/>
                </a:ext>
              </a:extLst>
            </p:cNvPr>
            <p:cNvSpPr>
              <a:spLocks noChangeArrowheads="1"/>
            </p:cNvSpPr>
            <p:nvPr/>
          </p:nvSpPr>
          <p:spPr bwMode="auto">
            <a:xfrm>
              <a:off x="3060" y="2440"/>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16" name="Rectangle 25">
              <a:extLst>
                <a:ext uri="{FF2B5EF4-FFF2-40B4-BE49-F238E27FC236}">
                  <a16:creationId xmlns:a16="http://schemas.microsoft.com/office/drawing/2014/main" id="{9C475AB4-D1AC-428F-92B1-D08B329A26B9}"/>
                </a:ext>
              </a:extLst>
            </p:cNvPr>
            <p:cNvSpPr>
              <a:spLocks noChangeArrowheads="1"/>
            </p:cNvSpPr>
            <p:nvPr/>
          </p:nvSpPr>
          <p:spPr bwMode="auto">
            <a:xfrm>
              <a:off x="2466" y="2616"/>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17" name="Line 26">
              <a:extLst>
                <a:ext uri="{FF2B5EF4-FFF2-40B4-BE49-F238E27FC236}">
                  <a16:creationId xmlns:a16="http://schemas.microsoft.com/office/drawing/2014/main" id="{530C8DE5-FF80-4B85-BBD3-400EDFCFECAA}"/>
                </a:ext>
              </a:extLst>
            </p:cNvPr>
            <p:cNvSpPr>
              <a:spLocks noChangeShapeType="1"/>
            </p:cNvSpPr>
            <p:nvPr/>
          </p:nvSpPr>
          <p:spPr bwMode="auto">
            <a:xfrm>
              <a:off x="2520" y="3264"/>
              <a:ext cx="1026"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18" name="Rectangle 27">
              <a:extLst>
                <a:ext uri="{FF2B5EF4-FFF2-40B4-BE49-F238E27FC236}">
                  <a16:creationId xmlns:a16="http://schemas.microsoft.com/office/drawing/2014/main" id="{CB4F76CA-A596-45AB-AABA-3EE6DC448365}"/>
                </a:ext>
              </a:extLst>
            </p:cNvPr>
            <p:cNvSpPr>
              <a:spLocks noChangeArrowheads="1"/>
            </p:cNvSpPr>
            <p:nvPr/>
          </p:nvSpPr>
          <p:spPr bwMode="auto">
            <a:xfrm>
              <a:off x="3006" y="3216"/>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19" name="Line 28">
              <a:extLst>
                <a:ext uri="{FF2B5EF4-FFF2-40B4-BE49-F238E27FC236}">
                  <a16:creationId xmlns:a16="http://schemas.microsoft.com/office/drawing/2014/main" id="{DF3020BB-5BB7-413D-92CF-270F901BFFD3}"/>
                </a:ext>
              </a:extLst>
            </p:cNvPr>
            <p:cNvSpPr>
              <a:spLocks noChangeShapeType="1"/>
            </p:cNvSpPr>
            <p:nvPr/>
          </p:nvSpPr>
          <p:spPr bwMode="auto">
            <a:xfrm>
              <a:off x="2034" y="3456"/>
              <a:ext cx="1026" cy="0"/>
            </a:xfrm>
            <a:prstGeom prst="line">
              <a:avLst/>
            </a:prstGeom>
            <a:noFill/>
            <a:ln w="28575">
              <a:solidFill>
                <a:srgbClr val="FF9966"/>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sp>
          <p:nvSpPr>
            <p:cNvPr id="37920" name="Rectangle 29">
              <a:extLst>
                <a:ext uri="{FF2B5EF4-FFF2-40B4-BE49-F238E27FC236}">
                  <a16:creationId xmlns:a16="http://schemas.microsoft.com/office/drawing/2014/main" id="{8491F774-5D33-43F9-A64A-0B27D07FC057}"/>
                </a:ext>
              </a:extLst>
            </p:cNvPr>
            <p:cNvSpPr>
              <a:spLocks noChangeArrowheads="1"/>
            </p:cNvSpPr>
            <p:nvPr/>
          </p:nvSpPr>
          <p:spPr bwMode="auto">
            <a:xfrm>
              <a:off x="2412" y="3408"/>
              <a:ext cx="108"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endParaRPr lang="en-US" altLang="en-US" sz="2800" i="1">
                <a:solidFill>
                  <a:srgbClr val="FFFFFF"/>
                </a:solidFill>
                <a:latin typeface="Times New Roman" panose="02020603050405020304" pitchFamily="18" charset="0"/>
              </a:endParaRPr>
            </a:p>
          </p:txBody>
        </p:sp>
        <p:sp>
          <p:nvSpPr>
            <p:cNvPr id="37921" name="AutoShape 30">
              <a:extLst>
                <a:ext uri="{FF2B5EF4-FFF2-40B4-BE49-F238E27FC236}">
                  <a16:creationId xmlns:a16="http://schemas.microsoft.com/office/drawing/2014/main" id="{5E33C1EC-606A-48CB-9AAA-3E1B2097E0A1}"/>
                </a:ext>
              </a:extLst>
            </p:cNvPr>
            <p:cNvSpPr>
              <a:spLocks noChangeArrowheads="1"/>
            </p:cNvSpPr>
            <p:nvPr/>
          </p:nvSpPr>
          <p:spPr bwMode="auto">
            <a:xfrm>
              <a:off x="2412" y="3608"/>
              <a:ext cx="810" cy="96"/>
            </a:xfrm>
            <a:prstGeom prst="hexagon">
              <a:avLst>
                <a:gd name="adj" fmla="val 210938"/>
                <a:gd name="vf" fmla="val 115470"/>
              </a:avLst>
            </a:prstGeom>
            <a:solidFill>
              <a:srgbClr val="FFCC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ctr" fontAlgn="base">
                <a:spcBef>
                  <a:spcPct val="0"/>
                </a:spcBef>
                <a:spcAft>
                  <a:spcPct val="0"/>
                </a:spcAft>
                <a:buClrTx/>
                <a:buSzTx/>
                <a:buNone/>
              </a:pPr>
              <a:endParaRPr lang="en-US" altLang="en-US" sz="1800" i="1">
                <a:solidFill>
                  <a:srgbClr val="FAFD00"/>
                </a:solidFill>
                <a:cs typeface="Arial" panose="020B0604020202020204" pitchFamily="34" charset="0"/>
              </a:endParaRPr>
            </a:p>
          </p:txBody>
        </p:sp>
        <p:sp>
          <p:nvSpPr>
            <p:cNvPr id="37922" name="Text Box 34">
              <a:extLst>
                <a:ext uri="{FF2B5EF4-FFF2-40B4-BE49-F238E27FC236}">
                  <a16:creationId xmlns:a16="http://schemas.microsoft.com/office/drawing/2014/main" id="{BA4F206E-3CC2-4743-ABF5-D3EDAB60B185}"/>
                </a:ext>
              </a:extLst>
            </p:cNvPr>
            <p:cNvSpPr txBox="1">
              <a:spLocks noChangeArrowheads="1"/>
            </p:cNvSpPr>
            <p:nvPr/>
          </p:nvSpPr>
          <p:spPr bwMode="auto">
            <a:xfrm>
              <a:off x="310" y="656"/>
              <a:ext cx="5940" cy="40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CCFF"/>
                </a:buClr>
                <a:buSzPct val="100000"/>
                <a:buFont typeface="Symbol" panose="05050102010706020507" pitchFamily="18" charset="2"/>
                <a:buChar char="·"/>
                <a:tabLst>
                  <a:tab pos="7200900" algn="ctr"/>
                  <a:tab pos="8686800" algn="ctr"/>
                </a:tabLst>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tabLst>
                  <a:tab pos="7200900" algn="ctr"/>
                  <a:tab pos="8686800" algn="ctr"/>
                </a:tabLst>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tabLst>
                  <a:tab pos="7200900" algn="ctr"/>
                  <a:tab pos="8686800" algn="ctr"/>
                </a:tabLst>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tabLst>
                  <a:tab pos="7200900" algn="ctr"/>
                  <a:tab pos="8686800" algn="ctr"/>
                </a:tabLst>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tabLst>
                  <a:tab pos="7200900" algn="ctr"/>
                  <a:tab pos="8686800" algn="ctr"/>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tabLst>
                  <a:tab pos="7200900" algn="ctr"/>
                  <a:tab pos="8686800" algn="ctr"/>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tabLst>
                  <a:tab pos="7200900" algn="ctr"/>
                  <a:tab pos="8686800" algn="ctr"/>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tabLst>
                  <a:tab pos="7200900" algn="ctr"/>
                  <a:tab pos="8686800" algn="ctr"/>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tabLst>
                  <a:tab pos="7200900" algn="ctr"/>
                  <a:tab pos="8686800" algn="ctr"/>
                </a:tabLst>
                <a:defRPr sz="2000" b="1">
                  <a:solidFill>
                    <a:schemeClr val="tx1"/>
                  </a:solidFill>
                  <a:latin typeface="Arial" panose="020B0604020202020204" pitchFamily="34" charset="0"/>
                </a:defRPr>
              </a:lvl9pPr>
            </a:lstStyle>
            <a:p>
              <a:pPr fontAlgn="base">
                <a:spcBef>
                  <a:spcPct val="0"/>
                </a:spcBef>
                <a:spcAft>
                  <a:spcPct val="0"/>
                </a:spcAft>
                <a:buClrTx/>
                <a:buSzTx/>
                <a:buNone/>
              </a:pPr>
              <a:r>
                <a:rPr lang="en-US" altLang="en-US" sz="1800" dirty="0">
                  <a:solidFill>
                    <a:srgbClr val="FFCC99"/>
                  </a:solidFill>
                  <a:cs typeface="Arial" panose="020B0604020202020204" pitchFamily="34" charset="0"/>
                </a:rPr>
                <a:t> 	</a:t>
              </a:r>
              <a:r>
                <a:rPr lang="en-US" altLang="en-US" sz="1800" dirty="0">
                  <a:solidFill>
                    <a:schemeClr val="accent5">
                      <a:lumMod val="75000"/>
                    </a:schemeClr>
                  </a:solidFill>
                  <a:cs typeface="Arial" panose="020B0604020202020204" pitchFamily="34" charset="0"/>
                </a:rPr>
                <a:t>Sensitivity	%</a:t>
              </a:r>
            </a:p>
            <a:p>
              <a:pPr fontAlgn="base">
                <a:spcBef>
                  <a:spcPct val="0"/>
                </a:spcBef>
                <a:spcAft>
                  <a:spcPct val="0"/>
                </a:spcAft>
                <a:buClrTx/>
                <a:buSzTx/>
                <a:buNone/>
              </a:pPr>
              <a:r>
                <a:rPr lang="en-US" altLang="en-US" sz="1800" dirty="0">
                  <a:solidFill>
                    <a:schemeClr val="accent5">
                      <a:lumMod val="75000"/>
                    </a:schemeClr>
                  </a:solidFill>
                  <a:cs typeface="Arial" panose="020B0604020202020204" pitchFamily="34" charset="0"/>
                </a:rPr>
                <a:t>Study	95% CI	Weight</a:t>
              </a:r>
            </a:p>
          </p:txBody>
        </p:sp>
        <p:sp>
          <p:nvSpPr>
            <p:cNvPr id="37923" name="Line 38">
              <a:extLst>
                <a:ext uri="{FF2B5EF4-FFF2-40B4-BE49-F238E27FC236}">
                  <a16:creationId xmlns:a16="http://schemas.microsoft.com/office/drawing/2014/main" id="{34F600A7-FF52-4D67-A8FC-EC84DA6C6B0C}"/>
                </a:ext>
              </a:extLst>
            </p:cNvPr>
            <p:cNvSpPr>
              <a:spLocks noChangeShapeType="1"/>
            </p:cNvSpPr>
            <p:nvPr/>
          </p:nvSpPr>
          <p:spPr bwMode="auto">
            <a:xfrm>
              <a:off x="1848" y="3840"/>
              <a:ext cx="2056" cy="0"/>
            </a:xfrm>
            <a:prstGeom prst="line">
              <a:avLst/>
            </a:prstGeom>
            <a:noFill/>
            <a:ln w="28575" cap="rnd">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b="1" i="1">
                <a:solidFill>
                  <a:srgbClr val="FFFFFF"/>
                </a:solidFill>
                <a:latin typeface="Times New Roman" panose="02020603050405020304" pitchFamily="18" charset="0"/>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CE94-D758-40E4-8E9B-8896BF95E865}"/>
              </a:ext>
            </a:extLst>
          </p:cNvPr>
          <p:cNvSpPr>
            <a:spLocks noGrp="1"/>
          </p:cNvSpPr>
          <p:nvPr>
            <p:ph type="title"/>
          </p:nvPr>
        </p:nvSpPr>
        <p:spPr/>
        <p:txBody>
          <a:bodyPr>
            <a:normAutofit/>
          </a:bodyPr>
          <a:lstStyle/>
          <a:p>
            <a:r>
              <a:rPr lang="en-US" sz="3200" dirty="0"/>
              <a:t>Disclosures</a:t>
            </a:r>
          </a:p>
        </p:txBody>
      </p:sp>
      <p:sp>
        <p:nvSpPr>
          <p:cNvPr id="3" name="Content Placeholder 2">
            <a:extLst>
              <a:ext uri="{FF2B5EF4-FFF2-40B4-BE49-F238E27FC236}">
                <a16:creationId xmlns:a16="http://schemas.microsoft.com/office/drawing/2014/main" id="{AA738898-4715-4A54-8185-623BAE54FB9D}"/>
              </a:ext>
            </a:extLst>
          </p:cNvPr>
          <p:cNvSpPr>
            <a:spLocks noGrp="1"/>
          </p:cNvSpPr>
          <p:nvPr>
            <p:ph idx="1"/>
          </p:nvPr>
        </p:nvSpPr>
        <p:spPr>
          <a:xfrm>
            <a:off x="3162300" y="1874834"/>
            <a:ext cx="5867400" cy="4525963"/>
          </a:xfrm>
        </p:spPr>
        <p:txBody>
          <a:bodyPr/>
          <a:lstStyle/>
          <a:p>
            <a:pPr marL="0" indent="0" algn="ctr">
              <a:buNone/>
            </a:pPr>
            <a:r>
              <a:rPr lang="en-US" dirty="0"/>
              <a:t>see www.robertgish.com</a:t>
            </a:r>
          </a:p>
        </p:txBody>
      </p:sp>
    </p:spTree>
    <p:extLst>
      <p:ext uri="{BB962C8B-B14F-4D97-AF65-F5344CB8AC3E}">
        <p14:creationId xmlns:p14="http://schemas.microsoft.com/office/powerpoint/2010/main" val="176324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F4C5A37-577C-4EC0-B13E-5EBA5375C7B8}"/>
              </a:ext>
            </a:extLst>
          </p:cNvPr>
          <p:cNvSpPr>
            <a:spLocks noGrp="1"/>
          </p:cNvSpPr>
          <p:nvPr>
            <p:ph type="title"/>
          </p:nvPr>
        </p:nvSpPr>
        <p:spPr>
          <a:xfrm>
            <a:off x="609600" y="762000"/>
            <a:ext cx="10972800" cy="1143000"/>
          </a:xfrm>
        </p:spPr>
        <p:txBody>
          <a:bodyPr vert="horz" lIns="91440" tIns="45720" rIns="91440" bIns="45720" rtlCol="0" anchor="ctr">
            <a:noAutofit/>
          </a:bodyPr>
          <a:lstStyle/>
          <a:p>
            <a:r>
              <a:rPr lang="en-US" altLang="en-US" sz="3200" dirty="0"/>
              <a:t>4 Phase CT Imaging</a:t>
            </a:r>
            <a:br>
              <a:rPr lang="en-US" altLang="en-US" sz="3200" dirty="0"/>
            </a:br>
            <a:br>
              <a:rPr lang="en-US" altLang="en-US" sz="3200" dirty="0"/>
            </a:br>
            <a:r>
              <a:rPr lang="en-US" altLang="en-US" sz="3200" dirty="0"/>
              <a:t>Key for </a:t>
            </a:r>
            <a:r>
              <a:rPr lang="en-US" altLang="en-US" sz="3200" dirty="0" err="1"/>
              <a:t>LiRADS</a:t>
            </a:r>
            <a:r>
              <a:rPr lang="en-US" altLang="en-US" sz="3200" dirty="0"/>
              <a:t> utilization</a:t>
            </a:r>
          </a:p>
        </p:txBody>
      </p:sp>
      <p:pic>
        <p:nvPicPr>
          <p:cNvPr id="38915" name="Picture 2">
            <a:extLst>
              <a:ext uri="{FF2B5EF4-FFF2-40B4-BE49-F238E27FC236}">
                <a16:creationId xmlns:a16="http://schemas.microsoft.com/office/drawing/2014/main" id="{B9FAA956-EDFF-4B83-B3B2-70348E7B0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6" y="2424113"/>
            <a:ext cx="4341813" cy="387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New picture">
            <a:extLst>
              <a:ext uri="{FF2B5EF4-FFF2-40B4-BE49-F238E27FC236}">
                <a16:creationId xmlns:a16="http://schemas.microsoft.com/office/drawing/2014/main" id="{BCF9CBEA-7811-4430-9C0E-72C2A7C84EF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888" t="27788" r="5515" b="15015"/>
          <a:stretch>
            <a:fillRect/>
          </a:stretch>
        </p:blipFill>
        <p:spPr>
          <a:xfrm>
            <a:off x="1643064" y="2587626"/>
            <a:ext cx="4454525" cy="2157413"/>
          </a:xfrm>
        </p:spPr>
      </p:pic>
    </p:spTree>
    <p:extLst>
      <p:ext uri="{BB962C8B-B14F-4D97-AF65-F5344CB8AC3E}">
        <p14:creationId xmlns:p14="http://schemas.microsoft.com/office/powerpoint/2010/main" val="58195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527AB09-1335-4EE0-BF97-FF702D0272E4}"/>
              </a:ext>
            </a:extLst>
          </p:cNvPr>
          <p:cNvSpPr>
            <a:spLocks noGrp="1"/>
          </p:cNvSpPr>
          <p:nvPr>
            <p:ph type="title"/>
          </p:nvPr>
        </p:nvSpPr>
        <p:spPr/>
        <p:txBody>
          <a:bodyPr vert="horz" lIns="91440" tIns="45720" rIns="91440" bIns="45720" rtlCol="0" anchor="ctr">
            <a:noAutofit/>
          </a:bodyPr>
          <a:lstStyle/>
          <a:p>
            <a:r>
              <a:rPr lang="en-US" altLang="en-US" sz="3200" dirty="0"/>
              <a:t>?CT Scan, MRI for HCC Surveillance</a:t>
            </a:r>
          </a:p>
        </p:txBody>
      </p:sp>
      <p:sp>
        <p:nvSpPr>
          <p:cNvPr id="39939" name="Content Placeholder 2">
            <a:extLst>
              <a:ext uri="{FF2B5EF4-FFF2-40B4-BE49-F238E27FC236}">
                <a16:creationId xmlns:a16="http://schemas.microsoft.com/office/drawing/2014/main" id="{F8267B6B-040D-4B50-AFDB-F5189F311A60}"/>
              </a:ext>
            </a:extLst>
          </p:cNvPr>
          <p:cNvSpPr>
            <a:spLocks noGrp="1"/>
          </p:cNvSpPr>
          <p:nvPr>
            <p:ph idx="1"/>
          </p:nvPr>
        </p:nvSpPr>
        <p:spPr/>
        <p:txBody>
          <a:bodyPr>
            <a:normAutofit/>
          </a:bodyPr>
          <a:lstStyle/>
          <a:p>
            <a:r>
              <a:rPr lang="en-US" altLang="en-US" sz="3000" dirty="0"/>
              <a:t>No evidence</a:t>
            </a:r>
          </a:p>
          <a:p>
            <a:r>
              <a:rPr lang="en-US" altLang="en-US" sz="3000" dirty="0"/>
              <a:t>Current use is only in LT centers for patient on the LT list and considered at higher risk </a:t>
            </a:r>
          </a:p>
          <a:p>
            <a:r>
              <a:rPr lang="en-US" altLang="en-US" sz="3000" dirty="0"/>
              <a:t>Pros: less operator dependent, more sensitive and specific for HCC diagnosis</a:t>
            </a:r>
          </a:p>
          <a:p>
            <a:r>
              <a:rPr lang="en-US" altLang="en-US" sz="3000" dirty="0"/>
              <a:t>Cons: expensive, limited </a:t>
            </a:r>
            <a:r>
              <a:rPr lang="en-US" altLang="en-US" sz="3000" dirty="0" err="1"/>
              <a:t>availbility</a:t>
            </a:r>
            <a:r>
              <a:rPr lang="en-US" altLang="en-US" sz="3000" dirty="0"/>
              <a:t>, radiation, false positive, still operator/reader dependent, cost per QALY is &gt;250 000 $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1CDEC33-A667-4C1E-B288-F2E7A4275F95}"/>
              </a:ext>
            </a:extLst>
          </p:cNvPr>
          <p:cNvSpPr>
            <a:spLocks noGrp="1"/>
          </p:cNvSpPr>
          <p:nvPr>
            <p:ph type="title"/>
          </p:nvPr>
        </p:nvSpPr>
        <p:spPr>
          <a:xfrm>
            <a:off x="609600" y="431007"/>
            <a:ext cx="10972800" cy="1143000"/>
          </a:xfrm>
        </p:spPr>
        <p:txBody>
          <a:bodyPr>
            <a:normAutofit/>
          </a:bodyPr>
          <a:lstStyle/>
          <a:p>
            <a:r>
              <a:rPr lang="en-US" altLang="en-US" sz="3200" dirty="0">
                <a:latin typeface="Arial" panose="020B0604020202020204" pitchFamily="34" charset="0"/>
                <a:cs typeface="Arial" panose="020B0604020202020204" pitchFamily="34" charset="0"/>
              </a:rPr>
              <a:t>HCC Diagnosis </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Following Detection of Mass in Cirrhotic Liver</a:t>
            </a:r>
          </a:p>
        </p:txBody>
      </p:sp>
      <p:sp>
        <p:nvSpPr>
          <p:cNvPr id="4" name="Rounded Rectangle 3">
            <a:extLst>
              <a:ext uri="{FF2B5EF4-FFF2-40B4-BE49-F238E27FC236}">
                <a16:creationId xmlns:a16="http://schemas.microsoft.com/office/drawing/2014/main" id="{72BE67FD-DB5E-483D-98B8-6E028B63C1E6}"/>
              </a:ext>
            </a:extLst>
          </p:cNvPr>
          <p:cNvSpPr>
            <a:spLocks noChangeArrowheads="1"/>
          </p:cNvSpPr>
          <p:nvPr/>
        </p:nvSpPr>
        <p:spPr bwMode="auto">
          <a:xfrm>
            <a:off x="4505325" y="1606550"/>
            <a:ext cx="1538288" cy="376238"/>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40000"/>
              </a:spcBef>
              <a:buClr>
                <a:schemeClr val="tx1"/>
              </a:buClr>
              <a:buFontTx/>
              <a:buNone/>
            </a:pPr>
            <a:r>
              <a:rPr lang="en-US" altLang="en-US" sz="1400"/>
              <a:t>Stable 18-24 m</a:t>
            </a:r>
          </a:p>
        </p:txBody>
      </p:sp>
      <p:sp>
        <p:nvSpPr>
          <p:cNvPr id="5" name="Rounded Rectangle 4">
            <a:extLst>
              <a:ext uri="{FF2B5EF4-FFF2-40B4-BE49-F238E27FC236}">
                <a16:creationId xmlns:a16="http://schemas.microsoft.com/office/drawing/2014/main" id="{E2DE1FC1-B520-4CE3-AC03-6BDEF4EA9441}"/>
              </a:ext>
            </a:extLst>
          </p:cNvPr>
          <p:cNvSpPr>
            <a:spLocks noChangeArrowheads="1"/>
          </p:cNvSpPr>
          <p:nvPr/>
        </p:nvSpPr>
        <p:spPr bwMode="auto">
          <a:xfrm>
            <a:off x="6510339" y="1595439"/>
            <a:ext cx="3621087" cy="3762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40000"/>
              </a:spcBef>
              <a:buClr>
                <a:schemeClr val="tx1"/>
              </a:buClr>
              <a:buFontTx/>
              <a:buNone/>
            </a:pPr>
            <a:r>
              <a:rPr lang="en-US" altLang="en-US" sz="1400"/>
              <a:t>Resume standard surveillance (q 6-12 m)</a:t>
            </a:r>
          </a:p>
        </p:txBody>
      </p:sp>
      <p:sp>
        <p:nvSpPr>
          <p:cNvPr id="6" name="Rounded Rectangle 5">
            <a:extLst>
              <a:ext uri="{FF2B5EF4-FFF2-40B4-BE49-F238E27FC236}">
                <a16:creationId xmlns:a16="http://schemas.microsoft.com/office/drawing/2014/main" id="{56D2E304-D881-4A19-8255-7AFAD7AA471D}"/>
              </a:ext>
            </a:extLst>
          </p:cNvPr>
          <p:cNvSpPr>
            <a:spLocks noChangeArrowheads="1"/>
          </p:cNvSpPr>
          <p:nvPr/>
        </p:nvSpPr>
        <p:spPr bwMode="auto">
          <a:xfrm>
            <a:off x="6510339" y="2041525"/>
            <a:ext cx="3621087" cy="376238"/>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40000"/>
              </a:spcBef>
              <a:buClr>
                <a:schemeClr val="tx1"/>
              </a:buClr>
              <a:buFontTx/>
              <a:buNone/>
            </a:pPr>
            <a:r>
              <a:rPr lang="en-US" altLang="en-US" sz="1400"/>
              <a:t>Proceed based on lesion size</a:t>
            </a:r>
          </a:p>
        </p:txBody>
      </p:sp>
      <p:sp>
        <p:nvSpPr>
          <p:cNvPr id="7" name="Rounded Rectangle 6">
            <a:extLst>
              <a:ext uri="{FF2B5EF4-FFF2-40B4-BE49-F238E27FC236}">
                <a16:creationId xmlns:a16="http://schemas.microsoft.com/office/drawing/2014/main" id="{CB2D716B-22D8-4025-B972-A3778E532F62}"/>
              </a:ext>
            </a:extLst>
          </p:cNvPr>
          <p:cNvSpPr>
            <a:spLocks noChangeArrowheads="1"/>
          </p:cNvSpPr>
          <p:nvPr/>
        </p:nvSpPr>
        <p:spPr bwMode="auto">
          <a:xfrm>
            <a:off x="4505325" y="2049464"/>
            <a:ext cx="1538288" cy="3778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40000"/>
              </a:spcBef>
              <a:buClr>
                <a:schemeClr val="tx1"/>
              </a:buClr>
              <a:buFontTx/>
              <a:buNone/>
            </a:pPr>
            <a:r>
              <a:rPr lang="en-US" altLang="en-US" sz="1400"/>
              <a:t>Enlarging</a:t>
            </a:r>
          </a:p>
        </p:txBody>
      </p:sp>
      <p:sp>
        <p:nvSpPr>
          <p:cNvPr id="8" name="Rounded Rectangle 7">
            <a:extLst>
              <a:ext uri="{FF2B5EF4-FFF2-40B4-BE49-F238E27FC236}">
                <a16:creationId xmlns:a16="http://schemas.microsoft.com/office/drawing/2014/main" id="{39405051-5944-45D5-982A-45B1C30B0476}"/>
              </a:ext>
            </a:extLst>
          </p:cNvPr>
          <p:cNvSpPr/>
          <p:nvPr/>
        </p:nvSpPr>
        <p:spPr bwMode="auto">
          <a:xfrm>
            <a:off x="9656763" y="3095626"/>
            <a:ext cx="793750" cy="3368675"/>
          </a:xfrm>
          <a:prstGeom prst="roundRect">
            <a:avLst>
              <a:gd name="adj" fmla="val 5487"/>
            </a:avLst>
          </a:prstGeom>
          <a:solidFill>
            <a:schemeClr val="accent4">
              <a:lumMod val="50000"/>
            </a:schemeClr>
          </a:solidFill>
          <a:ln w="9525" cap="flat" cmpd="sng" algn="ctr">
            <a:noFill/>
            <a:prstDash val="solid"/>
            <a:round/>
            <a:headEnd type="none" w="med" len="med"/>
            <a:tailEnd type="none" w="med" len="med"/>
          </a:ln>
          <a:effectLst/>
        </p:spPr>
        <p:txBody>
          <a:bodyPr lIns="46800" tIns="46800" rIns="46800" bIns="46800" anchor="ctr"/>
          <a:lstStyle/>
          <a:p>
            <a:pPr algn="ctr">
              <a:spcBef>
                <a:spcPct val="40000"/>
              </a:spcBef>
              <a:buClr>
                <a:schemeClr val="tx1"/>
              </a:buClr>
              <a:defRPr/>
            </a:pPr>
            <a:r>
              <a:rPr lang="en-US" dirty="0">
                <a:solidFill>
                  <a:schemeClr val="bg1"/>
                </a:solidFill>
                <a:latin typeface="Arial"/>
                <a:ea typeface="ＭＳ Ｐゴシック" charset="0"/>
                <a:cs typeface="Arial"/>
              </a:rPr>
              <a:t>Treat as HCC</a:t>
            </a:r>
          </a:p>
        </p:txBody>
      </p:sp>
      <p:sp>
        <p:nvSpPr>
          <p:cNvPr id="9" name="Rounded Rectangle 8">
            <a:extLst>
              <a:ext uri="{FF2B5EF4-FFF2-40B4-BE49-F238E27FC236}">
                <a16:creationId xmlns:a16="http://schemas.microsoft.com/office/drawing/2014/main" id="{8A89185B-FCAF-4C91-B427-D9E12911AB8C}"/>
              </a:ext>
            </a:extLst>
          </p:cNvPr>
          <p:cNvSpPr/>
          <p:nvPr/>
        </p:nvSpPr>
        <p:spPr bwMode="auto">
          <a:xfrm>
            <a:off x="4508501" y="3046413"/>
            <a:ext cx="1573213" cy="488950"/>
          </a:xfrm>
          <a:prstGeom prst="roundRect">
            <a:avLst/>
          </a:prstGeom>
          <a:solidFill>
            <a:schemeClr val="bg1"/>
          </a:solidFill>
          <a:ln w="9525" cap="flat" cmpd="sng" algn="ctr">
            <a:noFill/>
            <a:prstDash val="solid"/>
            <a:round/>
            <a:headEnd type="none" w="med" len="med"/>
            <a:tailEnd type="none" w="med" len="med"/>
          </a:ln>
          <a:effectLst/>
        </p:spPr>
        <p:txBody>
          <a:bodyPr lIns="46800" tIns="46800" rIns="46800" bIns="46800" anchor="ctr"/>
          <a:lstStyle/>
          <a:p>
            <a:pPr algn="ctr">
              <a:spcBef>
                <a:spcPct val="40000"/>
              </a:spcBef>
              <a:buClr>
                <a:schemeClr val="tx1"/>
              </a:buClr>
              <a:defRPr/>
            </a:pPr>
            <a:r>
              <a:rPr lang="en-US" dirty="0">
                <a:latin typeface="Arial"/>
                <a:ea typeface="ＭＳ Ｐゴシック" charset="0"/>
                <a:cs typeface="Arial"/>
              </a:rPr>
              <a:t>Typical</a:t>
            </a:r>
            <a:endParaRPr lang="en-US" sz="1050" dirty="0">
              <a:latin typeface="Arial"/>
              <a:ea typeface="ＭＳ Ｐゴシック" charset="0"/>
              <a:cs typeface="Arial"/>
            </a:endParaRPr>
          </a:p>
        </p:txBody>
      </p:sp>
      <p:sp>
        <p:nvSpPr>
          <p:cNvPr id="10" name="Rounded Rectangle 9">
            <a:extLst>
              <a:ext uri="{FF2B5EF4-FFF2-40B4-BE49-F238E27FC236}">
                <a16:creationId xmlns:a16="http://schemas.microsoft.com/office/drawing/2014/main" id="{2C7BAEC7-3688-48C0-A753-45DB3A14F357}"/>
              </a:ext>
            </a:extLst>
          </p:cNvPr>
          <p:cNvSpPr>
            <a:spLocks noChangeArrowheads="1"/>
          </p:cNvSpPr>
          <p:nvPr/>
        </p:nvSpPr>
        <p:spPr bwMode="auto">
          <a:xfrm>
            <a:off x="4503738" y="3736975"/>
            <a:ext cx="1574800" cy="48895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40000"/>
              </a:spcBef>
              <a:buClr>
                <a:schemeClr val="tx1"/>
              </a:buClr>
              <a:buFontTx/>
              <a:buNone/>
            </a:pPr>
            <a:r>
              <a:rPr lang="en-US" altLang="en-US" sz="1800"/>
              <a:t>Atypical </a:t>
            </a:r>
            <a:endParaRPr lang="en-US" altLang="en-US" sz="1400"/>
          </a:p>
        </p:txBody>
      </p:sp>
      <p:sp>
        <p:nvSpPr>
          <p:cNvPr id="11" name="TextBox 10">
            <a:extLst>
              <a:ext uri="{FF2B5EF4-FFF2-40B4-BE49-F238E27FC236}">
                <a16:creationId xmlns:a16="http://schemas.microsoft.com/office/drawing/2014/main" id="{B6B2FAC4-7503-4768-9AEB-154E5CDFC8E5}"/>
              </a:ext>
            </a:extLst>
          </p:cNvPr>
          <p:cNvSpPr txBox="1"/>
          <p:nvPr/>
        </p:nvSpPr>
        <p:spPr>
          <a:xfrm>
            <a:off x="4322763" y="2438400"/>
            <a:ext cx="1860550" cy="584200"/>
          </a:xfrm>
          <a:prstGeom prst="rect">
            <a:avLst/>
          </a:prstGeom>
          <a:noFill/>
        </p:spPr>
        <p:txBody>
          <a:bodyPr>
            <a:spAutoFit/>
          </a:bodyPr>
          <a:lstStyle/>
          <a:p>
            <a:pPr algn="ctr">
              <a:defRPr/>
            </a:pPr>
            <a:r>
              <a:rPr lang="en-US" sz="1600" cap="small" dirty="0">
                <a:solidFill>
                  <a:schemeClr val="accent4">
                    <a:lumMod val="50000"/>
                  </a:schemeClr>
                </a:solidFill>
                <a:latin typeface="Arial"/>
                <a:ea typeface="ＭＳ Ｐゴシック" charset="0"/>
                <a:cs typeface="Arial"/>
              </a:rPr>
              <a:t>Vascular Pattern</a:t>
            </a:r>
          </a:p>
        </p:txBody>
      </p:sp>
      <p:sp>
        <p:nvSpPr>
          <p:cNvPr id="12" name="Rounded Rectangle 11">
            <a:extLst>
              <a:ext uri="{FF2B5EF4-FFF2-40B4-BE49-F238E27FC236}">
                <a16:creationId xmlns:a16="http://schemas.microsoft.com/office/drawing/2014/main" id="{09C8E05A-92CE-48F3-A160-138BE1D8FC38}"/>
              </a:ext>
            </a:extLst>
          </p:cNvPr>
          <p:cNvSpPr>
            <a:spLocks noChangeArrowheads="1"/>
          </p:cNvSpPr>
          <p:nvPr/>
        </p:nvSpPr>
        <p:spPr bwMode="auto">
          <a:xfrm>
            <a:off x="6424614" y="3622675"/>
            <a:ext cx="509587" cy="1968500"/>
          </a:xfrm>
          <a:prstGeom prst="roundRect">
            <a:avLst>
              <a:gd name="adj" fmla="val 16667"/>
            </a:avLst>
          </a:prstGeom>
          <a:solidFill>
            <a:srgbClr val="FFFFFF">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en-US" altLang="en-US" sz="1800"/>
              <a:t>B</a:t>
            </a:r>
          </a:p>
          <a:p>
            <a:pPr algn="ctr" eaLnBrk="1" hangingPunct="1">
              <a:spcBef>
                <a:spcPct val="0"/>
              </a:spcBef>
              <a:buClrTx/>
              <a:buFontTx/>
              <a:buNone/>
            </a:pPr>
            <a:r>
              <a:rPr lang="en-US" altLang="en-US" sz="1800"/>
              <a:t>I</a:t>
            </a:r>
          </a:p>
          <a:p>
            <a:pPr algn="ctr" eaLnBrk="1" hangingPunct="1">
              <a:spcBef>
                <a:spcPct val="0"/>
              </a:spcBef>
              <a:buClrTx/>
              <a:buFontTx/>
              <a:buNone/>
            </a:pPr>
            <a:r>
              <a:rPr lang="en-US" altLang="en-US" sz="1800"/>
              <a:t>O</a:t>
            </a:r>
          </a:p>
          <a:p>
            <a:pPr algn="ctr" eaLnBrk="1" hangingPunct="1">
              <a:spcBef>
                <a:spcPct val="0"/>
              </a:spcBef>
              <a:buClrTx/>
              <a:buFontTx/>
              <a:buNone/>
            </a:pPr>
            <a:r>
              <a:rPr lang="en-US" altLang="en-US" sz="1800"/>
              <a:t>P</a:t>
            </a:r>
          </a:p>
          <a:p>
            <a:pPr algn="ctr" eaLnBrk="1" hangingPunct="1">
              <a:spcBef>
                <a:spcPct val="0"/>
              </a:spcBef>
              <a:buClrTx/>
              <a:buFontTx/>
              <a:buNone/>
            </a:pPr>
            <a:r>
              <a:rPr lang="en-US" altLang="en-US" sz="1800"/>
              <a:t>S</a:t>
            </a:r>
          </a:p>
          <a:p>
            <a:pPr algn="ctr" eaLnBrk="1" hangingPunct="1">
              <a:spcBef>
                <a:spcPct val="0"/>
              </a:spcBef>
              <a:buClrTx/>
              <a:buFontTx/>
              <a:buNone/>
            </a:pPr>
            <a:r>
              <a:rPr lang="en-US" altLang="en-US" sz="1800"/>
              <a:t>Y</a:t>
            </a:r>
          </a:p>
        </p:txBody>
      </p:sp>
      <p:sp>
        <p:nvSpPr>
          <p:cNvPr id="13" name="Rounded Rectangle 12">
            <a:extLst>
              <a:ext uri="{FF2B5EF4-FFF2-40B4-BE49-F238E27FC236}">
                <a16:creationId xmlns:a16="http://schemas.microsoft.com/office/drawing/2014/main" id="{D3A5B783-9E56-4A92-9082-B59D5D7C14E8}"/>
              </a:ext>
            </a:extLst>
          </p:cNvPr>
          <p:cNvSpPr>
            <a:spLocks noChangeArrowheads="1"/>
          </p:cNvSpPr>
          <p:nvPr/>
        </p:nvSpPr>
        <p:spPr bwMode="auto">
          <a:xfrm>
            <a:off x="6996113" y="3625851"/>
            <a:ext cx="457200" cy="822325"/>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40000"/>
              </a:spcBef>
              <a:buClr>
                <a:schemeClr val="tx1"/>
              </a:buClr>
              <a:buFontTx/>
              <a:buNone/>
            </a:pPr>
            <a:r>
              <a:rPr lang="en-US" altLang="en-US" sz="2000"/>
              <a:t>+</a:t>
            </a:r>
          </a:p>
        </p:txBody>
      </p:sp>
      <p:sp>
        <p:nvSpPr>
          <p:cNvPr id="14" name="Rounded Rectangle 13">
            <a:extLst>
              <a:ext uri="{FF2B5EF4-FFF2-40B4-BE49-F238E27FC236}">
                <a16:creationId xmlns:a16="http://schemas.microsoft.com/office/drawing/2014/main" id="{BC502670-B6A8-44DD-A395-120411EE7C7E}"/>
              </a:ext>
            </a:extLst>
          </p:cNvPr>
          <p:cNvSpPr>
            <a:spLocks noChangeArrowheads="1"/>
          </p:cNvSpPr>
          <p:nvPr/>
        </p:nvSpPr>
        <p:spPr bwMode="auto">
          <a:xfrm>
            <a:off x="7002463" y="4751389"/>
            <a:ext cx="457200" cy="822325"/>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40000"/>
              </a:spcBef>
              <a:buClr>
                <a:schemeClr val="tx1"/>
              </a:buClr>
              <a:buFontTx/>
              <a:buNone/>
            </a:pPr>
            <a:r>
              <a:rPr lang="en-US" altLang="en-US" sz="2000"/>
              <a:t>-</a:t>
            </a:r>
          </a:p>
        </p:txBody>
      </p:sp>
      <p:sp>
        <p:nvSpPr>
          <p:cNvPr id="15" name="Rounded Rectangle 14">
            <a:extLst>
              <a:ext uri="{FF2B5EF4-FFF2-40B4-BE49-F238E27FC236}">
                <a16:creationId xmlns:a16="http://schemas.microsoft.com/office/drawing/2014/main" id="{0C032BF7-C246-47B2-A5C0-3E253EDA1006}"/>
              </a:ext>
            </a:extLst>
          </p:cNvPr>
          <p:cNvSpPr>
            <a:spLocks noChangeArrowheads="1"/>
          </p:cNvSpPr>
          <p:nvPr/>
        </p:nvSpPr>
        <p:spPr bwMode="auto">
          <a:xfrm>
            <a:off x="7510463" y="4743451"/>
            <a:ext cx="679450" cy="823913"/>
          </a:xfrm>
          <a:prstGeom prst="roundRect">
            <a:avLst>
              <a:gd name="adj" fmla="val 16667"/>
            </a:avLst>
          </a:prstGeom>
          <a:noFill/>
          <a:ln w="9525" algn="ctr">
            <a:solidFill>
              <a:schemeClr val="accent4">
                <a:lumMod val="50000"/>
              </a:schemeClr>
            </a:solidFill>
            <a:round/>
            <a:headEnd/>
            <a:tailEnd/>
          </a:ln>
          <a:effectLst/>
        </p:spPr>
        <p:txBody>
          <a:bodyPr lIns="46800" tIns="46800" rIns="46800" bIns="46800" anchor="ctr"/>
          <a:lstStyle/>
          <a:p>
            <a:pPr algn="ctr">
              <a:spcBef>
                <a:spcPct val="40000"/>
              </a:spcBef>
              <a:buClr>
                <a:schemeClr val="tx1"/>
              </a:buClr>
              <a:defRPr/>
            </a:pPr>
            <a:r>
              <a:rPr lang="en-US" sz="1000" dirty="0">
                <a:latin typeface="Arial"/>
                <a:ea typeface="ＭＳ Ｐゴシック" charset="0"/>
                <a:cs typeface="Arial"/>
              </a:rPr>
              <a:t>Repeat biopsy or Imaging f/u</a:t>
            </a:r>
          </a:p>
        </p:txBody>
      </p:sp>
      <p:sp>
        <p:nvSpPr>
          <p:cNvPr id="16" name="Rounded Rectangle 15">
            <a:extLst>
              <a:ext uri="{FF2B5EF4-FFF2-40B4-BE49-F238E27FC236}">
                <a16:creationId xmlns:a16="http://schemas.microsoft.com/office/drawing/2014/main" id="{0D700984-31C0-4788-A58A-DE5DDB1E2448}"/>
              </a:ext>
            </a:extLst>
          </p:cNvPr>
          <p:cNvSpPr>
            <a:spLocks noChangeArrowheads="1"/>
          </p:cNvSpPr>
          <p:nvPr/>
        </p:nvSpPr>
        <p:spPr bwMode="auto">
          <a:xfrm>
            <a:off x="8232776" y="4759326"/>
            <a:ext cx="631825" cy="822325"/>
          </a:xfrm>
          <a:prstGeom prst="roundRect">
            <a:avLst>
              <a:gd name="adj" fmla="val 16667"/>
            </a:avLst>
          </a:prstGeom>
          <a:noFill/>
          <a:ln w="9525" algn="ctr">
            <a:solidFill>
              <a:schemeClr val="accent4">
                <a:lumMod val="50000"/>
              </a:schemeClr>
            </a:solidFill>
            <a:round/>
            <a:headEnd/>
            <a:tailEnd/>
          </a:ln>
          <a:effectLst/>
        </p:spPr>
        <p:txBody>
          <a:bodyPr lIns="46800" tIns="46800" rIns="46800" bIns="46800" anchor="ctr"/>
          <a:lstStyle/>
          <a:p>
            <a:pPr algn="ctr">
              <a:spcBef>
                <a:spcPct val="40000"/>
              </a:spcBef>
              <a:buClr>
                <a:schemeClr val="tx1"/>
              </a:buClr>
              <a:defRPr/>
            </a:pPr>
            <a:r>
              <a:rPr lang="en-US" sz="1000">
                <a:latin typeface="Arial"/>
                <a:ea typeface="ＭＳ Ｐゴシック" charset="0"/>
                <a:cs typeface="Arial"/>
              </a:rPr>
              <a:t>Change in size or profile</a:t>
            </a:r>
          </a:p>
        </p:txBody>
      </p:sp>
      <p:sp>
        <p:nvSpPr>
          <p:cNvPr id="17" name="Rounded Rectangle 16">
            <a:extLst>
              <a:ext uri="{FF2B5EF4-FFF2-40B4-BE49-F238E27FC236}">
                <a16:creationId xmlns:a16="http://schemas.microsoft.com/office/drawing/2014/main" id="{67A978CF-349D-49E6-A7A0-CBA2CB75986C}"/>
              </a:ext>
            </a:extLst>
          </p:cNvPr>
          <p:cNvSpPr>
            <a:spLocks noChangeArrowheads="1"/>
          </p:cNvSpPr>
          <p:nvPr/>
        </p:nvSpPr>
        <p:spPr bwMode="auto">
          <a:xfrm>
            <a:off x="8910638" y="4754564"/>
            <a:ext cx="679450" cy="822325"/>
          </a:xfrm>
          <a:prstGeom prst="roundRect">
            <a:avLst>
              <a:gd name="adj" fmla="val 16667"/>
            </a:avLst>
          </a:prstGeom>
          <a:noFill/>
          <a:ln w="9525" algn="ctr">
            <a:solidFill>
              <a:schemeClr val="accent4">
                <a:lumMod val="50000"/>
              </a:schemeClr>
            </a:solidFill>
            <a:round/>
            <a:headEnd/>
            <a:tailEnd/>
          </a:ln>
          <a:effectLst/>
        </p:spPr>
        <p:txBody>
          <a:bodyPr lIns="46800" tIns="46800" rIns="46800" bIns="46800" anchor="ctr"/>
          <a:lstStyle/>
          <a:p>
            <a:pPr algn="ctr">
              <a:spcBef>
                <a:spcPct val="40000"/>
              </a:spcBef>
              <a:buClr>
                <a:schemeClr val="tx1"/>
              </a:buClr>
              <a:defRPr/>
            </a:pPr>
            <a:r>
              <a:rPr lang="en-US" sz="1000" dirty="0">
                <a:latin typeface="Arial"/>
                <a:ea typeface="ＭＳ Ｐゴシック" charset="0"/>
                <a:cs typeface="Arial"/>
              </a:rPr>
              <a:t>Repeat imaging and/or biopsy</a:t>
            </a:r>
          </a:p>
        </p:txBody>
      </p:sp>
      <p:sp>
        <p:nvSpPr>
          <p:cNvPr id="18" name="Right Arrow 17">
            <a:extLst>
              <a:ext uri="{FF2B5EF4-FFF2-40B4-BE49-F238E27FC236}">
                <a16:creationId xmlns:a16="http://schemas.microsoft.com/office/drawing/2014/main" id="{FADBBE01-1F51-4FA6-94F2-AA2AE127A63C}"/>
              </a:ext>
            </a:extLst>
          </p:cNvPr>
          <p:cNvSpPr/>
          <p:nvPr/>
        </p:nvSpPr>
        <p:spPr bwMode="auto">
          <a:xfrm>
            <a:off x="6132277" y="6078869"/>
            <a:ext cx="3474720" cy="283029"/>
          </a:xfrm>
          <a:prstGeom prst="rightArrow">
            <a:avLst/>
          </a:prstGeom>
          <a:solidFill>
            <a:srgbClr val="00000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lIns="46800" tIns="46800" rIns="46800" bIns="46800" anchor="ctr"/>
          <a:lstStyle/>
          <a:p>
            <a:pPr algn="ctr">
              <a:defRPr/>
            </a:pPr>
            <a:endParaRPr lang="en-US">
              <a:latin typeface="Arial"/>
              <a:ea typeface="ＭＳ Ｐゴシック" charset="0"/>
              <a:cs typeface="Arial"/>
            </a:endParaRPr>
          </a:p>
        </p:txBody>
      </p:sp>
      <p:sp>
        <p:nvSpPr>
          <p:cNvPr id="19" name="Right Arrow 18">
            <a:extLst>
              <a:ext uri="{FF2B5EF4-FFF2-40B4-BE49-F238E27FC236}">
                <a16:creationId xmlns:a16="http://schemas.microsoft.com/office/drawing/2014/main" id="{AF7C8D6A-FF19-4DBD-BFED-36EBC93A4893}"/>
              </a:ext>
            </a:extLst>
          </p:cNvPr>
          <p:cNvSpPr/>
          <p:nvPr/>
        </p:nvSpPr>
        <p:spPr bwMode="auto">
          <a:xfrm>
            <a:off x="7501897" y="3924984"/>
            <a:ext cx="2057400" cy="283029"/>
          </a:xfrm>
          <a:prstGeom prst="rightArrow">
            <a:avLst/>
          </a:prstGeom>
          <a:solidFill>
            <a:srgbClr val="00000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lIns="46800" tIns="46800" rIns="46800" bIns="46800" anchor="ctr"/>
          <a:lstStyle/>
          <a:p>
            <a:pPr algn="ctr">
              <a:defRPr/>
            </a:pPr>
            <a:endParaRPr lang="en-US">
              <a:latin typeface="Arial"/>
              <a:ea typeface="ＭＳ Ｐゴシック" charset="0"/>
              <a:cs typeface="Arial"/>
            </a:endParaRPr>
          </a:p>
        </p:txBody>
      </p:sp>
      <p:sp>
        <p:nvSpPr>
          <p:cNvPr id="20" name="Right Arrow 19">
            <a:extLst>
              <a:ext uri="{FF2B5EF4-FFF2-40B4-BE49-F238E27FC236}">
                <a16:creationId xmlns:a16="http://schemas.microsoft.com/office/drawing/2014/main" id="{A1FFF5E6-9662-480B-8328-1737FAE8809D}"/>
              </a:ext>
            </a:extLst>
          </p:cNvPr>
          <p:cNvSpPr/>
          <p:nvPr/>
        </p:nvSpPr>
        <p:spPr bwMode="auto">
          <a:xfrm rot="5400000">
            <a:off x="4707944" y="4306132"/>
            <a:ext cx="274320" cy="283029"/>
          </a:xfrm>
          <a:prstGeom prst="rightArrow">
            <a:avLst/>
          </a:prstGeom>
          <a:solidFill>
            <a:schemeClr val="tx1"/>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lIns="46800" tIns="46800" rIns="46800" bIns="46800" anchor="ctr"/>
          <a:lstStyle/>
          <a:p>
            <a:pPr algn="ctr">
              <a:defRPr/>
            </a:pPr>
            <a:endParaRPr lang="en-US">
              <a:latin typeface="Arial"/>
              <a:ea typeface="ＭＳ Ｐゴシック" charset="0"/>
              <a:cs typeface="Arial"/>
            </a:endParaRPr>
          </a:p>
        </p:txBody>
      </p:sp>
      <p:sp>
        <p:nvSpPr>
          <p:cNvPr id="21" name="Right Arrow 20">
            <a:extLst>
              <a:ext uri="{FF2B5EF4-FFF2-40B4-BE49-F238E27FC236}">
                <a16:creationId xmlns:a16="http://schemas.microsoft.com/office/drawing/2014/main" id="{623255C2-DCE7-4050-88F8-016FB1C2A293}"/>
              </a:ext>
            </a:extLst>
          </p:cNvPr>
          <p:cNvSpPr>
            <a:spLocks noChangeArrowheads="1"/>
          </p:cNvSpPr>
          <p:nvPr/>
        </p:nvSpPr>
        <p:spPr bwMode="auto">
          <a:xfrm rot="5227076">
            <a:off x="4714876" y="5684838"/>
            <a:ext cx="273050" cy="282575"/>
          </a:xfrm>
          <a:prstGeom prst="rightArrow">
            <a:avLst>
              <a:gd name="adj1" fmla="val 50000"/>
              <a:gd name="adj2"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endParaRPr lang="en-US" altLang="en-US" sz="1800"/>
          </a:p>
        </p:txBody>
      </p:sp>
      <p:sp>
        <p:nvSpPr>
          <p:cNvPr id="22" name="Right Arrow 21">
            <a:extLst>
              <a:ext uri="{FF2B5EF4-FFF2-40B4-BE49-F238E27FC236}">
                <a16:creationId xmlns:a16="http://schemas.microsoft.com/office/drawing/2014/main" id="{559A2670-814B-46D1-9FC6-BC66912CF86F}"/>
              </a:ext>
            </a:extLst>
          </p:cNvPr>
          <p:cNvSpPr/>
          <p:nvPr/>
        </p:nvSpPr>
        <p:spPr bwMode="auto">
          <a:xfrm>
            <a:off x="5115705" y="4925603"/>
            <a:ext cx="274320" cy="283029"/>
          </a:xfrm>
          <a:prstGeom prst="rightArrow">
            <a:avLst/>
          </a:prstGeom>
          <a:solidFill>
            <a:schemeClr val="tx1"/>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lIns="46800" tIns="46800" rIns="46800" bIns="46800" anchor="ctr"/>
          <a:lstStyle/>
          <a:p>
            <a:pPr algn="ctr">
              <a:defRPr/>
            </a:pPr>
            <a:endParaRPr lang="en-US">
              <a:latin typeface="Arial"/>
              <a:ea typeface="ＭＳ Ｐゴシック" charset="0"/>
              <a:cs typeface="Arial"/>
            </a:endParaRPr>
          </a:p>
        </p:txBody>
      </p:sp>
      <p:grpSp>
        <p:nvGrpSpPr>
          <p:cNvPr id="23" name="Group 46">
            <a:extLst>
              <a:ext uri="{FF2B5EF4-FFF2-40B4-BE49-F238E27FC236}">
                <a16:creationId xmlns:a16="http://schemas.microsoft.com/office/drawing/2014/main" id="{9249026D-B1D8-4B44-A811-B1D14D2DA28D}"/>
              </a:ext>
            </a:extLst>
          </p:cNvPr>
          <p:cNvGrpSpPr>
            <a:grpSpLocks/>
          </p:cNvGrpSpPr>
          <p:nvPr/>
        </p:nvGrpSpPr>
        <p:grpSpPr bwMode="auto">
          <a:xfrm>
            <a:off x="2660651" y="1468438"/>
            <a:ext cx="1477963" cy="1111250"/>
            <a:chOff x="1679331" y="3516924"/>
            <a:chExt cx="1477107" cy="1110762"/>
          </a:xfrm>
        </p:grpSpPr>
        <p:sp>
          <p:nvSpPr>
            <p:cNvPr id="24" name="Rectangle 23">
              <a:extLst>
                <a:ext uri="{FF2B5EF4-FFF2-40B4-BE49-F238E27FC236}">
                  <a16:creationId xmlns:a16="http://schemas.microsoft.com/office/drawing/2014/main" id="{1C873936-3BD5-44AB-8959-45C66D86F212}"/>
                </a:ext>
              </a:extLst>
            </p:cNvPr>
            <p:cNvSpPr/>
            <p:nvPr/>
          </p:nvSpPr>
          <p:spPr bwMode="auto">
            <a:xfrm>
              <a:off x="1679331" y="3516924"/>
              <a:ext cx="1477107" cy="1110762"/>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lIns="46800" tIns="46800" rIns="46800" bIns="46800"/>
            <a:lstStyle/>
            <a:p>
              <a:pPr>
                <a:spcBef>
                  <a:spcPct val="40000"/>
                </a:spcBef>
                <a:buClr>
                  <a:schemeClr val="tx1"/>
                </a:buClr>
                <a:buFont typeface="Verdana" pitchFamily="84" charset="0"/>
                <a:buChar char="•"/>
                <a:defRPr/>
              </a:pPr>
              <a:endParaRPr lang="en-US" sz="1200">
                <a:latin typeface="Arial"/>
                <a:ea typeface="ＭＳ Ｐゴシック" charset="0"/>
                <a:cs typeface="Arial"/>
              </a:endParaRPr>
            </a:p>
          </p:txBody>
        </p:sp>
        <p:sp>
          <p:nvSpPr>
            <p:cNvPr id="40003" name="Rectangle 24">
              <a:extLst>
                <a:ext uri="{FF2B5EF4-FFF2-40B4-BE49-F238E27FC236}">
                  <a16:creationId xmlns:a16="http://schemas.microsoft.com/office/drawing/2014/main" id="{1A95C482-A4DC-4AEC-A8CA-B80F25D7C977}"/>
                </a:ext>
              </a:extLst>
            </p:cNvPr>
            <p:cNvSpPr>
              <a:spLocks noChangeArrowheads="1"/>
            </p:cNvSpPr>
            <p:nvPr/>
          </p:nvSpPr>
          <p:spPr bwMode="auto">
            <a:xfrm>
              <a:off x="1767254" y="3596054"/>
              <a:ext cx="1316069" cy="94957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en-US" altLang="en-US" sz="1200"/>
                <a:t>Repeat imaging</a:t>
              </a:r>
              <a:br>
                <a:rPr lang="en-US" altLang="en-US" sz="1200"/>
              </a:br>
              <a:r>
                <a:rPr lang="en-US" altLang="en-US" sz="1200"/>
                <a:t>q 3 m</a:t>
              </a:r>
            </a:p>
            <a:p>
              <a:pPr algn="ctr" eaLnBrk="1" hangingPunct="1">
                <a:spcBef>
                  <a:spcPct val="0"/>
                </a:spcBef>
                <a:buClrTx/>
                <a:buFontTx/>
                <a:buNone/>
              </a:pPr>
              <a:r>
                <a:rPr lang="en-US" altLang="en-US" sz="1200"/>
                <a:t>(CT/MRI/US)</a:t>
              </a:r>
            </a:p>
          </p:txBody>
        </p:sp>
      </p:grpSp>
      <p:grpSp>
        <p:nvGrpSpPr>
          <p:cNvPr id="39967" name="Group 74">
            <a:extLst>
              <a:ext uri="{FF2B5EF4-FFF2-40B4-BE49-F238E27FC236}">
                <a16:creationId xmlns:a16="http://schemas.microsoft.com/office/drawing/2014/main" id="{FC9D28E9-4846-4750-82C3-B81C502055A9}"/>
              </a:ext>
            </a:extLst>
          </p:cNvPr>
          <p:cNvGrpSpPr>
            <a:grpSpLocks/>
          </p:cNvGrpSpPr>
          <p:nvPr/>
        </p:nvGrpSpPr>
        <p:grpSpPr bwMode="auto">
          <a:xfrm>
            <a:off x="1784351" y="1725613"/>
            <a:ext cx="785813" cy="711762"/>
            <a:chOff x="-1266094" y="1646521"/>
            <a:chExt cx="640080" cy="639670"/>
          </a:xfrm>
        </p:grpSpPr>
        <p:sp>
          <p:nvSpPr>
            <p:cNvPr id="27" name="Freeform 26">
              <a:extLst>
                <a:ext uri="{FF2B5EF4-FFF2-40B4-BE49-F238E27FC236}">
                  <a16:creationId xmlns:a16="http://schemas.microsoft.com/office/drawing/2014/main" id="{EB8727A0-155F-454F-8C3C-7EE45CC24879}"/>
                </a:ext>
              </a:extLst>
            </p:cNvPr>
            <p:cNvSpPr/>
            <p:nvPr/>
          </p:nvSpPr>
          <p:spPr bwMode="auto">
            <a:xfrm>
              <a:off x="-1266094" y="1646521"/>
              <a:ext cx="640080" cy="248745"/>
            </a:xfrm>
            <a:custGeom>
              <a:avLst/>
              <a:gdLst>
                <a:gd name="connsiteX0" fmla="*/ 246185 w 791308"/>
                <a:gd name="connsiteY0" fmla="*/ 6431 h 630685"/>
                <a:gd name="connsiteX1" fmla="*/ 167054 w 791308"/>
                <a:gd name="connsiteY1" fmla="*/ 24015 h 630685"/>
                <a:gd name="connsiteX2" fmla="*/ 131885 w 791308"/>
                <a:gd name="connsiteY2" fmla="*/ 41600 h 630685"/>
                <a:gd name="connsiteX3" fmla="*/ 96715 w 791308"/>
                <a:gd name="connsiteY3" fmla="*/ 76769 h 630685"/>
                <a:gd name="connsiteX4" fmla="*/ 61546 w 791308"/>
                <a:gd name="connsiteY4" fmla="*/ 103146 h 630685"/>
                <a:gd name="connsiteX5" fmla="*/ 43962 w 791308"/>
                <a:gd name="connsiteY5" fmla="*/ 129523 h 630685"/>
                <a:gd name="connsiteX6" fmla="*/ 26377 w 791308"/>
                <a:gd name="connsiteY6" fmla="*/ 182277 h 630685"/>
                <a:gd name="connsiteX7" fmla="*/ 8792 w 791308"/>
                <a:gd name="connsiteY7" fmla="*/ 208654 h 630685"/>
                <a:gd name="connsiteX8" fmla="*/ 0 w 791308"/>
                <a:gd name="connsiteY8" fmla="*/ 252615 h 630685"/>
                <a:gd name="connsiteX9" fmla="*/ 8792 w 791308"/>
                <a:gd name="connsiteY9" fmla="*/ 278992 h 630685"/>
                <a:gd name="connsiteX10" fmla="*/ 26377 w 791308"/>
                <a:gd name="connsiteY10" fmla="*/ 375708 h 630685"/>
                <a:gd name="connsiteX11" fmla="*/ 43962 w 791308"/>
                <a:gd name="connsiteY11" fmla="*/ 419669 h 630685"/>
                <a:gd name="connsiteX12" fmla="*/ 123092 w 791308"/>
                <a:gd name="connsiteY12" fmla="*/ 498800 h 630685"/>
                <a:gd name="connsiteX13" fmla="*/ 193431 w 791308"/>
                <a:gd name="connsiteY13" fmla="*/ 560346 h 630685"/>
                <a:gd name="connsiteX14" fmla="*/ 237392 w 791308"/>
                <a:gd name="connsiteY14" fmla="*/ 586723 h 630685"/>
                <a:gd name="connsiteX15" fmla="*/ 263769 w 791308"/>
                <a:gd name="connsiteY15" fmla="*/ 613100 h 630685"/>
                <a:gd name="connsiteX16" fmla="*/ 298938 w 791308"/>
                <a:gd name="connsiteY16" fmla="*/ 621892 h 630685"/>
                <a:gd name="connsiteX17" fmla="*/ 325315 w 791308"/>
                <a:gd name="connsiteY17" fmla="*/ 630685 h 630685"/>
                <a:gd name="connsiteX18" fmla="*/ 492369 w 791308"/>
                <a:gd name="connsiteY18" fmla="*/ 613100 h 630685"/>
                <a:gd name="connsiteX19" fmla="*/ 518746 w 791308"/>
                <a:gd name="connsiteY19" fmla="*/ 604308 h 630685"/>
                <a:gd name="connsiteX20" fmla="*/ 562708 w 791308"/>
                <a:gd name="connsiteY20" fmla="*/ 586723 h 630685"/>
                <a:gd name="connsiteX21" fmla="*/ 685800 w 791308"/>
                <a:gd name="connsiteY21" fmla="*/ 498800 h 630685"/>
                <a:gd name="connsiteX22" fmla="*/ 712177 w 791308"/>
                <a:gd name="connsiteY22" fmla="*/ 481215 h 630685"/>
                <a:gd name="connsiteX23" fmla="*/ 764931 w 791308"/>
                <a:gd name="connsiteY23" fmla="*/ 410877 h 630685"/>
                <a:gd name="connsiteX24" fmla="*/ 791308 w 791308"/>
                <a:gd name="connsiteY24" fmla="*/ 331746 h 630685"/>
                <a:gd name="connsiteX25" fmla="*/ 747346 w 791308"/>
                <a:gd name="connsiteY25" fmla="*/ 191069 h 630685"/>
                <a:gd name="connsiteX26" fmla="*/ 720969 w 791308"/>
                <a:gd name="connsiteY26" fmla="*/ 164692 h 630685"/>
                <a:gd name="connsiteX27" fmla="*/ 703385 w 791308"/>
                <a:gd name="connsiteY27" fmla="*/ 138315 h 630685"/>
                <a:gd name="connsiteX28" fmla="*/ 685800 w 791308"/>
                <a:gd name="connsiteY28" fmla="*/ 103146 h 630685"/>
                <a:gd name="connsiteX29" fmla="*/ 633046 w 791308"/>
                <a:gd name="connsiteY29" fmla="*/ 50392 h 630685"/>
                <a:gd name="connsiteX30" fmla="*/ 597877 w 791308"/>
                <a:gd name="connsiteY30" fmla="*/ 32808 h 630685"/>
                <a:gd name="connsiteX31" fmla="*/ 509954 w 791308"/>
                <a:gd name="connsiteY31" fmla="*/ 6431 h 630685"/>
                <a:gd name="connsiteX32" fmla="*/ 386862 w 791308"/>
                <a:gd name="connsiteY32" fmla="*/ 32808 h 630685"/>
                <a:gd name="connsiteX33" fmla="*/ 334108 w 791308"/>
                <a:gd name="connsiteY33" fmla="*/ 50392 h 630685"/>
                <a:gd name="connsiteX34" fmla="*/ 263769 w 791308"/>
                <a:gd name="connsiteY34" fmla="*/ 24015 h 630685"/>
                <a:gd name="connsiteX35" fmla="*/ 246185 w 791308"/>
                <a:gd name="connsiteY35" fmla="*/ 6431 h 63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1308" h="630685">
                  <a:moveTo>
                    <a:pt x="246185" y="6431"/>
                  </a:moveTo>
                  <a:cubicBezTo>
                    <a:pt x="230066" y="6431"/>
                    <a:pt x="194600" y="12210"/>
                    <a:pt x="167054" y="24015"/>
                  </a:cubicBezTo>
                  <a:cubicBezTo>
                    <a:pt x="155007" y="29178"/>
                    <a:pt x="142370" y="33736"/>
                    <a:pt x="131885" y="41600"/>
                  </a:cubicBezTo>
                  <a:cubicBezTo>
                    <a:pt x="118622" y="51547"/>
                    <a:pt x="109192" y="65852"/>
                    <a:pt x="96715" y="76769"/>
                  </a:cubicBezTo>
                  <a:cubicBezTo>
                    <a:pt x="85687" y="86419"/>
                    <a:pt x="73269" y="94354"/>
                    <a:pt x="61546" y="103146"/>
                  </a:cubicBezTo>
                  <a:cubicBezTo>
                    <a:pt x="55685" y="111938"/>
                    <a:pt x="48254" y="119867"/>
                    <a:pt x="43962" y="129523"/>
                  </a:cubicBezTo>
                  <a:cubicBezTo>
                    <a:pt x="36434" y="146461"/>
                    <a:pt x="36659" y="166854"/>
                    <a:pt x="26377" y="182277"/>
                  </a:cubicBezTo>
                  <a:lnTo>
                    <a:pt x="8792" y="208654"/>
                  </a:lnTo>
                  <a:cubicBezTo>
                    <a:pt x="5861" y="223308"/>
                    <a:pt x="0" y="237671"/>
                    <a:pt x="0" y="252615"/>
                  </a:cubicBezTo>
                  <a:cubicBezTo>
                    <a:pt x="0" y="261883"/>
                    <a:pt x="7134" y="269874"/>
                    <a:pt x="8792" y="278992"/>
                  </a:cubicBezTo>
                  <a:cubicBezTo>
                    <a:pt x="22626" y="355076"/>
                    <a:pt x="8587" y="328268"/>
                    <a:pt x="26377" y="375708"/>
                  </a:cubicBezTo>
                  <a:cubicBezTo>
                    <a:pt x="31919" y="390486"/>
                    <a:pt x="34211" y="407259"/>
                    <a:pt x="43962" y="419669"/>
                  </a:cubicBezTo>
                  <a:cubicBezTo>
                    <a:pt x="67008" y="449001"/>
                    <a:pt x="96715" y="472423"/>
                    <a:pt x="123092" y="498800"/>
                  </a:cubicBezTo>
                  <a:cubicBezTo>
                    <a:pt x="154921" y="530629"/>
                    <a:pt x="157110" y="536132"/>
                    <a:pt x="193431" y="560346"/>
                  </a:cubicBezTo>
                  <a:cubicBezTo>
                    <a:pt x="207650" y="569825"/>
                    <a:pt x="223721" y="576470"/>
                    <a:pt x="237392" y="586723"/>
                  </a:cubicBezTo>
                  <a:cubicBezTo>
                    <a:pt x="247339" y="594184"/>
                    <a:pt x="252973" y="606931"/>
                    <a:pt x="263769" y="613100"/>
                  </a:cubicBezTo>
                  <a:cubicBezTo>
                    <a:pt x="274261" y="619095"/>
                    <a:pt x="287319" y="618572"/>
                    <a:pt x="298938" y="621892"/>
                  </a:cubicBezTo>
                  <a:cubicBezTo>
                    <a:pt x="307849" y="624438"/>
                    <a:pt x="316523" y="627754"/>
                    <a:pt x="325315" y="630685"/>
                  </a:cubicBezTo>
                  <a:cubicBezTo>
                    <a:pt x="381000" y="624823"/>
                    <a:pt x="436890" y="620665"/>
                    <a:pt x="492369" y="613100"/>
                  </a:cubicBezTo>
                  <a:cubicBezTo>
                    <a:pt x="501552" y="611848"/>
                    <a:pt x="510068" y="607562"/>
                    <a:pt x="518746" y="604308"/>
                  </a:cubicBezTo>
                  <a:cubicBezTo>
                    <a:pt x="533524" y="598766"/>
                    <a:pt x="549364" y="595151"/>
                    <a:pt x="562708" y="586723"/>
                  </a:cubicBezTo>
                  <a:cubicBezTo>
                    <a:pt x="605340" y="559798"/>
                    <a:pt x="643846" y="526770"/>
                    <a:pt x="685800" y="498800"/>
                  </a:cubicBezTo>
                  <a:cubicBezTo>
                    <a:pt x="694592" y="492938"/>
                    <a:pt x="704705" y="488687"/>
                    <a:pt x="712177" y="481215"/>
                  </a:cubicBezTo>
                  <a:cubicBezTo>
                    <a:pt x="733062" y="460330"/>
                    <a:pt x="748697" y="435227"/>
                    <a:pt x="764931" y="410877"/>
                  </a:cubicBezTo>
                  <a:cubicBezTo>
                    <a:pt x="773723" y="384500"/>
                    <a:pt x="791308" y="359550"/>
                    <a:pt x="791308" y="331746"/>
                  </a:cubicBezTo>
                  <a:cubicBezTo>
                    <a:pt x="791308" y="285248"/>
                    <a:pt x="778850" y="228874"/>
                    <a:pt x="747346" y="191069"/>
                  </a:cubicBezTo>
                  <a:cubicBezTo>
                    <a:pt x="739386" y="181517"/>
                    <a:pt x="728929" y="174244"/>
                    <a:pt x="720969" y="164692"/>
                  </a:cubicBezTo>
                  <a:cubicBezTo>
                    <a:pt x="714204" y="156574"/>
                    <a:pt x="708628" y="147490"/>
                    <a:pt x="703385" y="138315"/>
                  </a:cubicBezTo>
                  <a:cubicBezTo>
                    <a:pt x="696882" y="126935"/>
                    <a:pt x="693988" y="113381"/>
                    <a:pt x="685800" y="103146"/>
                  </a:cubicBezTo>
                  <a:cubicBezTo>
                    <a:pt x="670265" y="83727"/>
                    <a:pt x="655289" y="61513"/>
                    <a:pt x="633046" y="50392"/>
                  </a:cubicBezTo>
                  <a:cubicBezTo>
                    <a:pt x="621323" y="44531"/>
                    <a:pt x="610046" y="37676"/>
                    <a:pt x="597877" y="32808"/>
                  </a:cubicBezTo>
                  <a:cubicBezTo>
                    <a:pt x="562196" y="18536"/>
                    <a:pt x="544502" y="15068"/>
                    <a:pt x="509954" y="6431"/>
                  </a:cubicBezTo>
                  <a:cubicBezTo>
                    <a:pt x="362904" y="21136"/>
                    <a:pt x="468883" y="0"/>
                    <a:pt x="386862" y="32808"/>
                  </a:cubicBezTo>
                  <a:cubicBezTo>
                    <a:pt x="369652" y="39692"/>
                    <a:pt x="334108" y="50392"/>
                    <a:pt x="334108" y="50392"/>
                  </a:cubicBezTo>
                  <a:cubicBezTo>
                    <a:pt x="295640" y="40776"/>
                    <a:pt x="299532" y="44451"/>
                    <a:pt x="263769" y="24015"/>
                  </a:cubicBezTo>
                  <a:cubicBezTo>
                    <a:pt x="230152" y="4805"/>
                    <a:pt x="262304" y="6431"/>
                    <a:pt x="246185" y="6431"/>
                  </a:cubicBezTo>
                  <a:close/>
                </a:path>
              </a:pathLst>
            </a:custGeom>
            <a:gradFill flip="none" rotWithShape="1">
              <a:gsLst>
                <a:gs pos="0">
                  <a:srgbClr val="C18243"/>
                </a:gs>
                <a:gs pos="79000">
                  <a:srgbClr val="7A5128"/>
                </a:gs>
              </a:gsLst>
              <a:path path="circle">
                <a:fillToRect l="50000" t="50000" r="50000" b="50000"/>
              </a:path>
              <a:tileRect/>
            </a:gradFill>
            <a:ln w="28575">
              <a:noFill/>
              <a:miter lim="800000"/>
              <a:headEnd type="none" w="sm" len="sm"/>
              <a:tailEnd type="none" w="sm" len="sm"/>
            </a:ln>
            <a:effectLst/>
            <a:scene3d>
              <a:camera prst="orthographicFront">
                <a:rot lat="0" lon="0" rev="0"/>
              </a:camera>
              <a:lightRig rig="balanced" dir="t">
                <a:rot lat="0" lon="0" rev="8700000"/>
              </a:lightRig>
            </a:scene3d>
            <a:sp3d>
              <a:bevelT w="190500" h="38100"/>
            </a:sp3d>
          </p:spPr>
          <p:txBody>
            <a:bodyPr>
              <a:spAutoFit/>
            </a:bodyPr>
            <a:lstStyle/>
            <a:p>
              <a:pPr marL="131763" indent="-131763">
                <a:spcAft>
                  <a:spcPct val="25000"/>
                </a:spcAft>
                <a:buFontTx/>
                <a:buChar char="•"/>
                <a:defRPr/>
              </a:pPr>
              <a:endParaRPr lang="en-US" sz="1200" dirty="0">
                <a:latin typeface="Arial"/>
                <a:ea typeface="ＭＳ Ｐゴシック" charset="0"/>
                <a:cs typeface="Arial"/>
              </a:endParaRPr>
            </a:p>
          </p:txBody>
        </p:sp>
        <p:sp>
          <p:nvSpPr>
            <p:cNvPr id="40001" name="Rectangle 49">
              <a:extLst>
                <a:ext uri="{FF2B5EF4-FFF2-40B4-BE49-F238E27FC236}">
                  <a16:creationId xmlns:a16="http://schemas.microsoft.com/office/drawing/2014/main" id="{983DDED8-E3D7-4E7F-8294-A4288EAF5C39}"/>
                </a:ext>
              </a:extLst>
            </p:cNvPr>
            <p:cNvSpPr>
              <a:spLocks noChangeArrowheads="1"/>
            </p:cNvSpPr>
            <p:nvPr/>
          </p:nvSpPr>
          <p:spPr bwMode="auto">
            <a:xfrm>
              <a:off x="-1181110" y="1650004"/>
              <a:ext cx="445512" cy="63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en-US" altLang="en-US" sz="2000"/>
                <a:t>&lt;1 </a:t>
              </a:r>
              <a:br>
                <a:rPr lang="en-US" altLang="en-US" sz="2000"/>
              </a:br>
              <a:r>
                <a:rPr lang="en-US" altLang="en-US" sz="2000"/>
                <a:t>cm</a:t>
              </a:r>
            </a:p>
          </p:txBody>
        </p:sp>
      </p:grpSp>
      <p:grpSp>
        <p:nvGrpSpPr>
          <p:cNvPr id="29" name="Group 51">
            <a:extLst>
              <a:ext uri="{FF2B5EF4-FFF2-40B4-BE49-F238E27FC236}">
                <a16:creationId xmlns:a16="http://schemas.microsoft.com/office/drawing/2014/main" id="{1C2F17D3-F165-406C-ACB2-5F3ABA03AEC1}"/>
              </a:ext>
            </a:extLst>
          </p:cNvPr>
          <p:cNvGrpSpPr>
            <a:grpSpLocks/>
          </p:cNvGrpSpPr>
          <p:nvPr/>
        </p:nvGrpSpPr>
        <p:grpSpPr bwMode="auto">
          <a:xfrm>
            <a:off x="2663826" y="3282951"/>
            <a:ext cx="1477963" cy="1109663"/>
            <a:chOff x="1679331" y="3516924"/>
            <a:chExt cx="1477107" cy="1110762"/>
          </a:xfrm>
        </p:grpSpPr>
        <p:sp>
          <p:nvSpPr>
            <p:cNvPr id="39996" name="Rectangle 29">
              <a:extLst>
                <a:ext uri="{FF2B5EF4-FFF2-40B4-BE49-F238E27FC236}">
                  <a16:creationId xmlns:a16="http://schemas.microsoft.com/office/drawing/2014/main" id="{443C2C04-759C-4EB6-9499-FD2EF57F828A}"/>
                </a:ext>
              </a:extLst>
            </p:cNvPr>
            <p:cNvSpPr>
              <a:spLocks noChangeArrowheads="1"/>
            </p:cNvSpPr>
            <p:nvPr/>
          </p:nvSpPr>
          <p:spPr bwMode="auto">
            <a:xfrm>
              <a:off x="1679331" y="3516924"/>
              <a:ext cx="1477107" cy="1110762"/>
            </a:xfrm>
            <a:prstGeom prst="rect">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40000"/>
                </a:spcBef>
                <a:buClr>
                  <a:schemeClr val="tx1"/>
                </a:buClr>
                <a:buFont typeface="Verdana" panose="020B0604030504040204" pitchFamily="34" charset="0"/>
                <a:buChar char="•"/>
              </a:pPr>
              <a:endParaRPr lang="en-US" altLang="en-US" sz="1200"/>
            </a:p>
          </p:txBody>
        </p:sp>
        <p:sp>
          <p:nvSpPr>
            <p:cNvPr id="39997" name="Rectangle 30">
              <a:extLst>
                <a:ext uri="{FF2B5EF4-FFF2-40B4-BE49-F238E27FC236}">
                  <a16:creationId xmlns:a16="http://schemas.microsoft.com/office/drawing/2014/main" id="{3085332A-C1FD-4326-9858-5945C3404399}"/>
                </a:ext>
              </a:extLst>
            </p:cNvPr>
            <p:cNvSpPr>
              <a:spLocks noChangeArrowheads="1"/>
            </p:cNvSpPr>
            <p:nvPr/>
          </p:nvSpPr>
          <p:spPr bwMode="auto">
            <a:xfrm>
              <a:off x="1767254" y="3596054"/>
              <a:ext cx="1316069" cy="94957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en-US" altLang="en-US" sz="1200"/>
                <a:t>1 imaging techniques</a:t>
              </a:r>
            </a:p>
            <a:p>
              <a:pPr algn="ctr" eaLnBrk="1" hangingPunct="1">
                <a:spcBef>
                  <a:spcPct val="0"/>
                </a:spcBef>
                <a:buClrTx/>
                <a:buFontTx/>
                <a:buNone/>
              </a:pPr>
              <a:r>
                <a:rPr lang="en-US" altLang="en-US" sz="1200"/>
                <a:t>(4 phase CT/ dynamic MRI)</a:t>
              </a:r>
            </a:p>
          </p:txBody>
        </p:sp>
      </p:grpSp>
      <p:sp>
        <p:nvSpPr>
          <p:cNvPr id="32" name="AutoShape 145">
            <a:extLst>
              <a:ext uri="{FF2B5EF4-FFF2-40B4-BE49-F238E27FC236}">
                <a16:creationId xmlns:a16="http://schemas.microsoft.com/office/drawing/2014/main" id="{ED3D272F-3C6A-4873-BE9C-6F0A06497177}"/>
              </a:ext>
            </a:extLst>
          </p:cNvPr>
          <p:cNvSpPr>
            <a:spLocks noChangeArrowheads="1"/>
          </p:cNvSpPr>
          <p:nvPr/>
        </p:nvSpPr>
        <p:spPr bwMode="auto">
          <a:xfrm rot="5400000">
            <a:off x="3738563" y="3554413"/>
            <a:ext cx="1116012" cy="538162"/>
          </a:xfrm>
          <a:custGeom>
            <a:avLst/>
            <a:gdLst>
              <a:gd name="T0" fmla="*/ 4292192 w 21600"/>
              <a:gd name="T1" fmla="*/ 180182 h 21600"/>
              <a:gd name="T2" fmla="*/ 2601913 w 21600"/>
              <a:gd name="T3" fmla="*/ 360363 h 21600"/>
              <a:gd name="T4" fmla="*/ 911633 w 21600"/>
              <a:gd name="T5" fmla="*/ 180182 h 21600"/>
              <a:gd name="T6" fmla="*/ 2601913 w 21600"/>
              <a:gd name="T7" fmla="*/ 0 h 21600"/>
              <a:gd name="T8" fmla="*/ 0 60000 65536"/>
              <a:gd name="T9" fmla="*/ 0 60000 65536"/>
              <a:gd name="T10" fmla="*/ 0 60000 65536"/>
              <a:gd name="T11" fmla="*/ 0 60000 65536"/>
              <a:gd name="T12" fmla="*/ 5584 w 21600"/>
              <a:gd name="T13" fmla="*/ 5584 h 21600"/>
              <a:gd name="T14" fmla="*/ 16016 w 21600"/>
              <a:gd name="T15" fmla="*/ 16016 h 21600"/>
            </a:gdLst>
            <a:ahLst/>
            <a:cxnLst>
              <a:cxn ang="T8">
                <a:pos x="T0" y="T1"/>
              </a:cxn>
              <a:cxn ang="T9">
                <a:pos x="T2" y="T3"/>
              </a:cxn>
              <a:cxn ang="T10">
                <a:pos x="T4" y="T5"/>
              </a:cxn>
              <a:cxn ang="T11">
                <a:pos x="T6" y="T7"/>
              </a:cxn>
            </a:cxnLst>
            <a:rect l="T12" t="T13" r="T14" b="T15"/>
            <a:pathLst>
              <a:path w="21600" h="21600">
                <a:moveTo>
                  <a:pt x="0" y="0"/>
                </a:moveTo>
                <a:lnTo>
                  <a:pt x="7567" y="21600"/>
                </a:lnTo>
                <a:lnTo>
                  <a:pt x="14033" y="21600"/>
                </a:lnTo>
                <a:lnTo>
                  <a:pt x="21600" y="0"/>
                </a:lnTo>
                <a:close/>
              </a:path>
            </a:pathLst>
          </a:custGeom>
          <a:gradFill rotWithShape="1">
            <a:gsLst>
              <a:gs pos="0">
                <a:srgbClr val="FFFFFF">
                  <a:alpha val="2000"/>
                </a:srgbClr>
              </a:gs>
              <a:gs pos="100000">
                <a:schemeClr val="tx1">
                  <a:lumMod val="50000"/>
                </a:schemeClr>
              </a:gs>
            </a:gsLst>
            <a:lin ang="5400000" scaled="1"/>
          </a:gradFill>
          <a:ln w="19050">
            <a:noFill/>
            <a:miter lim="800000"/>
            <a:headEnd/>
            <a:tailEnd/>
          </a:ln>
          <a:effectLst/>
        </p:spPr>
        <p:txBody>
          <a:bodyPr lIns="45720" rIns="45720" anchor="ctr">
            <a:spAutoFit/>
          </a:bodyPr>
          <a:lstStyle/>
          <a:p>
            <a:pPr>
              <a:defRPr/>
            </a:pPr>
            <a:endParaRPr lang="en-US" sz="1100" kern="0">
              <a:latin typeface="Arial"/>
              <a:ea typeface="ＭＳ Ｐゴシック" charset="0"/>
              <a:cs typeface="Arial"/>
            </a:endParaRPr>
          </a:p>
        </p:txBody>
      </p:sp>
      <p:sp>
        <p:nvSpPr>
          <p:cNvPr id="33" name="AutoShape 145">
            <a:extLst>
              <a:ext uri="{FF2B5EF4-FFF2-40B4-BE49-F238E27FC236}">
                <a16:creationId xmlns:a16="http://schemas.microsoft.com/office/drawing/2014/main" id="{A1BEFEB0-00EA-455A-976D-6F1265EF7E71}"/>
              </a:ext>
            </a:extLst>
          </p:cNvPr>
          <p:cNvSpPr>
            <a:spLocks noChangeArrowheads="1"/>
          </p:cNvSpPr>
          <p:nvPr/>
        </p:nvSpPr>
        <p:spPr bwMode="auto">
          <a:xfrm rot="5400000">
            <a:off x="3733007" y="1737520"/>
            <a:ext cx="1116013" cy="536575"/>
          </a:xfrm>
          <a:custGeom>
            <a:avLst/>
            <a:gdLst>
              <a:gd name="T0" fmla="*/ 4292192 w 21600"/>
              <a:gd name="T1" fmla="*/ 180182 h 21600"/>
              <a:gd name="T2" fmla="*/ 2601913 w 21600"/>
              <a:gd name="T3" fmla="*/ 360363 h 21600"/>
              <a:gd name="T4" fmla="*/ 911633 w 21600"/>
              <a:gd name="T5" fmla="*/ 180182 h 21600"/>
              <a:gd name="T6" fmla="*/ 2601913 w 21600"/>
              <a:gd name="T7" fmla="*/ 0 h 21600"/>
              <a:gd name="T8" fmla="*/ 0 60000 65536"/>
              <a:gd name="T9" fmla="*/ 0 60000 65536"/>
              <a:gd name="T10" fmla="*/ 0 60000 65536"/>
              <a:gd name="T11" fmla="*/ 0 60000 65536"/>
              <a:gd name="T12" fmla="*/ 5584 w 21600"/>
              <a:gd name="T13" fmla="*/ 5584 h 21600"/>
              <a:gd name="T14" fmla="*/ 16016 w 21600"/>
              <a:gd name="T15" fmla="*/ 16016 h 21600"/>
            </a:gdLst>
            <a:ahLst/>
            <a:cxnLst>
              <a:cxn ang="T8">
                <a:pos x="T0" y="T1"/>
              </a:cxn>
              <a:cxn ang="T9">
                <a:pos x="T2" y="T3"/>
              </a:cxn>
              <a:cxn ang="T10">
                <a:pos x="T4" y="T5"/>
              </a:cxn>
              <a:cxn ang="T11">
                <a:pos x="T6" y="T7"/>
              </a:cxn>
            </a:cxnLst>
            <a:rect l="T12" t="T13" r="T14" b="T15"/>
            <a:pathLst>
              <a:path w="21600" h="21600">
                <a:moveTo>
                  <a:pt x="0" y="0"/>
                </a:moveTo>
                <a:lnTo>
                  <a:pt x="7567" y="21600"/>
                </a:lnTo>
                <a:lnTo>
                  <a:pt x="14033" y="21600"/>
                </a:lnTo>
                <a:lnTo>
                  <a:pt x="21600" y="0"/>
                </a:lnTo>
                <a:close/>
              </a:path>
            </a:pathLst>
          </a:custGeom>
          <a:gradFill rotWithShape="1">
            <a:gsLst>
              <a:gs pos="0">
                <a:srgbClr val="FFFFFF">
                  <a:alpha val="2000"/>
                </a:srgbClr>
              </a:gs>
              <a:gs pos="100000">
                <a:schemeClr val="tx1">
                  <a:lumMod val="50000"/>
                </a:schemeClr>
              </a:gs>
            </a:gsLst>
            <a:lin ang="5400000" scaled="1"/>
          </a:gradFill>
          <a:ln w="19050">
            <a:noFill/>
            <a:miter lim="800000"/>
            <a:headEnd/>
            <a:tailEnd/>
          </a:ln>
          <a:effectLst/>
        </p:spPr>
        <p:txBody>
          <a:bodyPr lIns="45720" rIns="45720" anchor="ctr">
            <a:spAutoFit/>
          </a:bodyPr>
          <a:lstStyle/>
          <a:p>
            <a:pPr>
              <a:defRPr/>
            </a:pPr>
            <a:endParaRPr lang="en-US" sz="1100" kern="0">
              <a:latin typeface="Arial"/>
              <a:ea typeface="ＭＳ Ｐゴシック" charset="0"/>
              <a:cs typeface="Arial"/>
            </a:endParaRPr>
          </a:p>
        </p:txBody>
      </p:sp>
      <p:grpSp>
        <p:nvGrpSpPr>
          <p:cNvPr id="39971" name="Group 77">
            <a:extLst>
              <a:ext uri="{FF2B5EF4-FFF2-40B4-BE49-F238E27FC236}">
                <a16:creationId xmlns:a16="http://schemas.microsoft.com/office/drawing/2014/main" id="{62CF2589-72F0-433B-819B-8E46685AC072}"/>
              </a:ext>
            </a:extLst>
          </p:cNvPr>
          <p:cNvGrpSpPr>
            <a:grpSpLocks/>
          </p:cNvGrpSpPr>
          <p:nvPr/>
        </p:nvGrpSpPr>
        <p:grpSpPr bwMode="auto">
          <a:xfrm>
            <a:off x="1758950" y="3478214"/>
            <a:ext cx="730250" cy="753927"/>
            <a:chOff x="-1430217" y="3346367"/>
            <a:chExt cx="731520" cy="753444"/>
          </a:xfrm>
        </p:grpSpPr>
        <p:sp>
          <p:nvSpPr>
            <p:cNvPr id="35" name="Freeform 34">
              <a:extLst>
                <a:ext uri="{FF2B5EF4-FFF2-40B4-BE49-F238E27FC236}">
                  <a16:creationId xmlns:a16="http://schemas.microsoft.com/office/drawing/2014/main" id="{A0493E48-A465-4A51-9CF5-758AF082F57B}"/>
                </a:ext>
              </a:extLst>
            </p:cNvPr>
            <p:cNvSpPr/>
            <p:nvPr/>
          </p:nvSpPr>
          <p:spPr bwMode="auto">
            <a:xfrm>
              <a:off x="-1430217" y="3346367"/>
              <a:ext cx="731520" cy="276879"/>
            </a:xfrm>
            <a:custGeom>
              <a:avLst/>
              <a:gdLst>
                <a:gd name="connsiteX0" fmla="*/ 246185 w 791308"/>
                <a:gd name="connsiteY0" fmla="*/ 6431 h 630685"/>
                <a:gd name="connsiteX1" fmla="*/ 167054 w 791308"/>
                <a:gd name="connsiteY1" fmla="*/ 24015 h 630685"/>
                <a:gd name="connsiteX2" fmla="*/ 131885 w 791308"/>
                <a:gd name="connsiteY2" fmla="*/ 41600 h 630685"/>
                <a:gd name="connsiteX3" fmla="*/ 96715 w 791308"/>
                <a:gd name="connsiteY3" fmla="*/ 76769 h 630685"/>
                <a:gd name="connsiteX4" fmla="*/ 61546 w 791308"/>
                <a:gd name="connsiteY4" fmla="*/ 103146 h 630685"/>
                <a:gd name="connsiteX5" fmla="*/ 43962 w 791308"/>
                <a:gd name="connsiteY5" fmla="*/ 129523 h 630685"/>
                <a:gd name="connsiteX6" fmla="*/ 26377 w 791308"/>
                <a:gd name="connsiteY6" fmla="*/ 182277 h 630685"/>
                <a:gd name="connsiteX7" fmla="*/ 8792 w 791308"/>
                <a:gd name="connsiteY7" fmla="*/ 208654 h 630685"/>
                <a:gd name="connsiteX8" fmla="*/ 0 w 791308"/>
                <a:gd name="connsiteY8" fmla="*/ 252615 h 630685"/>
                <a:gd name="connsiteX9" fmla="*/ 8792 w 791308"/>
                <a:gd name="connsiteY9" fmla="*/ 278992 h 630685"/>
                <a:gd name="connsiteX10" fmla="*/ 26377 w 791308"/>
                <a:gd name="connsiteY10" fmla="*/ 375708 h 630685"/>
                <a:gd name="connsiteX11" fmla="*/ 43962 w 791308"/>
                <a:gd name="connsiteY11" fmla="*/ 419669 h 630685"/>
                <a:gd name="connsiteX12" fmla="*/ 123092 w 791308"/>
                <a:gd name="connsiteY12" fmla="*/ 498800 h 630685"/>
                <a:gd name="connsiteX13" fmla="*/ 193431 w 791308"/>
                <a:gd name="connsiteY13" fmla="*/ 560346 h 630685"/>
                <a:gd name="connsiteX14" fmla="*/ 237392 w 791308"/>
                <a:gd name="connsiteY14" fmla="*/ 586723 h 630685"/>
                <a:gd name="connsiteX15" fmla="*/ 263769 w 791308"/>
                <a:gd name="connsiteY15" fmla="*/ 613100 h 630685"/>
                <a:gd name="connsiteX16" fmla="*/ 298938 w 791308"/>
                <a:gd name="connsiteY16" fmla="*/ 621892 h 630685"/>
                <a:gd name="connsiteX17" fmla="*/ 325315 w 791308"/>
                <a:gd name="connsiteY17" fmla="*/ 630685 h 630685"/>
                <a:gd name="connsiteX18" fmla="*/ 492369 w 791308"/>
                <a:gd name="connsiteY18" fmla="*/ 613100 h 630685"/>
                <a:gd name="connsiteX19" fmla="*/ 518746 w 791308"/>
                <a:gd name="connsiteY19" fmla="*/ 604308 h 630685"/>
                <a:gd name="connsiteX20" fmla="*/ 562708 w 791308"/>
                <a:gd name="connsiteY20" fmla="*/ 586723 h 630685"/>
                <a:gd name="connsiteX21" fmla="*/ 685800 w 791308"/>
                <a:gd name="connsiteY21" fmla="*/ 498800 h 630685"/>
                <a:gd name="connsiteX22" fmla="*/ 712177 w 791308"/>
                <a:gd name="connsiteY22" fmla="*/ 481215 h 630685"/>
                <a:gd name="connsiteX23" fmla="*/ 764931 w 791308"/>
                <a:gd name="connsiteY23" fmla="*/ 410877 h 630685"/>
                <a:gd name="connsiteX24" fmla="*/ 791308 w 791308"/>
                <a:gd name="connsiteY24" fmla="*/ 331746 h 630685"/>
                <a:gd name="connsiteX25" fmla="*/ 747346 w 791308"/>
                <a:gd name="connsiteY25" fmla="*/ 191069 h 630685"/>
                <a:gd name="connsiteX26" fmla="*/ 720969 w 791308"/>
                <a:gd name="connsiteY26" fmla="*/ 164692 h 630685"/>
                <a:gd name="connsiteX27" fmla="*/ 703385 w 791308"/>
                <a:gd name="connsiteY27" fmla="*/ 138315 h 630685"/>
                <a:gd name="connsiteX28" fmla="*/ 685800 w 791308"/>
                <a:gd name="connsiteY28" fmla="*/ 103146 h 630685"/>
                <a:gd name="connsiteX29" fmla="*/ 633046 w 791308"/>
                <a:gd name="connsiteY29" fmla="*/ 50392 h 630685"/>
                <a:gd name="connsiteX30" fmla="*/ 597877 w 791308"/>
                <a:gd name="connsiteY30" fmla="*/ 32808 h 630685"/>
                <a:gd name="connsiteX31" fmla="*/ 509954 w 791308"/>
                <a:gd name="connsiteY31" fmla="*/ 6431 h 630685"/>
                <a:gd name="connsiteX32" fmla="*/ 386862 w 791308"/>
                <a:gd name="connsiteY32" fmla="*/ 32808 h 630685"/>
                <a:gd name="connsiteX33" fmla="*/ 334108 w 791308"/>
                <a:gd name="connsiteY33" fmla="*/ 50392 h 630685"/>
                <a:gd name="connsiteX34" fmla="*/ 263769 w 791308"/>
                <a:gd name="connsiteY34" fmla="*/ 24015 h 630685"/>
                <a:gd name="connsiteX35" fmla="*/ 246185 w 791308"/>
                <a:gd name="connsiteY35" fmla="*/ 6431 h 63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1308" h="630685">
                  <a:moveTo>
                    <a:pt x="246185" y="6431"/>
                  </a:moveTo>
                  <a:cubicBezTo>
                    <a:pt x="230066" y="6431"/>
                    <a:pt x="194600" y="12210"/>
                    <a:pt x="167054" y="24015"/>
                  </a:cubicBezTo>
                  <a:cubicBezTo>
                    <a:pt x="155007" y="29178"/>
                    <a:pt x="142370" y="33736"/>
                    <a:pt x="131885" y="41600"/>
                  </a:cubicBezTo>
                  <a:cubicBezTo>
                    <a:pt x="118622" y="51547"/>
                    <a:pt x="109192" y="65852"/>
                    <a:pt x="96715" y="76769"/>
                  </a:cubicBezTo>
                  <a:cubicBezTo>
                    <a:pt x="85687" y="86419"/>
                    <a:pt x="73269" y="94354"/>
                    <a:pt x="61546" y="103146"/>
                  </a:cubicBezTo>
                  <a:cubicBezTo>
                    <a:pt x="55685" y="111938"/>
                    <a:pt x="48254" y="119867"/>
                    <a:pt x="43962" y="129523"/>
                  </a:cubicBezTo>
                  <a:cubicBezTo>
                    <a:pt x="36434" y="146461"/>
                    <a:pt x="36659" y="166854"/>
                    <a:pt x="26377" y="182277"/>
                  </a:cubicBezTo>
                  <a:lnTo>
                    <a:pt x="8792" y="208654"/>
                  </a:lnTo>
                  <a:cubicBezTo>
                    <a:pt x="5861" y="223308"/>
                    <a:pt x="0" y="237671"/>
                    <a:pt x="0" y="252615"/>
                  </a:cubicBezTo>
                  <a:cubicBezTo>
                    <a:pt x="0" y="261883"/>
                    <a:pt x="7134" y="269874"/>
                    <a:pt x="8792" y="278992"/>
                  </a:cubicBezTo>
                  <a:cubicBezTo>
                    <a:pt x="22626" y="355076"/>
                    <a:pt x="8587" y="328268"/>
                    <a:pt x="26377" y="375708"/>
                  </a:cubicBezTo>
                  <a:cubicBezTo>
                    <a:pt x="31919" y="390486"/>
                    <a:pt x="34211" y="407259"/>
                    <a:pt x="43962" y="419669"/>
                  </a:cubicBezTo>
                  <a:cubicBezTo>
                    <a:pt x="67008" y="449001"/>
                    <a:pt x="96715" y="472423"/>
                    <a:pt x="123092" y="498800"/>
                  </a:cubicBezTo>
                  <a:cubicBezTo>
                    <a:pt x="154921" y="530629"/>
                    <a:pt x="157110" y="536132"/>
                    <a:pt x="193431" y="560346"/>
                  </a:cubicBezTo>
                  <a:cubicBezTo>
                    <a:pt x="207650" y="569825"/>
                    <a:pt x="223721" y="576470"/>
                    <a:pt x="237392" y="586723"/>
                  </a:cubicBezTo>
                  <a:cubicBezTo>
                    <a:pt x="247339" y="594184"/>
                    <a:pt x="252973" y="606931"/>
                    <a:pt x="263769" y="613100"/>
                  </a:cubicBezTo>
                  <a:cubicBezTo>
                    <a:pt x="274261" y="619095"/>
                    <a:pt x="287319" y="618572"/>
                    <a:pt x="298938" y="621892"/>
                  </a:cubicBezTo>
                  <a:cubicBezTo>
                    <a:pt x="307849" y="624438"/>
                    <a:pt x="316523" y="627754"/>
                    <a:pt x="325315" y="630685"/>
                  </a:cubicBezTo>
                  <a:cubicBezTo>
                    <a:pt x="381000" y="624823"/>
                    <a:pt x="436890" y="620665"/>
                    <a:pt x="492369" y="613100"/>
                  </a:cubicBezTo>
                  <a:cubicBezTo>
                    <a:pt x="501552" y="611848"/>
                    <a:pt x="510068" y="607562"/>
                    <a:pt x="518746" y="604308"/>
                  </a:cubicBezTo>
                  <a:cubicBezTo>
                    <a:pt x="533524" y="598766"/>
                    <a:pt x="549364" y="595151"/>
                    <a:pt x="562708" y="586723"/>
                  </a:cubicBezTo>
                  <a:cubicBezTo>
                    <a:pt x="605340" y="559798"/>
                    <a:pt x="643846" y="526770"/>
                    <a:pt x="685800" y="498800"/>
                  </a:cubicBezTo>
                  <a:cubicBezTo>
                    <a:pt x="694592" y="492938"/>
                    <a:pt x="704705" y="488687"/>
                    <a:pt x="712177" y="481215"/>
                  </a:cubicBezTo>
                  <a:cubicBezTo>
                    <a:pt x="733062" y="460330"/>
                    <a:pt x="748697" y="435227"/>
                    <a:pt x="764931" y="410877"/>
                  </a:cubicBezTo>
                  <a:cubicBezTo>
                    <a:pt x="773723" y="384500"/>
                    <a:pt x="791308" y="359550"/>
                    <a:pt x="791308" y="331746"/>
                  </a:cubicBezTo>
                  <a:cubicBezTo>
                    <a:pt x="791308" y="285248"/>
                    <a:pt x="778850" y="228874"/>
                    <a:pt x="747346" y="191069"/>
                  </a:cubicBezTo>
                  <a:cubicBezTo>
                    <a:pt x="739386" y="181517"/>
                    <a:pt x="728929" y="174244"/>
                    <a:pt x="720969" y="164692"/>
                  </a:cubicBezTo>
                  <a:cubicBezTo>
                    <a:pt x="714204" y="156574"/>
                    <a:pt x="708628" y="147490"/>
                    <a:pt x="703385" y="138315"/>
                  </a:cubicBezTo>
                  <a:cubicBezTo>
                    <a:pt x="696882" y="126935"/>
                    <a:pt x="693988" y="113381"/>
                    <a:pt x="685800" y="103146"/>
                  </a:cubicBezTo>
                  <a:cubicBezTo>
                    <a:pt x="670265" y="83727"/>
                    <a:pt x="655289" y="61513"/>
                    <a:pt x="633046" y="50392"/>
                  </a:cubicBezTo>
                  <a:cubicBezTo>
                    <a:pt x="621323" y="44531"/>
                    <a:pt x="610046" y="37676"/>
                    <a:pt x="597877" y="32808"/>
                  </a:cubicBezTo>
                  <a:cubicBezTo>
                    <a:pt x="562196" y="18536"/>
                    <a:pt x="544502" y="15068"/>
                    <a:pt x="509954" y="6431"/>
                  </a:cubicBezTo>
                  <a:cubicBezTo>
                    <a:pt x="362904" y="21136"/>
                    <a:pt x="468883" y="0"/>
                    <a:pt x="386862" y="32808"/>
                  </a:cubicBezTo>
                  <a:cubicBezTo>
                    <a:pt x="369652" y="39692"/>
                    <a:pt x="334108" y="50392"/>
                    <a:pt x="334108" y="50392"/>
                  </a:cubicBezTo>
                  <a:cubicBezTo>
                    <a:pt x="295640" y="40776"/>
                    <a:pt x="299532" y="44451"/>
                    <a:pt x="263769" y="24015"/>
                  </a:cubicBezTo>
                  <a:cubicBezTo>
                    <a:pt x="230152" y="4805"/>
                    <a:pt x="262304" y="6431"/>
                    <a:pt x="246185" y="6431"/>
                  </a:cubicBezTo>
                  <a:close/>
                </a:path>
              </a:pathLst>
            </a:custGeom>
            <a:gradFill flip="none" rotWithShape="1">
              <a:gsLst>
                <a:gs pos="0">
                  <a:srgbClr val="C18243"/>
                </a:gs>
                <a:gs pos="79000">
                  <a:srgbClr val="7A5128"/>
                </a:gs>
              </a:gsLst>
              <a:path path="circle">
                <a:fillToRect l="50000" t="50000" r="50000" b="50000"/>
              </a:path>
              <a:tileRect/>
            </a:gradFill>
            <a:ln w="28575">
              <a:noFill/>
              <a:miter lim="800000"/>
              <a:headEnd type="none" w="sm" len="sm"/>
              <a:tailEnd type="none" w="sm" len="sm"/>
            </a:ln>
            <a:effectLst/>
            <a:scene3d>
              <a:camera prst="orthographicFront">
                <a:rot lat="0" lon="0" rev="0"/>
              </a:camera>
              <a:lightRig rig="balanced" dir="t">
                <a:rot lat="0" lon="0" rev="8700000"/>
              </a:lightRig>
            </a:scene3d>
            <a:sp3d>
              <a:bevelT w="190500" h="38100"/>
            </a:sp3d>
          </p:spPr>
          <p:txBody>
            <a:bodyPr>
              <a:spAutoFit/>
            </a:bodyPr>
            <a:lstStyle/>
            <a:p>
              <a:pPr marL="131763" indent="-131763">
                <a:spcAft>
                  <a:spcPct val="25000"/>
                </a:spcAft>
                <a:buFontTx/>
                <a:buChar char="•"/>
                <a:defRPr/>
              </a:pPr>
              <a:endParaRPr lang="en-US" sz="1200" dirty="0">
                <a:latin typeface="Arial"/>
                <a:ea typeface="ＭＳ Ｐゴシック" charset="0"/>
                <a:cs typeface="Arial"/>
              </a:endParaRPr>
            </a:p>
          </p:txBody>
        </p:sp>
        <p:sp>
          <p:nvSpPr>
            <p:cNvPr id="39995" name="Rectangle 69">
              <a:extLst>
                <a:ext uri="{FF2B5EF4-FFF2-40B4-BE49-F238E27FC236}">
                  <a16:creationId xmlns:a16="http://schemas.microsoft.com/office/drawing/2014/main" id="{59A2B4A7-2344-4D62-BCC8-FB2628D38034}"/>
                </a:ext>
              </a:extLst>
            </p:cNvPr>
            <p:cNvSpPr>
              <a:spLocks noChangeArrowheads="1"/>
            </p:cNvSpPr>
            <p:nvPr/>
          </p:nvSpPr>
          <p:spPr bwMode="auto">
            <a:xfrm>
              <a:off x="-1317219" y="3453894"/>
              <a:ext cx="512570" cy="64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en-US" altLang="en-US" sz="1800"/>
                <a:t>&gt;1 </a:t>
              </a:r>
              <a:br>
                <a:rPr lang="en-US" altLang="en-US" sz="1800"/>
              </a:br>
              <a:r>
                <a:rPr lang="en-US" altLang="en-US" sz="1800"/>
                <a:t>cm</a:t>
              </a:r>
            </a:p>
          </p:txBody>
        </p:sp>
      </p:grpSp>
      <p:sp>
        <p:nvSpPr>
          <p:cNvPr id="37" name="Right Arrow 36">
            <a:extLst>
              <a:ext uri="{FF2B5EF4-FFF2-40B4-BE49-F238E27FC236}">
                <a16:creationId xmlns:a16="http://schemas.microsoft.com/office/drawing/2014/main" id="{6133F237-1CB8-47F9-B663-615A7995F2B9}"/>
              </a:ext>
            </a:extLst>
          </p:cNvPr>
          <p:cNvSpPr>
            <a:spLocks noChangeArrowheads="1"/>
          </p:cNvSpPr>
          <p:nvPr/>
        </p:nvSpPr>
        <p:spPr bwMode="auto">
          <a:xfrm>
            <a:off x="6083301" y="1644651"/>
            <a:ext cx="366713" cy="282575"/>
          </a:xfrm>
          <a:prstGeom prst="rightArrow">
            <a:avLst>
              <a:gd name="adj1" fmla="val 50000"/>
              <a:gd name="adj2" fmla="val 5021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endParaRPr lang="en-US" altLang="en-US" sz="1800"/>
          </a:p>
        </p:txBody>
      </p:sp>
      <p:sp>
        <p:nvSpPr>
          <p:cNvPr id="38" name="Right Arrow 37">
            <a:extLst>
              <a:ext uri="{FF2B5EF4-FFF2-40B4-BE49-F238E27FC236}">
                <a16:creationId xmlns:a16="http://schemas.microsoft.com/office/drawing/2014/main" id="{F4D2B93A-C40C-4B96-A74C-4AFB5C8F990D}"/>
              </a:ext>
            </a:extLst>
          </p:cNvPr>
          <p:cNvSpPr>
            <a:spLocks noChangeArrowheads="1"/>
          </p:cNvSpPr>
          <p:nvPr/>
        </p:nvSpPr>
        <p:spPr bwMode="auto">
          <a:xfrm>
            <a:off x="6076951" y="2087564"/>
            <a:ext cx="366713" cy="282575"/>
          </a:xfrm>
          <a:prstGeom prst="rightArrow">
            <a:avLst>
              <a:gd name="adj1" fmla="val 50000"/>
              <a:gd name="adj2" fmla="val 5021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endParaRPr lang="en-US" altLang="en-US" sz="1800"/>
          </a:p>
        </p:txBody>
      </p:sp>
      <p:grpSp>
        <p:nvGrpSpPr>
          <p:cNvPr id="39" name="Group 95">
            <a:extLst>
              <a:ext uri="{FF2B5EF4-FFF2-40B4-BE49-F238E27FC236}">
                <a16:creationId xmlns:a16="http://schemas.microsoft.com/office/drawing/2014/main" id="{5737DE6D-4CB6-4E54-8A55-4BEA2F90694F}"/>
              </a:ext>
            </a:extLst>
          </p:cNvPr>
          <p:cNvGrpSpPr>
            <a:grpSpLocks/>
          </p:cNvGrpSpPr>
          <p:nvPr/>
        </p:nvGrpSpPr>
        <p:grpSpPr bwMode="auto">
          <a:xfrm>
            <a:off x="7404100" y="4451351"/>
            <a:ext cx="1835150" cy="303213"/>
            <a:chOff x="5825197" y="4450667"/>
            <a:chExt cx="1834661" cy="303696"/>
          </a:xfrm>
        </p:grpSpPr>
        <p:cxnSp>
          <p:nvCxnSpPr>
            <p:cNvPr id="39988" name="Elbow Connector 63">
              <a:extLst>
                <a:ext uri="{FF2B5EF4-FFF2-40B4-BE49-F238E27FC236}">
                  <a16:creationId xmlns:a16="http://schemas.microsoft.com/office/drawing/2014/main" id="{0225ABC8-DB3E-43C6-9010-8E496C86FA1C}"/>
                </a:ext>
              </a:extLst>
            </p:cNvPr>
            <p:cNvCxnSpPr>
              <a:cxnSpLocks noChangeShapeType="1"/>
            </p:cNvCxnSpPr>
            <p:nvPr/>
          </p:nvCxnSpPr>
          <p:spPr bwMode="auto">
            <a:xfrm rot="16200000" flipV="1">
              <a:off x="6754602" y="3849107"/>
              <a:ext cx="164592" cy="1645920"/>
            </a:xfrm>
            <a:prstGeom prst="bentConnector2">
              <a:avLst/>
            </a:prstGeom>
            <a:noFill/>
            <a:ln w="28575">
              <a:solidFill>
                <a:srgbClr val="403152"/>
              </a:solidFill>
              <a:round/>
              <a:headEnd/>
              <a:tailEnd/>
            </a:ln>
            <a:extLst>
              <a:ext uri="{909E8E84-426E-40DD-AFC4-6F175D3DCCD1}">
                <a14:hiddenFill xmlns:a14="http://schemas.microsoft.com/office/drawing/2010/main">
                  <a:noFill/>
                </a14:hiddenFill>
              </a:ext>
            </a:extLst>
          </p:spPr>
        </p:cxnSp>
        <p:grpSp>
          <p:nvGrpSpPr>
            <p:cNvPr id="39989" name="Group 91">
              <a:extLst>
                <a:ext uri="{FF2B5EF4-FFF2-40B4-BE49-F238E27FC236}">
                  <a16:creationId xmlns:a16="http://schemas.microsoft.com/office/drawing/2014/main" id="{A39BC79F-070B-4D5E-966A-B5AABE88559E}"/>
                </a:ext>
              </a:extLst>
            </p:cNvPr>
            <p:cNvGrpSpPr>
              <a:grpSpLocks/>
            </p:cNvGrpSpPr>
            <p:nvPr/>
          </p:nvGrpSpPr>
          <p:grpSpPr bwMode="auto">
            <a:xfrm rot="-1260000">
              <a:off x="5825197" y="4450667"/>
              <a:ext cx="182880" cy="268464"/>
              <a:chOff x="-1868069" y="2824089"/>
              <a:chExt cx="182880" cy="268464"/>
            </a:xfrm>
          </p:grpSpPr>
          <p:cxnSp>
            <p:nvCxnSpPr>
              <p:cNvPr id="39990" name="Straight Arrow Connector 87">
                <a:extLst>
                  <a:ext uri="{FF2B5EF4-FFF2-40B4-BE49-F238E27FC236}">
                    <a16:creationId xmlns:a16="http://schemas.microsoft.com/office/drawing/2014/main" id="{CE06018C-C305-4748-9872-AA28E0D77BB9}"/>
                  </a:ext>
                </a:extLst>
              </p:cNvPr>
              <p:cNvCxnSpPr>
                <a:cxnSpLocks noChangeShapeType="1"/>
              </p:cNvCxnSpPr>
              <p:nvPr/>
            </p:nvCxnSpPr>
            <p:spPr bwMode="auto">
              <a:xfrm rot="10800000">
                <a:off x="-1779563" y="2824089"/>
                <a:ext cx="91440" cy="182880"/>
              </a:xfrm>
              <a:prstGeom prst="straightConnector1">
                <a:avLst/>
              </a:prstGeom>
              <a:noFill/>
              <a:ln w="28575">
                <a:solidFill>
                  <a:srgbClr val="403152"/>
                </a:solidFill>
                <a:round/>
                <a:headEnd/>
                <a:tailEnd type="triangle" w="med" len="med"/>
              </a:ln>
              <a:extLst>
                <a:ext uri="{909E8E84-426E-40DD-AFC4-6F175D3DCCD1}">
                  <a14:hiddenFill xmlns:a14="http://schemas.microsoft.com/office/drawing/2010/main">
                    <a:noFill/>
                  </a14:hiddenFill>
                </a:ext>
              </a:extLst>
            </p:spPr>
          </p:cxnSp>
          <p:cxnSp>
            <p:nvCxnSpPr>
              <p:cNvPr id="39991" name="Straight Arrow Connector 89">
                <a:extLst>
                  <a:ext uri="{FF2B5EF4-FFF2-40B4-BE49-F238E27FC236}">
                    <a16:creationId xmlns:a16="http://schemas.microsoft.com/office/drawing/2014/main" id="{B2F22950-28D9-46E9-94D2-CFDDBE58BB41}"/>
                  </a:ext>
                </a:extLst>
              </p:cNvPr>
              <p:cNvCxnSpPr>
                <a:cxnSpLocks noChangeShapeType="1"/>
              </p:cNvCxnSpPr>
              <p:nvPr/>
            </p:nvCxnSpPr>
            <p:spPr bwMode="auto">
              <a:xfrm rot="5400000">
                <a:off x="-1822349" y="2955393"/>
                <a:ext cx="91440" cy="182880"/>
              </a:xfrm>
              <a:prstGeom prst="straightConnector1">
                <a:avLst/>
              </a:prstGeom>
              <a:noFill/>
              <a:ln w="28575">
                <a:solidFill>
                  <a:srgbClr val="403152"/>
                </a:solidFill>
                <a:round/>
                <a:headEnd/>
                <a:tailEnd type="triangle" w="med" len="med"/>
              </a:ln>
              <a:extLst>
                <a:ext uri="{909E8E84-426E-40DD-AFC4-6F175D3DCCD1}">
                  <a14:hiddenFill xmlns:a14="http://schemas.microsoft.com/office/drawing/2010/main">
                    <a:noFill/>
                  </a14:hiddenFill>
                </a:ext>
              </a:extLst>
            </p:spPr>
          </p:cxnSp>
        </p:grpSp>
      </p:grpSp>
      <p:grpSp>
        <p:nvGrpSpPr>
          <p:cNvPr id="44" name="Group 51">
            <a:extLst>
              <a:ext uri="{FF2B5EF4-FFF2-40B4-BE49-F238E27FC236}">
                <a16:creationId xmlns:a16="http://schemas.microsoft.com/office/drawing/2014/main" id="{2107D46B-97D3-45F0-8658-F0108C3BBD51}"/>
              </a:ext>
            </a:extLst>
          </p:cNvPr>
          <p:cNvGrpSpPr>
            <a:grpSpLocks/>
          </p:cNvGrpSpPr>
          <p:nvPr/>
        </p:nvGrpSpPr>
        <p:grpSpPr bwMode="auto">
          <a:xfrm>
            <a:off x="3582988" y="4600576"/>
            <a:ext cx="1477962" cy="1109663"/>
            <a:chOff x="1679331" y="3516924"/>
            <a:chExt cx="1477107" cy="1110762"/>
          </a:xfrm>
        </p:grpSpPr>
        <p:sp>
          <p:nvSpPr>
            <p:cNvPr id="39986" name="Rectangle 44">
              <a:extLst>
                <a:ext uri="{FF2B5EF4-FFF2-40B4-BE49-F238E27FC236}">
                  <a16:creationId xmlns:a16="http://schemas.microsoft.com/office/drawing/2014/main" id="{ECB8D1E6-1289-48B1-88D9-B4CC587DF58F}"/>
                </a:ext>
              </a:extLst>
            </p:cNvPr>
            <p:cNvSpPr>
              <a:spLocks noChangeArrowheads="1"/>
            </p:cNvSpPr>
            <p:nvPr/>
          </p:nvSpPr>
          <p:spPr bwMode="auto">
            <a:xfrm>
              <a:off x="1679331" y="3516924"/>
              <a:ext cx="1477107" cy="1110762"/>
            </a:xfrm>
            <a:prstGeom prst="rect">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40000"/>
                </a:spcBef>
                <a:buClr>
                  <a:schemeClr val="tx1"/>
                </a:buClr>
                <a:buFont typeface="Verdana" panose="020B0604030504040204" pitchFamily="34" charset="0"/>
                <a:buChar char="•"/>
              </a:pPr>
              <a:endParaRPr lang="en-US" altLang="en-US" sz="1200"/>
            </a:p>
          </p:txBody>
        </p:sp>
        <p:sp>
          <p:nvSpPr>
            <p:cNvPr id="39987" name="Rectangle 45">
              <a:extLst>
                <a:ext uri="{FF2B5EF4-FFF2-40B4-BE49-F238E27FC236}">
                  <a16:creationId xmlns:a16="http://schemas.microsoft.com/office/drawing/2014/main" id="{3B9CFE36-1691-43A5-AF18-2401F2EDF8FA}"/>
                </a:ext>
              </a:extLst>
            </p:cNvPr>
            <p:cNvSpPr>
              <a:spLocks noChangeArrowheads="1"/>
            </p:cNvSpPr>
            <p:nvPr/>
          </p:nvSpPr>
          <p:spPr bwMode="auto">
            <a:xfrm>
              <a:off x="1767254" y="3596054"/>
              <a:ext cx="1316069" cy="94957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en-US" altLang="en-US" sz="1200"/>
                <a:t>Other contrast enhanced study (CT or MRI)</a:t>
              </a:r>
            </a:p>
          </p:txBody>
        </p:sp>
      </p:grpSp>
      <p:sp>
        <p:nvSpPr>
          <p:cNvPr id="47" name="Rounded Rectangle 46">
            <a:extLst>
              <a:ext uri="{FF2B5EF4-FFF2-40B4-BE49-F238E27FC236}">
                <a16:creationId xmlns:a16="http://schemas.microsoft.com/office/drawing/2014/main" id="{4B8ADB7D-B6A0-4FB2-986F-A11A1B9F4185}"/>
              </a:ext>
            </a:extLst>
          </p:cNvPr>
          <p:cNvSpPr/>
          <p:nvPr/>
        </p:nvSpPr>
        <p:spPr bwMode="auto">
          <a:xfrm>
            <a:off x="4538663" y="5975350"/>
            <a:ext cx="1574800" cy="488950"/>
          </a:xfrm>
          <a:prstGeom prst="roundRect">
            <a:avLst/>
          </a:prstGeom>
          <a:solidFill>
            <a:schemeClr val="bg1"/>
          </a:solidFill>
          <a:ln w="9525" cap="flat" cmpd="sng" algn="ctr">
            <a:noFill/>
            <a:prstDash val="solid"/>
            <a:round/>
            <a:headEnd type="none" w="med" len="med"/>
            <a:tailEnd type="none" w="med" len="med"/>
          </a:ln>
          <a:effectLst/>
        </p:spPr>
        <p:txBody>
          <a:bodyPr lIns="46800" tIns="46800" rIns="46800" bIns="46800" anchor="ctr"/>
          <a:lstStyle/>
          <a:p>
            <a:pPr algn="ctr">
              <a:spcBef>
                <a:spcPct val="40000"/>
              </a:spcBef>
              <a:buClr>
                <a:schemeClr val="tx1"/>
              </a:buClr>
              <a:defRPr/>
            </a:pPr>
            <a:r>
              <a:rPr lang="en-US" dirty="0">
                <a:latin typeface="Arial"/>
                <a:ea typeface="ＭＳ Ｐゴシック" charset="0"/>
                <a:cs typeface="Arial"/>
              </a:rPr>
              <a:t>Typical</a:t>
            </a:r>
            <a:endParaRPr lang="en-US" sz="1050" dirty="0">
              <a:latin typeface="Arial"/>
              <a:ea typeface="ＭＳ Ｐゴシック" charset="0"/>
              <a:cs typeface="Arial"/>
            </a:endParaRPr>
          </a:p>
        </p:txBody>
      </p:sp>
      <p:sp>
        <p:nvSpPr>
          <p:cNvPr id="48" name="Right Arrow 47">
            <a:extLst>
              <a:ext uri="{FF2B5EF4-FFF2-40B4-BE49-F238E27FC236}">
                <a16:creationId xmlns:a16="http://schemas.microsoft.com/office/drawing/2014/main" id="{4C9DBDF3-22F0-4490-BC87-D2CDCD472E2C}"/>
              </a:ext>
            </a:extLst>
          </p:cNvPr>
          <p:cNvSpPr/>
          <p:nvPr/>
        </p:nvSpPr>
        <p:spPr bwMode="auto">
          <a:xfrm>
            <a:off x="6132277" y="3191259"/>
            <a:ext cx="3427020" cy="283029"/>
          </a:xfrm>
          <a:prstGeom prst="rightArrow">
            <a:avLst/>
          </a:prstGeom>
          <a:solidFill>
            <a:srgbClr val="00000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lIns="46800" tIns="46800" rIns="46800" bIns="46800" anchor="ctr"/>
          <a:lstStyle/>
          <a:p>
            <a:pPr algn="ctr">
              <a:defRPr/>
            </a:pPr>
            <a:endParaRPr lang="en-US">
              <a:latin typeface="Arial"/>
              <a:ea typeface="ＭＳ Ｐゴシック" charset="0"/>
              <a:cs typeface="Arial"/>
            </a:endParaRPr>
          </a:p>
        </p:txBody>
      </p:sp>
      <p:sp>
        <p:nvSpPr>
          <p:cNvPr id="49" name="Rounded Rectangle 48">
            <a:extLst>
              <a:ext uri="{FF2B5EF4-FFF2-40B4-BE49-F238E27FC236}">
                <a16:creationId xmlns:a16="http://schemas.microsoft.com/office/drawing/2014/main" id="{8EFC4258-0276-4AE1-88C8-71FF94317563}"/>
              </a:ext>
            </a:extLst>
          </p:cNvPr>
          <p:cNvSpPr>
            <a:spLocks noChangeArrowheads="1"/>
          </p:cNvSpPr>
          <p:nvPr/>
        </p:nvSpPr>
        <p:spPr bwMode="auto">
          <a:xfrm>
            <a:off x="5421313" y="4876801"/>
            <a:ext cx="665162" cy="39211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46800" tIns="46800" rIns="46800" bIns="46800" anchor="ct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40000"/>
              </a:spcBef>
              <a:buClr>
                <a:schemeClr val="tx1"/>
              </a:buClr>
              <a:buFontTx/>
              <a:buNone/>
            </a:pPr>
            <a:r>
              <a:rPr lang="en-US" altLang="en-US" sz="1200"/>
              <a:t>Atypical </a:t>
            </a:r>
            <a:endParaRPr lang="en-US" altLang="en-US" sz="900"/>
          </a:p>
        </p:txBody>
      </p:sp>
      <p:sp>
        <p:nvSpPr>
          <p:cNvPr id="50" name="Right Arrow 49">
            <a:extLst>
              <a:ext uri="{FF2B5EF4-FFF2-40B4-BE49-F238E27FC236}">
                <a16:creationId xmlns:a16="http://schemas.microsoft.com/office/drawing/2014/main" id="{03C44D96-2A9C-4E4A-96E7-7EE4CC2A1627}"/>
              </a:ext>
            </a:extLst>
          </p:cNvPr>
          <p:cNvSpPr/>
          <p:nvPr/>
        </p:nvSpPr>
        <p:spPr bwMode="auto">
          <a:xfrm>
            <a:off x="6132277" y="4937060"/>
            <a:ext cx="274320" cy="283029"/>
          </a:xfrm>
          <a:prstGeom prst="rightArrow">
            <a:avLst/>
          </a:prstGeom>
          <a:solidFill>
            <a:schemeClr val="tx1"/>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p:spPr>
        <p:txBody>
          <a:bodyPr lIns="46800" tIns="46800" rIns="46800" bIns="46800" anchor="ctr"/>
          <a:lstStyle/>
          <a:p>
            <a:pPr algn="ctr">
              <a:defRPr/>
            </a:pPr>
            <a:endParaRPr lang="en-US">
              <a:latin typeface="Arial"/>
              <a:ea typeface="ＭＳ Ｐゴシック" charset="0"/>
              <a:cs typeface="Arial"/>
            </a:endParaRPr>
          </a:p>
        </p:txBody>
      </p:sp>
      <p:sp>
        <p:nvSpPr>
          <p:cNvPr id="51" name="TextBox 50">
            <a:extLst>
              <a:ext uri="{FF2B5EF4-FFF2-40B4-BE49-F238E27FC236}">
                <a16:creationId xmlns:a16="http://schemas.microsoft.com/office/drawing/2014/main" id="{A68CAD1A-1E14-44C5-8D28-02C21FF5FD67}"/>
              </a:ext>
            </a:extLst>
          </p:cNvPr>
          <p:cNvSpPr txBox="1"/>
          <p:nvPr/>
        </p:nvSpPr>
        <p:spPr>
          <a:xfrm>
            <a:off x="1619685" y="5208589"/>
            <a:ext cx="1846980" cy="1015663"/>
          </a:xfrm>
          <a:prstGeom prst="rect">
            <a:avLst/>
          </a:prstGeom>
          <a:noFill/>
        </p:spPr>
        <p:txBody>
          <a:bodyPr wrap="none">
            <a:spAutoFit/>
          </a:bodyPr>
          <a:lstStyle/>
          <a:p>
            <a:pPr algn="ctr">
              <a:defRPr/>
            </a:pPr>
            <a:r>
              <a:rPr lang="en-US" sz="1200" dirty="0">
                <a:solidFill>
                  <a:schemeClr val="accent6">
                    <a:lumMod val="75000"/>
                  </a:schemeClr>
                </a:solidFill>
                <a:latin typeface="Arial"/>
                <a:ea typeface="ＭＳ Ｐゴシック" charset="0"/>
                <a:cs typeface="Arial"/>
              </a:rPr>
              <a:t>Typical:</a:t>
            </a:r>
          </a:p>
          <a:p>
            <a:pPr algn="ctr">
              <a:defRPr/>
            </a:pPr>
            <a:r>
              <a:rPr lang="en-US" sz="1200" dirty="0">
                <a:solidFill>
                  <a:schemeClr val="accent6">
                    <a:lumMod val="75000"/>
                  </a:schemeClr>
                </a:solidFill>
                <a:latin typeface="Arial"/>
                <a:ea typeface="ＭＳ Ｐゴシック" charset="0"/>
                <a:cs typeface="Arial"/>
              </a:rPr>
              <a:t>arterial hypervascularity </a:t>
            </a:r>
          </a:p>
          <a:p>
            <a:pPr algn="ctr">
              <a:defRPr/>
            </a:pPr>
            <a:r>
              <a:rPr lang="en-US" sz="1200" dirty="0">
                <a:solidFill>
                  <a:schemeClr val="accent6">
                    <a:lumMod val="75000"/>
                  </a:schemeClr>
                </a:solidFill>
                <a:latin typeface="Arial"/>
                <a:ea typeface="ＭＳ Ｐゴシック" charset="0"/>
                <a:cs typeface="Arial"/>
              </a:rPr>
              <a:t>AND </a:t>
            </a:r>
          </a:p>
          <a:p>
            <a:pPr algn="ctr">
              <a:defRPr/>
            </a:pPr>
            <a:r>
              <a:rPr lang="en-US" sz="1200" dirty="0">
                <a:solidFill>
                  <a:schemeClr val="accent6">
                    <a:lumMod val="75000"/>
                  </a:schemeClr>
                </a:solidFill>
                <a:latin typeface="Arial"/>
                <a:ea typeface="ＭＳ Ｐゴシック" charset="0"/>
                <a:cs typeface="Arial"/>
              </a:rPr>
              <a:t>portal venous or </a:t>
            </a:r>
          </a:p>
          <a:p>
            <a:pPr algn="ctr">
              <a:defRPr/>
            </a:pPr>
            <a:r>
              <a:rPr lang="en-US" sz="1200" dirty="0">
                <a:solidFill>
                  <a:schemeClr val="accent6">
                    <a:lumMod val="75000"/>
                  </a:schemeClr>
                </a:solidFill>
                <a:latin typeface="Arial"/>
                <a:ea typeface="ＭＳ Ｐゴシック" charset="0"/>
                <a:cs typeface="Arial"/>
              </a:rPr>
              <a:t>delayed washout</a:t>
            </a:r>
          </a:p>
        </p:txBody>
      </p:sp>
      <p:sp>
        <p:nvSpPr>
          <p:cNvPr id="39985" name="TextBox 2">
            <a:extLst>
              <a:ext uri="{FF2B5EF4-FFF2-40B4-BE49-F238E27FC236}">
                <a16:creationId xmlns:a16="http://schemas.microsoft.com/office/drawing/2014/main" id="{E5BBF209-5416-4051-BB92-D9694F7C3D75}"/>
              </a:ext>
            </a:extLst>
          </p:cNvPr>
          <p:cNvSpPr txBox="1">
            <a:spLocks noChangeArrowheads="1"/>
          </p:cNvSpPr>
          <p:nvPr/>
        </p:nvSpPr>
        <p:spPr bwMode="auto">
          <a:xfrm>
            <a:off x="282841" y="6532936"/>
            <a:ext cx="6248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nb-NO" altLang="en-US" sz="1000" dirty="0">
                <a:solidFill>
                  <a:srgbClr val="000000"/>
                </a:solidFill>
              </a:rPr>
              <a:t>Bruix and Sherman. AASLD guidelines. 2010</a:t>
            </a:r>
          </a:p>
        </p:txBody>
      </p:sp>
    </p:spTree>
    <p:extLst>
      <p:ext uri="{BB962C8B-B14F-4D97-AF65-F5344CB8AC3E}">
        <p14:creationId xmlns:p14="http://schemas.microsoft.com/office/powerpoint/2010/main" val="13433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0"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par>
                                <p:cTn id="79" presetID="10"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par>
                                <p:cTn id="82" presetID="10" presetClass="entr" presetSubtype="0"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par>
                                <p:cTn id="85" presetID="10"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par>
                                <p:cTn id="93" presetID="10" presetClass="entr" presetSubtype="0"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10"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267245F-EF53-4CEE-BC3B-12A73A427427}"/>
              </a:ext>
            </a:extLst>
          </p:cNvPr>
          <p:cNvSpPr>
            <a:spLocks noGrp="1"/>
          </p:cNvSpPr>
          <p:nvPr>
            <p:ph type="title"/>
          </p:nvPr>
        </p:nvSpPr>
        <p:spPr>
          <a:xfrm>
            <a:off x="609600" y="457202"/>
            <a:ext cx="10972800" cy="1143000"/>
          </a:xfrm>
        </p:spPr>
        <p:txBody>
          <a:bodyPr vert="horz" lIns="91440" tIns="45720" rIns="91440" bIns="45720" rtlCol="0" anchor="ctr">
            <a:noAutofit/>
          </a:bodyPr>
          <a:lstStyle/>
          <a:p>
            <a:r>
              <a:rPr lang="en-US" altLang="en-US" sz="3200" dirty="0"/>
              <a:t>Contrast CT vs MRI for early detection</a:t>
            </a:r>
          </a:p>
        </p:txBody>
      </p:sp>
      <p:sp>
        <p:nvSpPr>
          <p:cNvPr id="41987" name="Content Placeholder 2">
            <a:extLst>
              <a:ext uri="{FF2B5EF4-FFF2-40B4-BE49-F238E27FC236}">
                <a16:creationId xmlns:a16="http://schemas.microsoft.com/office/drawing/2014/main" id="{A4593653-5F70-448E-9583-E5171109CD70}"/>
              </a:ext>
            </a:extLst>
          </p:cNvPr>
          <p:cNvSpPr>
            <a:spLocks noGrp="1"/>
          </p:cNvSpPr>
          <p:nvPr>
            <p:ph idx="1"/>
          </p:nvPr>
        </p:nvSpPr>
        <p:spPr>
          <a:xfrm>
            <a:off x="2362200" y="1638394"/>
            <a:ext cx="7467600" cy="4525963"/>
          </a:xfrm>
        </p:spPr>
        <p:txBody>
          <a:bodyPr/>
          <a:lstStyle/>
          <a:p>
            <a:pPr marL="0" indent="0" algn="ctr">
              <a:buNone/>
            </a:pPr>
            <a:r>
              <a:rPr lang="en-US" altLang="en-US" sz="2000" dirty="0">
                <a:latin typeface="Arial" panose="020B0604020202020204" pitchFamily="34" charset="0"/>
                <a:cs typeface="Arial" panose="020B0604020202020204" pitchFamily="34" charset="0"/>
              </a:rPr>
              <a:t>Meta-analysis of 40 studies on CT or MRI imaging, </a:t>
            </a:r>
          </a:p>
          <a:p>
            <a:pPr marL="0" indent="0" algn="ctr">
              <a:buNone/>
            </a:pPr>
            <a:r>
              <a:rPr lang="en-US" altLang="en-US" sz="2000" dirty="0">
                <a:latin typeface="Arial" panose="020B0604020202020204" pitchFamily="34" charset="0"/>
                <a:cs typeface="Arial" panose="020B0604020202020204" pitchFamily="34" charset="0"/>
              </a:rPr>
              <a:t>total of 1135 patients with CT and 2489 patients with MRI</a:t>
            </a:r>
          </a:p>
        </p:txBody>
      </p:sp>
      <p:graphicFrame>
        <p:nvGraphicFramePr>
          <p:cNvPr id="5" name="Content Placeholder 10">
            <a:extLst>
              <a:ext uri="{FF2B5EF4-FFF2-40B4-BE49-F238E27FC236}">
                <a16:creationId xmlns:a16="http://schemas.microsoft.com/office/drawing/2014/main" id="{5E2F8DDE-52E7-4985-8D1A-921EC72846E5}"/>
              </a:ext>
            </a:extLst>
          </p:cNvPr>
          <p:cNvGraphicFramePr>
            <a:graphicFrameLocks/>
          </p:cNvGraphicFramePr>
          <p:nvPr/>
        </p:nvGraphicFramePr>
        <p:xfrm>
          <a:off x="1981200" y="2743200"/>
          <a:ext cx="8229600" cy="231635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96179">
                <a:tc>
                  <a:txBody>
                    <a:bodyPr/>
                    <a:lstStyle/>
                    <a:p>
                      <a:pPr algn="ctr"/>
                      <a:endParaRPr lang="en-US" sz="1800" dirty="0">
                        <a:solidFill>
                          <a:schemeClr val="bg1"/>
                        </a:solidFill>
                        <a:latin typeface="Arial"/>
                        <a:cs typeface="Arial"/>
                      </a:endParaRP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r>
                        <a:rPr lang="en-US" sz="2000" dirty="0">
                          <a:solidFill>
                            <a:schemeClr val="bg1"/>
                          </a:solidFill>
                          <a:latin typeface="Arial"/>
                          <a:cs typeface="Arial"/>
                        </a:rPr>
                        <a:t>CT</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r>
                        <a:rPr lang="en-US" sz="2000" dirty="0">
                          <a:solidFill>
                            <a:schemeClr val="bg1"/>
                          </a:solidFill>
                          <a:latin typeface="Arial"/>
                          <a:cs typeface="Arial"/>
                        </a:rPr>
                        <a:t>MRI (all)</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r>
                        <a:rPr lang="en-US" sz="2000" dirty="0">
                          <a:solidFill>
                            <a:schemeClr val="bg1"/>
                          </a:solidFill>
                          <a:latin typeface="Arial"/>
                          <a:cs typeface="Arial"/>
                        </a:rPr>
                        <a:t>MRI with </a:t>
                      </a:r>
                      <a:r>
                        <a:rPr lang="en-US" sz="2000" dirty="0" err="1">
                          <a:solidFill>
                            <a:schemeClr val="bg1"/>
                          </a:solidFill>
                          <a:latin typeface="Arial"/>
                          <a:cs typeface="Arial"/>
                        </a:rPr>
                        <a:t>Eovist</a:t>
                      </a:r>
                      <a:endParaRPr lang="en-US" sz="2000" dirty="0">
                        <a:solidFill>
                          <a:schemeClr val="bg1"/>
                        </a:solidFill>
                        <a:latin typeface="Arial"/>
                        <a:cs typeface="Arial"/>
                      </a:endParaRP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639995">
                <a:tc>
                  <a:txBody>
                    <a:bodyPr/>
                    <a:lstStyle/>
                    <a:p>
                      <a:r>
                        <a:rPr lang="en-US" sz="1800" dirty="0">
                          <a:latin typeface="Arial"/>
                          <a:cs typeface="Arial"/>
                        </a:rPr>
                        <a:t>Per-patient</a:t>
                      </a:r>
                      <a:r>
                        <a:rPr lang="en-US" sz="1800" baseline="0" dirty="0">
                          <a:latin typeface="Arial"/>
                          <a:cs typeface="Arial"/>
                        </a:rPr>
                        <a:t> sensitivity</a:t>
                      </a:r>
                      <a:endParaRPr lang="en-US" sz="1800" dirty="0">
                        <a:latin typeface="Arial"/>
                        <a:cs typeface="Arial"/>
                      </a:endParaRP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a:cs typeface="Arial"/>
                        </a:rPr>
                        <a:t>83%</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a:cs typeface="Arial"/>
                        </a:rPr>
                        <a:t>88%</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800" dirty="0">
                        <a:latin typeface="Arial"/>
                        <a:cs typeface="Arial"/>
                      </a:endParaRP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39995">
                <a:tc>
                  <a:txBody>
                    <a:bodyPr/>
                    <a:lstStyle/>
                    <a:p>
                      <a:r>
                        <a:rPr lang="en-US" sz="1800" dirty="0">
                          <a:latin typeface="Arial"/>
                          <a:cs typeface="Arial"/>
                        </a:rPr>
                        <a:t>Per patient specificity</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800" dirty="0">
                          <a:latin typeface="Arial"/>
                          <a:cs typeface="Arial"/>
                        </a:rPr>
                        <a:t>81%</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800" dirty="0">
                          <a:latin typeface="Arial"/>
                          <a:cs typeface="Arial"/>
                        </a:rPr>
                        <a:t>94%</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dirty="0">
                        <a:latin typeface="Arial"/>
                        <a:cs typeface="Arial"/>
                      </a:endParaRP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9995">
                <a:tc>
                  <a:txBody>
                    <a:bodyPr/>
                    <a:lstStyle/>
                    <a:p>
                      <a:r>
                        <a:rPr lang="en-US" sz="1800" dirty="0">
                          <a:latin typeface="Arial"/>
                          <a:cs typeface="Arial"/>
                        </a:rPr>
                        <a:t>Per lesion sensitivity</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DEADA"/>
                    </a:solidFill>
                  </a:tcPr>
                </a:tc>
                <a:tc>
                  <a:txBody>
                    <a:bodyPr/>
                    <a:lstStyle/>
                    <a:p>
                      <a:pPr algn="ctr"/>
                      <a:r>
                        <a:rPr lang="en-US" sz="1800" dirty="0">
                          <a:latin typeface="Arial"/>
                          <a:cs typeface="Arial"/>
                        </a:rPr>
                        <a:t>72%</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DEADA"/>
                    </a:solidFill>
                  </a:tcPr>
                </a:tc>
                <a:tc>
                  <a:txBody>
                    <a:bodyPr/>
                    <a:lstStyle/>
                    <a:p>
                      <a:pPr algn="ctr"/>
                      <a:r>
                        <a:rPr lang="en-US" sz="1800" dirty="0">
                          <a:latin typeface="Arial"/>
                          <a:cs typeface="Arial"/>
                        </a:rPr>
                        <a:t>79%</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DEADA"/>
                    </a:solidFill>
                  </a:tcPr>
                </a:tc>
                <a:tc>
                  <a:txBody>
                    <a:bodyPr/>
                    <a:lstStyle/>
                    <a:p>
                      <a:pPr algn="ctr"/>
                      <a:r>
                        <a:rPr lang="en-US" sz="1800" dirty="0">
                          <a:latin typeface="Arial"/>
                          <a:cs typeface="Arial"/>
                        </a:rPr>
                        <a:t>87%</a:t>
                      </a:r>
                    </a:p>
                  </a:txBody>
                  <a:tcPr marT="45704" marB="4570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DEADA"/>
                    </a:solidFill>
                  </a:tcPr>
                </a:tc>
                <a:extLst>
                  <a:ext uri="{0D108BD9-81ED-4DB2-BD59-A6C34878D82A}">
                    <a16:rowId xmlns:a16="http://schemas.microsoft.com/office/drawing/2014/main" val="10003"/>
                  </a:ext>
                </a:extLst>
              </a:tr>
            </a:tbl>
          </a:graphicData>
        </a:graphic>
      </p:graphicFrame>
      <p:sp>
        <p:nvSpPr>
          <p:cNvPr id="42015" name="TextBox 2">
            <a:extLst>
              <a:ext uri="{FF2B5EF4-FFF2-40B4-BE49-F238E27FC236}">
                <a16:creationId xmlns:a16="http://schemas.microsoft.com/office/drawing/2014/main" id="{71476F2D-0D07-442F-A902-18DB28BA0793}"/>
              </a:ext>
            </a:extLst>
          </p:cNvPr>
          <p:cNvSpPr txBox="1">
            <a:spLocks noChangeArrowheads="1"/>
          </p:cNvSpPr>
          <p:nvPr/>
        </p:nvSpPr>
        <p:spPr bwMode="auto">
          <a:xfrm>
            <a:off x="304800" y="6470696"/>
            <a:ext cx="6248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nb-NO" altLang="en-US" sz="1000" dirty="0">
                <a:solidFill>
                  <a:srgbClr val="000000"/>
                </a:solidFill>
              </a:rPr>
              <a:t>Lee, et al. </a:t>
            </a:r>
            <a:r>
              <a:rPr lang="nb-NO" altLang="en-US" sz="1000" i="1" dirty="0">
                <a:solidFill>
                  <a:srgbClr val="000000"/>
                </a:solidFill>
              </a:rPr>
              <a:t>Radiology. </a:t>
            </a:r>
            <a:r>
              <a:rPr lang="nb-NO" altLang="en-US" sz="1000" dirty="0">
                <a:solidFill>
                  <a:srgbClr val="000000"/>
                </a:solidFill>
              </a:rPr>
              <a:t>2015.</a:t>
            </a:r>
          </a:p>
        </p:txBody>
      </p:sp>
    </p:spTree>
    <p:extLst>
      <p:ext uri="{BB962C8B-B14F-4D97-AF65-F5344CB8AC3E}">
        <p14:creationId xmlns:p14="http://schemas.microsoft.com/office/powerpoint/2010/main" val="336924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0021"/>
            <a:ext cx="10972800" cy="1143000"/>
          </a:xfrm>
        </p:spPr>
        <p:txBody>
          <a:bodyPr>
            <a:noAutofit/>
          </a:bodyPr>
          <a:lstStyle/>
          <a:p>
            <a:r>
              <a:rPr lang="en-US" sz="3200" dirty="0"/>
              <a:t>Why is HCC Surveillance Beneficial?</a:t>
            </a:r>
            <a:br>
              <a:rPr lang="en-US" sz="3200" dirty="0"/>
            </a:br>
            <a:r>
              <a:rPr lang="en-US" sz="3200" dirty="0"/>
              <a:t>HCC Treatment Options: Earlier is Better</a:t>
            </a:r>
          </a:p>
        </p:txBody>
      </p:sp>
      <p:sp>
        <p:nvSpPr>
          <p:cNvPr id="4" name="Date Placeholder 3"/>
          <p:cNvSpPr>
            <a:spLocks noGrp="1"/>
          </p:cNvSpPr>
          <p:nvPr>
            <p:ph type="dt" sz="half" idx="4294967295"/>
          </p:nvPr>
        </p:nvSpPr>
        <p:spPr>
          <a:xfrm>
            <a:off x="508000" y="6477000"/>
            <a:ext cx="3454400" cy="349249"/>
          </a:xfrm>
          <a:prstGeom prst="rect">
            <a:avLst/>
          </a:prstGeom>
        </p:spPr>
        <p:txBody>
          <a:bodyPr/>
          <a:lstStyle/>
          <a:p>
            <a:pPr>
              <a:defRPr/>
            </a:pPr>
            <a:r>
              <a:rPr lang="en-US" altLang="ja-JP" sz="1000" dirty="0">
                <a:solidFill>
                  <a:srgbClr val="000000"/>
                </a:solidFill>
              </a:rPr>
              <a:t>© Copyright 2014 Wako Life Sciences, Inc. 4/1/2014</a:t>
            </a:r>
            <a:endParaRPr lang="en-US" altLang="ja-JP" sz="1000" dirty="0"/>
          </a:p>
        </p:txBody>
      </p:sp>
      <p:sp>
        <p:nvSpPr>
          <p:cNvPr id="38" name="Rectangle 9"/>
          <p:cNvSpPr>
            <a:spLocks noChangeArrowheads="1"/>
          </p:cNvSpPr>
          <p:nvPr/>
        </p:nvSpPr>
        <p:spPr bwMode="auto">
          <a:xfrm>
            <a:off x="2362200" y="4921333"/>
            <a:ext cx="4017962" cy="1192526"/>
          </a:xfrm>
          <a:prstGeom prst="roundRect">
            <a:avLst>
              <a:gd name="adj" fmla="val 16667"/>
            </a:avLst>
          </a:prstGeom>
          <a:solidFill>
            <a:schemeClr val="accent1">
              <a:lumMod val="20000"/>
              <a:lumOff val="80000"/>
            </a:schemeClr>
          </a:solidFill>
          <a:ln w="38100">
            <a:solidFill>
              <a:schemeClr val="accent1"/>
            </a:solidFill>
            <a:round/>
            <a:headEnd/>
            <a:tailEnd/>
          </a:ln>
        </p:spPr>
        <p:txBody>
          <a:bodyPr lIns="92075" tIns="46038" rIns="92075" bIns="46038">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kumimoji="1" lang="en-US" altLang="ja-JP" sz="2400" i="0" dirty="0">
                <a:latin typeface="+mn-lt"/>
                <a:ea typeface="HG創英角ｺﾞｼｯｸUB"/>
              </a:rPr>
              <a:t>Curative treatment</a:t>
            </a:r>
          </a:p>
          <a:p>
            <a:pPr algn="ctr" eaLnBrk="1" hangingPunct="1">
              <a:spcBef>
                <a:spcPct val="0"/>
              </a:spcBef>
              <a:buFontTx/>
              <a:buNone/>
            </a:pPr>
            <a:r>
              <a:rPr kumimoji="1" lang="en-US" altLang="ja-JP" sz="2000" dirty="0">
                <a:latin typeface="+mn-lt"/>
                <a:ea typeface="HG創英角ｺﾞｼｯｸUB"/>
              </a:rPr>
              <a:t>Resection, Transplantation, </a:t>
            </a:r>
          </a:p>
          <a:p>
            <a:pPr algn="ctr" eaLnBrk="1" hangingPunct="1">
              <a:spcBef>
                <a:spcPct val="0"/>
              </a:spcBef>
              <a:buFontTx/>
              <a:buNone/>
            </a:pPr>
            <a:r>
              <a:rPr kumimoji="1" lang="en-US" altLang="ja-JP" sz="2000" dirty="0">
                <a:latin typeface="+mn-lt"/>
                <a:ea typeface="HG創英角ｺﾞｼｯｸUB"/>
              </a:rPr>
              <a:t>Microwave/RFA</a:t>
            </a:r>
          </a:p>
        </p:txBody>
      </p:sp>
      <p:sp>
        <p:nvSpPr>
          <p:cNvPr id="39" name="Rectangle 9"/>
          <p:cNvSpPr>
            <a:spLocks noChangeArrowheads="1"/>
          </p:cNvSpPr>
          <p:nvPr/>
        </p:nvSpPr>
        <p:spPr bwMode="auto">
          <a:xfrm>
            <a:off x="6551612" y="4921333"/>
            <a:ext cx="3333750" cy="920111"/>
          </a:xfrm>
          <a:prstGeom prst="roundRect">
            <a:avLst>
              <a:gd name="adj" fmla="val 16667"/>
            </a:avLst>
          </a:prstGeom>
          <a:solidFill>
            <a:schemeClr val="accent6">
              <a:lumMod val="20000"/>
              <a:lumOff val="80000"/>
            </a:schemeClr>
          </a:solidFill>
          <a:ln w="38100">
            <a:solidFill>
              <a:schemeClr val="accent6"/>
            </a:solidFill>
            <a:round/>
            <a:headEnd/>
            <a:tailEnd/>
          </a:ln>
        </p:spPr>
        <p:txBody>
          <a:bodyPr lIns="92075" tIns="46038" rIns="92075" bIns="46038">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kumimoji="1" lang="en-US" altLang="ja-JP" sz="2400" i="0" dirty="0">
                <a:solidFill>
                  <a:srgbClr val="FF0000"/>
                </a:solidFill>
                <a:latin typeface="+mn-lt"/>
                <a:ea typeface="HG創英角ｺﾞｼｯｸUB"/>
              </a:rPr>
              <a:t>DEB TACE, TARE, </a:t>
            </a:r>
            <a:r>
              <a:rPr kumimoji="1" lang="en-US" altLang="ja-JP" sz="2400" i="0" dirty="0" err="1">
                <a:solidFill>
                  <a:srgbClr val="FF0000"/>
                </a:solidFill>
                <a:latin typeface="+mn-lt"/>
                <a:ea typeface="HG創英角ｺﾞｼｯｸUB"/>
              </a:rPr>
              <a:t>c</a:t>
            </a:r>
            <a:r>
              <a:rPr kumimoji="1" lang="en-US" altLang="ja-JP" sz="2400" dirty="0" err="1">
                <a:solidFill>
                  <a:srgbClr val="FF0000"/>
                </a:solidFill>
                <a:latin typeface="+mn-lt"/>
                <a:ea typeface="HG創英角ｺﾞｼｯｸUB"/>
              </a:rPr>
              <a:t>TACE</a:t>
            </a:r>
            <a:r>
              <a:rPr kumimoji="1" lang="en-US" altLang="ja-JP" sz="2000" dirty="0">
                <a:solidFill>
                  <a:srgbClr val="FF0000"/>
                </a:solidFill>
                <a:latin typeface="+mn-lt"/>
                <a:ea typeface="HG創英角ｺﾞｼｯｸUB"/>
              </a:rPr>
              <a:t>, </a:t>
            </a:r>
            <a:r>
              <a:rPr kumimoji="1" lang="en-US" altLang="ja-JP" sz="2400" dirty="0" err="1">
                <a:solidFill>
                  <a:srgbClr val="FF0000"/>
                </a:solidFill>
                <a:latin typeface="+mn-lt"/>
                <a:ea typeface="HG創英角ｺﾞｼｯｸUB"/>
              </a:rPr>
              <a:t>Sorafenib</a:t>
            </a:r>
            <a:endParaRPr kumimoji="1" lang="en-US" altLang="ja-JP" sz="2400" dirty="0">
              <a:solidFill>
                <a:srgbClr val="FF0000"/>
              </a:solidFill>
              <a:latin typeface="+mn-lt"/>
              <a:ea typeface="HG創英角ｺﾞｼｯｸUB"/>
            </a:endParaRPr>
          </a:p>
        </p:txBody>
      </p:sp>
      <p:sp>
        <p:nvSpPr>
          <p:cNvPr id="43" name="Rectangle 9"/>
          <p:cNvSpPr>
            <a:spLocks noChangeArrowheads="1"/>
          </p:cNvSpPr>
          <p:nvPr/>
        </p:nvSpPr>
        <p:spPr bwMode="auto">
          <a:xfrm>
            <a:off x="4838700" y="3683556"/>
            <a:ext cx="2095500" cy="375281"/>
          </a:xfrm>
          <a:prstGeom prst="roundRect">
            <a:avLst>
              <a:gd name="adj" fmla="val 16667"/>
            </a:avLst>
          </a:prstGeom>
          <a:solidFill>
            <a:schemeClr val="accent3">
              <a:lumMod val="40000"/>
              <a:lumOff val="60000"/>
            </a:schemeClr>
          </a:solidFill>
          <a:ln w="28575">
            <a:solidFill>
              <a:schemeClr val="accent2"/>
            </a:solidFill>
            <a:round/>
            <a:headEnd/>
            <a:tailEnd/>
          </a:ln>
        </p:spPr>
        <p:txBody>
          <a:bodyPr wrap="square" lIns="92075" tIns="46038" rIns="92075" bIns="46038">
            <a:spAutoFit/>
          </a:bodyPr>
          <a:lstStyle/>
          <a:p>
            <a:pPr algn="ctr">
              <a:defRPr/>
            </a:pPr>
            <a:r>
              <a:rPr kumimoji="1" lang="en-US" altLang="ja-JP" sz="1600" i="0" dirty="0">
                <a:solidFill>
                  <a:srgbClr val="000000"/>
                </a:solidFill>
                <a:ea typeface="HG創英角ｺﾞｼｯｸUB" pitchFamily="49" charset="-128"/>
                <a:cs typeface="Arial" charset="0"/>
              </a:rPr>
              <a:t>USA</a:t>
            </a:r>
            <a:r>
              <a:rPr kumimoji="1" lang="en-US" altLang="ja-JP" sz="1600" dirty="0">
                <a:solidFill>
                  <a:srgbClr val="000000"/>
                </a:solidFill>
                <a:ea typeface="HG創英角ｺﾞｼｯｸUB" pitchFamily="49" charset="-128"/>
                <a:cs typeface="Arial" charset="0"/>
              </a:rPr>
              <a:t> Surveillance</a:t>
            </a:r>
            <a:endParaRPr kumimoji="1" lang="en-US" altLang="ja-JP" sz="1600" i="0" dirty="0">
              <a:solidFill>
                <a:srgbClr val="000000"/>
              </a:solidFill>
              <a:ea typeface="HG創英角ｺﾞｼｯｸUB" pitchFamily="49" charset="-128"/>
              <a:cs typeface="Arial" charset="0"/>
            </a:endParaRPr>
          </a:p>
        </p:txBody>
      </p:sp>
      <p:sp>
        <p:nvSpPr>
          <p:cNvPr id="44" name="Rectangle 9"/>
          <p:cNvSpPr>
            <a:spLocks noChangeArrowheads="1"/>
          </p:cNvSpPr>
          <p:nvPr/>
        </p:nvSpPr>
        <p:spPr bwMode="auto">
          <a:xfrm>
            <a:off x="7015162" y="3581400"/>
            <a:ext cx="1595438" cy="920111"/>
          </a:xfrm>
          <a:prstGeom prst="roundRect">
            <a:avLst>
              <a:gd name="adj" fmla="val 16667"/>
            </a:avLst>
          </a:prstGeom>
          <a:solidFill>
            <a:schemeClr val="accent3">
              <a:lumMod val="40000"/>
              <a:lumOff val="60000"/>
            </a:schemeClr>
          </a:solidFill>
          <a:ln w="28575">
            <a:solidFill>
              <a:schemeClr val="accent2"/>
            </a:solidFill>
            <a:round/>
            <a:headEnd/>
            <a:tailEnd/>
          </a:ln>
        </p:spPr>
        <p:txBody>
          <a:bodyPr wrap="square" lIns="92075" tIns="46038" rIns="92075" bIns="46038">
            <a:spAutoFit/>
          </a:bodyPr>
          <a:lstStyle/>
          <a:p>
            <a:pPr algn="ctr">
              <a:defRPr/>
            </a:pPr>
            <a:r>
              <a:rPr kumimoji="1" lang="en-US" altLang="ja-JP" sz="1600" i="0" dirty="0">
                <a:solidFill>
                  <a:srgbClr val="000000"/>
                </a:solidFill>
                <a:ea typeface="HG創英角ｺﾞｼｯｸUB" pitchFamily="49" charset="-128"/>
                <a:cs typeface="Arial" charset="0"/>
              </a:rPr>
              <a:t>USA </a:t>
            </a:r>
          </a:p>
          <a:p>
            <a:pPr algn="ctr">
              <a:defRPr/>
            </a:pPr>
            <a:r>
              <a:rPr kumimoji="1" lang="en-US" altLang="ja-JP" sz="1600" i="0" dirty="0">
                <a:solidFill>
                  <a:srgbClr val="000000"/>
                </a:solidFill>
                <a:ea typeface="HG創英角ｺﾞｼｯｸUB" pitchFamily="49" charset="-128"/>
                <a:cs typeface="Arial" charset="0"/>
              </a:rPr>
              <a:t>referred base </a:t>
            </a:r>
          </a:p>
          <a:p>
            <a:pPr algn="ctr">
              <a:defRPr/>
            </a:pPr>
            <a:r>
              <a:rPr kumimoji="1" lang="en-US" altLang="ja-JP" sz="1600" i="0" dirty="0">
                <a:solidFill>
                  <a:srgbClr val="000000"/>
                </a:solidFill>
                <a:ea typeface="HG創英角ｺﾞｼｯｸUB" pitchFamily="49" charset="-128"/>
                <a:cs typeface="Arial" charset="0"/>
              </a:rPr>
              <a:t>no surveillance</a:t>
            </a:r>
          </a:p>
        </p:txBody>
      </p:sp>
      <p:sp>
        <p:nvSpPr>
          <p:cNvPr id="42" name="Rectangle 9"/>
          <p:cNvSpPr>
            <a:spLocks noChangeArrowheads="1"/>
          </p:cNvSpPr>
          <p:nvPr/>
        </p:nvSpPr>
        <p:spPr bwMode="auto">
          <a:xfrm>
            <a:off x="4724400" y="4434245"/>
            <a:ext cx="16002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kumimoji="1" lang="en-US" altLang="ja-JP" sz="1800" i="1" dirty="0">
                <a:latin typeface="+mn-lt"/>
                <a:ea typeface="HG創英角ｺﾞｼｯｸUB"/>
              </a:rPr>
              <a:t>2-4+cm</a:t>
            </a:r>
          </a:p>
        </p:txBody>
      </p:sp>
      <p:sp>
        <p:nvSpPr>
          <p:cNvPr id="47" name="Rectangle 9"/>
          <p:cNvSpPr>
            <a:spLocks noChangeArrowheads="1"/>
          </p:cNvSpPr>
          <p:nvPr/>
        </p:nvSpPr>
        <p:spPr bwMode="auto">
          <a:xfrm>
            <a:off x="6934200" y="4461404"/>
            <a:ext cx="16002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kumimoji="1" lang="en-US" altLang="ja-JP" sz="1800" i="1" dirty="0">
                <a:latin typeface="+mn-lt"/>
                <a:ea typeface="HG創英角ｺﾞｼｯｸUB"/>
              </a:rPr>
              <a:t> &gt;5cm</a:t>
            </a:r>
          </a:p>
        </p:txBody>
      </p:sp>
      <p:sp>
        <p:nvSpPr>
          <p:cNvPr id="48" name="Rectangle 9"/>
          <p:cNvSpPr>
            <a:spLocks noChangeArrowheads="1"/>
          </p:cNvSpPr>
          <p:nvPr/>
        </p:nvSpPr>
        <p:spPr bwMode="auto">
          <a:xfrm>
            <a:off x="383382" y="1671908"/>
            <a:ext cx="3497261"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kumimoji="1" lang="en-US" altLang="ja-JP" sz="2000" dirty="0">
                <a:latin typeface="+mj-lt"/>
                <a:ea typeface="HG創英角ｺﾞｼｯｸUB"/>
              </a:rPr>
              <a:t>Tumor Diameter at diagnosis</a:t>
            </a:r>
          </a:p>
        </p:txBody>
      </p:sp>
      <p:sp>
        <p:nvSpPr>
          <p:cNvPr id="40" name="Rectangle 9"/>
          <p:cNvSpPr>
            <a:spLocks noChangeArrowheads="1"/>
          </p:cNvSpPr>
          <p:nvPr/>
        </p:nvSpPr>
        <p:spPr bwMode="auto">
          <a:xfrm>
            <a:off x="10000360" y="4921332"/>
            <a:ext cx="2039240" cy="1328734"/>
          </a:xfrm>
          <a:prstGeom prst="roundRect">
            <a:avLst>
              <a:gd name="adj" fmla="val 16667"/>
            </a:avLst>
          </a:prstGeom>
          <a:solidFill>
            <a:schemeClr val="accent6">
              <a:lumMod val="20000"/>
              <a:lumOff val="80000"/>
            </a:schemeClr>
          </a:solidFill>
          <a:ln w="38100">
            <a:solidFill>
              <a:schemeClr val="accent6"/>
            </a:solidFill>
            <a:round/>
            <a:headEnd/>
            <a:tailEnd/>
          </a:ln>
        </p:spPr>
        <p:txBody>
          <a:bodyPr wrap="square" lIns="92075" tIns="46038" rIns="92075" bIns="46038">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kumimoji="1" lang="en-US" altLang="ja-JP" sz="2400" dirty="0">
                <a:solidFill>
                  <a:srgbClr val="FF0000"/>
                </a:solidFill>
                <a:latin typeface="+mn-lt"/>
                <a:ea typeface="HG創英角ｺﾞｼｯｸUB"/>
              </a:rPr>
              <a:t>Targeted, IO or </a:t>
            </a:r>
            <a:r>
              <a:rPr kumimoji="1" lang="en-US" altLang="ja-JP" sz="2400" i="0" dirty="0">
                <a:solidFill>
                  <a:srgbClr val="FF0000"/>
                </a:solidFill>
                <a:latin typeface="+mn-lt"/>
                <a:ea typeface="HG創英角ｺﾞｼｯｸUB"/>
              </a:rPr>
              <a:t>Palliative </a:t>
            </a:r>
          </a:p>
          <a:p>
            <a:pPr algn="ctr" eaLnBrk="1" hangingPunct="1">
              <a:spcBef>
                <a:spcPct val="0"/>
              </a:spcBef>
              <a:buFontTx/>
              <a:buNone/>
            </a:pPr>
            <a:r>
              <a:rPr kumimoji="1" lang="en-US" altLang="ja-JP" sz="2400" dirty="0">
                <a:solidFill>
                  <a:srgbClr val="FF0000"/>
                </a:solidFill>
                <a:latin typeface="+mn-lt"/>
                <a:ea typeface="HG創英角ｺﾞｼｯｸUB"/>
              </a:rPr>
              <a:t>treatment</a:t>
            </a:r>
            <a:endParaRPr kumimoji="1" lang="en-US" altLang="ja-JP" sz="2000" dirty="0">
              <a:solidFill>
                <a:srgbClr val="FF0000"/>
              </a:solidFill>
              <a:latin typeface="+mn-lt"/>
              <a:ea typeface="HG創英角ｺﾞｼｯｸUB"/>
            </a:endParaRPr>
          </a:p>
        </p:txBody>
      </p:sp>
      <p:sp>
        <p:nvSpPr>
          <p:cNvPr id="41" name="Line 3"/>
          <p:cNvSpPr>
            <a:spLocks noChangeShapeType="1"/>
          </p:cNvSpPr>
          <p:nvPr/>
        </p:nvSpPr>
        <p:spPr bwMode="auto">
          <a:xfrm flipV="1">
            <a:off x="2001838" y="2930525"/>
            <a:ext cx="9018142" cy="0"/>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45" name="Rectangle 9"/>
          <p:cNvSpPr>
            <a:spLocks noChangeArrowheads="1"/>
          </p:cNvSpPr>
          <p:nvPr/>
        </p:nvSpPr>
        <p:spPr bwMode="auto">
          <a:xfrm>
            <a:off x="4578350" y="3048000"/>
            <a:ext cx="167005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dirty="0">
                <a:solidFill>
                  <a:srgbClr val="000000"/>
                </a:solidFill>
                <a:latin typeface="+mn-lt"/>
                <a:ea typeface="HG創英角ｺﾞｼｯｸUB" pitchFamily="49" charset="-128"/>
              </a:rPr>
              <a:t>3 cm</a:t>
            </a:r>
          </a:p>
        </p:txBody>
      </p:sp>
      <p:sp>
        <p:nvSpPr>
          <p:cNvPr id="49" name="Rectangle 9"/>
          <p:cNvSpPr>
            <a:spLocks noChangeArrowheads="1"/>
          </p:cNvSpPr>
          <p:nvPr/>
        </p:nvSpPr>
        <p:spPr bwMode="auto">
          <a:xfrm>
            <a:off x="2870200" y="3048000"/>
            <a:ext cx="16002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a:solidFill>
                  <a:srgbClr val="000000"/>
                </a:solidFill>
                <a:latin typeface="+mn-lt"/>
                <a:ea typeface="HG創英角ｺﾞｼｯｸUB" pitchFamily="49" charset="-128"/>
              </a:rPr>
              <a:t>2 cm</a:t>
            </a:r>
          </a:p>
        </p:txBody>
      </p:sp>
      <p:sp>
        <p:nvSpPr>
          <p:cNvPr id="50" name="Rectangle 9"/>
          <p:cNvSpPr>
            <a:spLocks noChangeArrowheads="1"/>
          </p:cNvSpPr>
          <p:nvPr/>
        </p:nvSpPr>
        <p:spPr bwMode="auto">
          <a:xfrm>
            <a:off x="1512888" y="3048000"/>
            <a:ext cx="1684337"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a:solidFill>
                  <a:srgbClr val="000000"/>
                </a:solidFill>
                <a:latin typeface="+mn-lt"/>
                <a:ea typeface="HG創英角ｺﾞｼｯｸUB" pitchFamily="49" charset="-128"/>
              </a:rPr>
              <a:t>~ 1 cm</a:t>
            </a:r>
          </a:p>
        </p:txBody>
      </p:sp>
      <p:sp>
        <p:nvSpPr>
          <p:cNvPr id="51" name="円/楕円 50"/>
          <p:cNvSpPr/>
          <p:nvPr/>
        </p:nvSpPr>
        <p:spPr bwMode="auto">
          <a:xfrm>
            <a:off x="2230438" y="2533650"/>
            <a:ext cx="249237" cy="238125"/>
          </a:xfrm>
          <a:prstGeom prst="ellipse">
            <a:avLst/>
          </a:prstGeom>
          <a:solidFill>
            <a:schemeClr val="accent3">
              <a:lumMod val="75000"/>
            </a:schemeClr>
          </a:solidFill>
          <a:ln w="38100" cap="sq" cmpd="sng" algn="ctr">
            <a:solidFill>
              <a:schemeClr val="tx1"/>
            </a:solidFill>
            <a:prstDash val="sysDot"/>
            <a:round/>
            <a:headEnd type="none" w="sm" len="sm"/>
            <a:tailEnd type="none" w="sm" len="sm"/>
          </a:ln>
          <a:effectLst/>
        </p:spPr>
        <p:txBody>
          <a:bodyPr/>
          <a:lstStyle/>
          <a:p>
            <a:pPr eaLnBrk="0" hangingPunct="0">
              <a:defRPr/>
            </a:pPr>
            <a:endParaRPr lang="en-US" i="0">
              <a:solidFill>
                <a:srgbClr val="000000"/>
              </a:solidFill>
            </a:endParaRPr>
          </a:p>
        </p:txBody>
      </p:sp>
      <p:grpSp>
        <p:nvGrpSpPr>
          <p:cNvPr id="52" name="グループ化 1"/>
          <p:cNvGrpSpPr>
            <a:grpSpLocks/>
          </p:cNvGrpSpPr>
          <p:nvPr/>
        </p:nvGrpSpPr>
        <p:grpSpPr bwMode="auto">
          <a:xfrm>
            <a:off x="9013825" y="1752600"/>
            <a:ext cx="1577975" cy="1095375"/>
            <a:chOff x="6457007" y="1455737"/>
            <a:chExt cx="1576787" cy="1094172"/>
          </a:xfrm>
        </p:grpSpPr>
        <p:sp>
          <p:nvSpPr>
            <p:cNvPr id="53" name="円/楕円 52"/>
            <p:cNvSpPr/>
            <p:nvPr/>
          </p:nvSpPr>
          <p:spPr bwMode="auto">
            <a:xfrm>
              <a:off x="7191466" y="1530268"/>
              <a:ext cx="620246" cy="688218"/>
            </a:xfrm>
            <a:prstGeom prst="ellipse">
              <a:avLst/>
            </a:prstGeom>
            <a:solidFill>
              <a:schemeClr val="accent2">
                <a:lumMod val="75000"/>
              </a:schemeClr>
            </a:solidFill>
            <a:ln w="38100" cap="sq" cmpd="sng" algn="ctr">
              <a:solidFill>
                <a:schemeClr val="tx1"/>
              </a:solidFill>
              <a:prstDash val="solid"/>
              <a:round/>
              <a:headEnd type="none" w="sm" len="sm"/>
              <a:tailEnd type="none" w="sm" len="sm"/>
            </a:ln>
            <a:effectLst/>
          </p:spPr>
          <p:txBody>
            <a:bodyPr/>
            <a:lstStyle/>
            <a:p>
              <a:pPr eaLnBrk="0" hangingPunct="0">
                <a:defRPr/>
              </a:pPr>
              <a:endParaRPr lang="en-US" i="0">
                <a:solidFill>
                  <a:srgbClr val="000000"/>
                </a:solidFill>
              </a:endParaRPr>
            </a:p>
          </p:txBody>
        </p:sp>
        <p:sp>
          <p:nvSpPr>
            <p:cNvPr id="54" name="円/楕円 53"/>
            <p:cNvSpPr/>
            <p:nvPr/>
          </p:nvSpPr>
          <p:spPr bwMode="auto">
            <a:xfrm>
              <a:off x="6457007" y="1455737"/>
              <a:ext cx="1045374" cy="1051357"/>
            </a:xfrm>
            <a:prstGeom prst="ellipse">
              <a:avLst/>
            </a:prstGeom>
            <a:solidFill>
              <a:schemeClr val="accent2">
                <a:lumMod val="75000"/>
              </a:schemeClr>
            </a:solidFill>
            <a:ln w="38100" cap="sq" cmpd="sng" algn="ctr">
              <a:solidFill>
                <a:schemeClr val="tx1"/>
              </a:solidFill>
              <a:prstDash val="solid"/>
              <a:round/>
              <a:headEnd type="none" w="sm" len="sm"/>
              <a:tailEnd type="none" w="sm" len="sm"/>
            </a:ln>
            <a:effectLst/>
          </p:spPr>
          <p:txBody>
            <a:bodyPr/>
            <a:lstStyle/>
            <a:p>
              <a:pPr eaLnBrk="0" hangingPunct="0">
                <a:defRPr/>
              </a:pPr>
              <a:endParaRPr lang="en-US" i="0">
                <a:solidFill>
                  <a:srgbClr val="000000"/>
                </a:solidFill>
              </a:endParaRPr>
            </a:p>
          </p:txBody>
        </p:sp>
        <p:sp>
          <p:nvSpPr>
            <p:cNvPr id="55" name="円/楕円 54"/>
            <p:cNvSpPr/>
            <p:nvPr/>
          </p:nvSpPr>
          <p:spPr bwMode="auto">
            <a:xfrm>
              <a:off x="7695911" y="2218486"/>
              <a:ext cx="337883" cy="331423"/>
            </a:xfrm>
            <a:prstGeom prst="ellipse">
              <a:avLst/>
            </a:prstGeom>
            <a:solidFill>
              <a:schemeClr val="accent2">
                <a:lumMod val="75000"/>
              </a:schemeClr>
            </a:solidFill>
            <a:ln w="38100" cap="sq" cmpd="sng" algn="ctr">
              <a:solidFill>
                <a:schemeClr val="tx1"/>
              </a:solidFill>
              <a:prstDash val="solid"/>
              <a:round/>
              <a:headEnd type="none" w="sm" len="sm"/>
              <a:tailEnd type="none" w="sm" len="sm"/>
            </a:ln>
            <a:effectLst/>
          </p:spPr>
          <p:txBody>
            <a:bodyPr/>
            <a:lstStyle/>
            <a:p>
              <a:pPr eaLnBrk="0" hangingPunct="0">
                <a:defRPr/>
              </a:pPr>
              <a:endParaRPr lang="en-US" i="0">
                <a:solidFill>
                  <a:srgbClr val="000000"/>
                </a:solidFill>
              </a:endParaRPr>
            </a:p>
          </p:txBody>
        </p:sp>
      </p:grpSp>
      <p:sp>
        <p:nvSpPr>
          <p:cNvPr id="56" name="円/楕円 55"/>
          <p:cNvSpPr/>
          <p:nvPr/>
        </p:nvSpPr>
        <p:spPr bwMode="auto">
          <a:xfrm>
            <a:off x="3414713" y="2266950"/>
            <a:ext cx="511175" cy="504825"/>
          </a:xfrm>
          <a:prstGeom prst="ellipse">
            <a:avLst/>
          </a:prstGeom>
          <a:solidFill>
            <a:schemeClr val="accent3">
              <a:lumMod val="75000"/>
            </a:schemeClr>
          </a:solidFill>
          <a:ln w="38100" cap="sq" cmpd="sng" algn="ctr">
            <a:solidFill>
              <a:schemeClr val="tx1"/>
            </a:solidFill>
            <a:prstDash val="sysDot"/>
            <a:round/>
            <a:headEnd type="none" w="sm" len="sm"/>
            <a:tailEnd type="none" w="sm" len="sm"/>
          </a:ln>
          <a:effectLst/>
        </p:spPr>
        <p:txBody>
          <a:bodyPr/>
          <a:lstStyle/>
          <a:p>
            <a:pPr eaLnBrk="0" hangingPunct="0">
              <a:defRPr/>
            </a:pPr>
            <a:endParaRPr lang="en-US" i="0">
              <a:solidFill>
                <a:srgbClr val="000000"/>
              </a:solidFill>
            </a:endParaRPr>
          </a:p>
        </p:txBody>
      </p:sp>
      <p:sp>
        <p:nvSpPr>
          <p:cNvPr id="57" name="円/楕円 56"/>
          <p:cNvSpPr/>
          <p:nvPr/>
        </p:nvSpPr>
        <p:spPr bwMode="auto">
          <a:xfrm>
            <a:off x="5029200" y="2087563"/>
            <a:ext cx="685800" cy="684212"/>
          </a:xfrm>
          <a:prstGeom prst="ellipse">
            <a:avLst/>
          </a:prstGeom>
          <a:solidFill>
            <a:schemeClr val="accent3">
              <a:lumMod val="75000"/>
            </a:schemeClr>
          </a:solidFill>
          <a:ln w="38100" cap="sq" cmpd="sng" algn="ctr">
            <a:solidFill>
              <a:schemeClr val="tx1"/>
            </a:solidFill>
            <a:prstDash val="sysDot"/>
            <a:round/>
            <a:headEnd type="none" w="sm" len="sm"/>
            <a:tailEnd type="none" w="sm" len="sm"/>
          </a:ln>
          <a:effectLst/>
        </p:spPr>
        <p:txBody>
          <a:bodyPr/>
          <a:lstStyle/>
          <a:p>
            <a:pPr eaLnBrk="0" hangingPunct="0">
              <a:defRPr/>
            </a:pPr>
            <a:endParaRPr lang="en-US" i="0">
              <a:solidFill>
                <a:srgbClr val="000000"/>
              </a:solidFill>
            </a:endParaRPr>
          </a:p>
        </p:txBody>
      </p:sp>
      <p:sp>
        <p:nvSpPr>
          <p:cNvPr id="58" name="円/楕円 57"/>
          <p:cNvSpPr/>
          <p:nvPr/>
        </p:nvSpPr>
        <p:spPr bwMode="auto">
          <a:xfrm>
            <a:off x="7162800" y="1828800"/>
            <a:ext cx="990600" cy="942975"/>
          </a:xfrm>
          <a:prstGeom prst="ellipse">
            <a:avLst/>
          </a:prstGeom>
          <a:solidFill>
            <a:schemeClr val="accent3">
              <a:lumMod val="75000"/>
            </a:schemeClr>
          </a:solidFill>
          <a:ln w="38100" cap="sq" cmpd="sng" algn="ctr">
            <a:solidFill>
              <a:schemeClr val="tx1"/>
            </a:solidFill>
            <a:prstDash val="sysDot"/>
            <a:round/>
            <a:headEnd type="none" w="sm" len="sm"/>
            <a:tailEnd type="none" w="sm" len="sm"/>
          </a:ln>
          <a:effectLst/>
        </p:spPr>
        <p:txBody>
          <a:bodyPr/>
          <a:lstStyle/>
          <a:p>
            <a:pPr eaLnBrk="0" hangingPunct="0">
              <a:defRPr/>
            </a:pPr>
            <a:endParaRPr lang="en-US" i="0">
              <a:solidFill>
                <a:srgbClr val="000000"/>
              </a:solidFill>
            </a:endParaRPr>
          </a:p>
        </p:txBody>
      </p:sp>
      <p:sp>
        <p:nvSpPr>
          <p:cNvPr id="59" name="Rectangle 9"/>
          <p:cNvSpPr>
            <a:spLocks noChangeArrowheads="1"/>
          </p:cNvSpPr>
          <p:nvPr/>
        </p:nvSpPr>
        <p:spPr bwMode="auto">
          <a:xfrm>
            <a:off x="6940550" y="3048000"/>
            <a:ext cx="167005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dirty="0">
                <a:solidFill>
                  <a:srgbClr val="000000"/>
                </a:solidFill>
                <a:latin typeface="+mn-lt"/>
                <a:ea typeface="HG創英角ｺﾞｼｯｸUB" pitchFamily="49" charset="-128"/>
              </a:rPr>
              <a:t>5 cm ~</a:t>
            </a:r>
          </a:p>
        </p:txBody>
      </p:sp>
      <p:sp>
        <p:nvSpPr>
          <p:cNvPr id="60" name="Rectangle 9"/>
          <p:cNvSpPr>
            <a:spLocks noChangeArrowheads="1"/>
          </p:cNvSpPr>
          <p:nvPr/>
        </p:nvSpPr>
        <p:spPr bwMode="auto">
          <a:xfrm>
            <a:off x="8766175" y="3048000"/>
            <a:ext cx="228282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dirty="0">
                <a:solidFill>
                  <a:srgbClr val="000000"/>
                </a:solidFill>
                <a:latin typeface="+mn-lt"/>
                <a:ea typeface="HG創英角ｺﾞｼｯｸUB" pitchFamily="49" charset="-128"/>
              </a:rPr>
              <a:t>Tumor Diameter</a:t>
            </a:r>
          </a:p>
        </p:txBody>
      </p:sp>
      <p:sp>
        <p:nvSpPr>
          <p:cNvPr id="27" name="Rectangle 9"/>
          <p:cNvSpPr>
            <a:spLocks noChangeArrowheads="1"/>
          </p:cNvSpPr>
          <p:nvPr/>
        </p:nvSpPr>
        <p:spPr bwMode="auto">
          <a:xfrm>
            <a:off x="3003550" y="3671895"/>
            <a:ext cx="1333500" cy="647696"/>
          </a:xfrm>
          <a:prstGeom prst="roundRect">
            <a:avLst>
              <a:gd name="adj" fmla="val 16667"/>
            </a:avLst>
          </a:prstGeom>
          <a:solidFill>
            <a:schemeClr val="accent3">
              <a:lumMod val="40000"/>
              <a:lumOff val="60000"/>
            </a:schemeClr>
          </a:solidFill>
          <a:ln w="28575">
            <a:solidFill>
              <a:schemeClr val="accent2"/>
            </a:solidFill>
            <a:round/>
            <a:headEnd/>
            <a:tailEnd/>
          </a:ln>
        </p:spPr>
        <p:txBody>
          <a:bodyPr lIns="92075" tIns="46038" rIns="92075" bIns="46038">
            <a:spAutoFit/>
          </a:bodyPr>
          <a:lstStyle/>
          <a:p>
            <a:pPr algn="ctr">
              <a:defRPr/>
            </a:pPr>
            <a:r>
              <a:rPr kumimoji="1" lang="en-US" altLang="ja-JP" sz="1600" i="0" dirty="0">
                <a:solidFill>
                  <a:srgbClr val="000000"/>
                </a:solidFill>
                <a:ea typeface="HG創英角ｺﾞｼｯｸUB" pitchFamily="49" charset="-128"/>
                <a:cs typeface="Arial" charset="0"/>
              </a:rPr>
              <a:t>Japan </a:t>
            </a:r>
          </a:p>
          <a:p>
            <a:pPr algn="ctr">
              <a:defRPr/>
            </a:pPr>
            <a:r>
              <a:rPr kumimoji="1" lang="en-US" altLang="ja-JP" sz="1600" dirty="0">
                <a:solidFill>
                  <a:srgbClr val="000000"/>
                </a:solidFill>
                <a:ea typeface="HG創英角ｺﾞｼｯｸUB" pitchFamily="49" charset="-128"/>
                <a:cs typeface="Arial" charset="0"/>
              </a:rPr>
              <a:t>Surveillance</a:t>
            </a:r>
            <a:endParaRPr kumimoji="1" lang="en-US" altLang="ja-JP" sz="1600" i="0" dirty="0">
              <a:solidFill>
                <a:srgbClr val="000000"/>
              </a:solidFill>
              <a:ea typeface="HG創英角ｺﾞｼｯｸUB" pitchFamily="49" charset="-128"/>
              <a:cs typeface="Arial" charset="0"/>
            </a:endParaRPr>
          </a:p>
        </p:txBody>
      </p:sp>
    </p:spTree>
    <p:extLst>
      <p:ext uri="{BB962C8B-B14F-4D97-AF65-F5344CB8AC3E}">
        <p14:creationId xmlns:p14="http://schemas.microsoft.com/office/powerpoint/2010/main" val="3641539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911225" y="480366"/>
            <a:ext cx="10363200" cy="1143000"/>
          </a:xfrm>
          <a:prstGeom prst="rect">
            <a:avLst/>
          </a:prstGeom>
        </p:spPr>
        <p:txBody>
          <a:bodyPr vert="horz" lIns="91440" tIns="45720" rIns="91440" bIns="45720" rtlCol="0" anchor="ctr">
            <a:noAutofit/>
          </a:bodyPr>
          <a:lstStyle>
            <a:lvl1pPr algn="ctr">
              <a:spcBef>
                <a:spcPct val="0"/>
              </a:spcBef>
              <a:buNone/>
              <a:defRPr lang="en-US" sz="3200" b="1" i="0" spc="-5">
                <a:latin typeface="Calibri"/>
                <a:ea typeface="+mj-ea"/>
                <a:cs typeface="Calibri"/>
              </a:defRPr>
            </a:lvl1pPr>
          </a:lstStyle>
          <a:p>
            <a:r>
              <a:rPr lang="en-US" altLang="ja-JP" dirty="0"/>
              <a:t>Clinical Use of HCC Biomarkers  RISK</a:t>
            </a:r>
          </a:p>
        </p:txBody>
      </p:sp>
      <p:sp>
        <p:nvSpPr>
          <p:cNvPr id="11" name="Line 3"/>
          <p:cNvSpPr>
            <a:spLocks noChangeShapeType="1"/>
          </p:cNvSpPr>
          <p:nvPr/>
        </p:nvSpPr>
        <p:spPr bwMode="auto">
          <a:xfrm flipV="1">
            <a:off x="2060574" y="2090738"/>
            <a:ext cx="9140825" cy="0"/>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12" name="Line 17"/>
          <p:cNvSpPr>
            <a:spLocks noChangeShapeType="1"/>
          </p:cNvSpPr>
          <p:nvPr/>
        </p:nvSpPr>
        <p:spPr bwMode="auto">
          <a:xfrm>
            <a:off x="5257800" y="1981200"/>
            <a:ext cx="0" cy="21748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sz="2000"/>
          </a:p>
        </p:txBody>
      </p:sp>
      <p:sp>
        <p:nvSpPr>
          <p:cNvPr id="13" name="Line 19"/>
          <p:cNvSpPr>
            <a:spLocks noChangeShapeType="1"/>
          </p:cNvSpPr>
          <p:nvPr/>
        </p:nvSpPr>
        <p:spPr bwMode="auto">
          <a:xfrm>
            <a:off x="7010400" y="1981200"/>
            <a:ext cx="0" cy="21748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sz="2000"/>
          </a:p>
        </p:txBody>
      </p:sp>
      <p:sp>
        <p:nvSpPr>
          <p:cNvPr id="14" name="Rectangle 9"/>
          <p:cNvSpPr>
            <a:spLocks noChangeArrowheads="1"/>
          </p:cNvSpPr>
          <p:nvPr/>
        </p:nvSpPr>
        <p:spPr bwMode="auto">
          <a:xfrm>
            <a:off x="4422775" y="2362200"/>
            <a:ext cx="167005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400">
                <a:latin typeface="+mn-lt"/>
                <a:ea typeface="HG創英角ｺﾞｼｯｸUB" pitchFamily="49" charset="-128"/>
              </a:rPr>
              <a:t>Diagnosis</a:t>
            </a:r>
          </a:p>
        </p:txBody>
      </p:sp>
      <p:sp>
        <p:nvSpPr>
          <p:cNvPr id="15" name="Rectangle 13"/>
          <p:cNvSpPr>
            <a:spLocks noChangeArrowheads="1"/>
          </p:cNvSpPr>
          <p:nvPr/>
        </p:nvSpPr>
        <p:spPr bwMode="auto">
          <a:xfrm>
            <a:off x="8613775" y="2362200"/>
            <a:ext cx="2892425"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400" dirty="0">
                <a:latin typeface="+mn-lt"/>
                <a:ea typeface="HG創英角ｺﾞｼｯｸUB" pitchFamily="49" charset="-128"/>
              </a:rPr>
              <a:t>Recurrence</a:t>
            </a:r>
          </a:p>
          <a:p>
            <a:pPr algn="ctr" eaLnBrk="1" hangingPunct="1">
              <a:spcBef>
                <a:spcPct val="0"/>
              </a:spcBef>
              <a:buFontTx/>
              <a:buNone/>
            </a:pPr>
            <a:r>
              <a:rPr kumimoji="1" lang="en-US" altLang="ja-JP" sz="2400" dirty="0">
                <a:latin typeface="+mn-lt"/>
                <a:ea typeface="HG創英角ｺﾞｼｯｸUB" pitchFamily="49" charset="-128"/>
              </a:rPr>
              <a:t>Death / Survival</a:t>
            </a:r>
          </a:p>
        </p:txBody>
      </p:sp>
      <p:sp>
        <p:nvSpPr>
          <p:cNvPr id="16" name="Rectangle 9"/>
          <p:cNvSpPr>
            <a:spLocks noChangeArrowheads="1"/>
          </p:cNvSpPr>
          <p:nvPr/>
        </p:nvSpPr>
        <p:spPr bwMode="auto">
          <a:xfrm>
            <a:off x="6175375" y="2362200"/>
            <a:ext cx="167005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400">
                <a:latin typeface="+mn-lt"/>
                <a:ea typeface="HG創英角ｺﾞｼｯｸUB" pitchFamily="49" charset="-128"/>
              </a:rPr>
              <a:t>Treatment </a:t>
            </a:r>
          </a:p>
        </p:txBody>
      </p:sp>
      <p:sp>
        <p:nvSpPr>
          <p:cNvPr id="17" name="Line 19"/>
          <p:cNvSpPr>
            <a:spLocks noChangeShapeType="1"/>
          </p:cNvSpPr>
          <p:nvPr/>
        </p:nvSpPr>
        <p:spPr bwMode="auto">
          <a:xfrm>
            <a:off x="10064750" y="1981200"/>
            <a:ext cx="0" cy="21748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sz="2000"/>
          </a:p>
        </p:txBody>
      </p:sp>
      <p:sp>
        <p:nvSpPr>
          <p:cNvPr id="18" name="Line 18"/>
          <p:cNvSpPr>
            <a:spLocks noChangeShapeType="1"/>
          </p:cNvSpPr>
          <p:nvPr/>
        </p:nvSpPr>
        <p:spPr bwMode="auto">
          <a:xfrm flipH="1" flipV="1">
            <a:off x="5257800" y="2971800"/>
            <a:ext cx="0" cy="685800"/>
          </a:xfrm>
          <a:prstGeom prst="line">
            <a:avLst/>
          </a:prstGeom>
          <a:noFill/>
          <a:ln w="38100">
            <a:solidFill>
              <a:srgbClr val="FF006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19" name="Rectangle 9"/>
          <p:cNvSpPr>
            <a:spLocks noChangeArrowheads="1"/>
          </p:cNvSpPr>
          <p:nvPr/>
        </p:nvSpPr>
        <p:spPr bwMode="auto">
          <a:xfrm>
            <a:off x="4038600" y="3502025"/>
            <a:ext cx="2438400" cy="1328734"/>
          </a:xfrm>
          <a:prstGeom prst="roundRect">
            <a:avLst>
              <a:gd name="adj" fmla="val 16667"/>
            </a:avLst>
          </a:prstGeom>
          <a:solidFill>
            <a:schemeClr val="bg1"/>
          </a:solidFill>
          <a:ln w="28575">
            <a:solidFill>
              <a:srgbClr val="FF0066"/>
            </a:solidFill>
            <a:round/>
            <a:headEnd/>
            <a:tailEnd/>
          </a:ln>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400" dirty="0">
                <a:solidFill>
                  <a:srgbClr val="FF0066"/>
                </a:solidFill>
                <a:latin typeface="+mn-lt"/>
                <a:ea typeface="HG創英角ｺﾞｼｯｸUB" pitchFamily="49" charset="-128"/>
              </a:rPr>
              <a:t>Early diagnosis and  Risk/prognosis</a:t>
            </a:r>
          </a:p>
        </p:txBody>
      </p:sp>
      <p:sp>
        <p:nvSpPr>
          <p:cNvPr id="20" name="Line 20"/>
          <p:cNvSpPr>
            <a:spLocks noChangeShapeType="1"/>
          </p:cNvSpPr>
          <p:nvPr/>
        </p:nvSpPr>
        <p:spPr bwMode="auto">
          <a:xfrm flipH="1" flipV="1">
            <a:off x="7655719" y="2971800"/>
            <a:ext cx="0" cy="685800"/>
          </a:xfrm>
          <a:prstGeom prst="line">
            <a:avLst/>
          </a:prstGeom>
          <a:noFill/>
          <a:ln w="38100">
            <a:solidFill>
              <a:srgbClr val="FF006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21" name="Rectangle 9"/>
          <p:cNvSpPr>
            <a:spLocks noChangeArrowheads="1"/>
          </p:cNvSpPr>
          <p:nvPr/>
        </p:nvSpPr>
        <p:spPr bwMode="auto">
          <a:xfrm>
            <a:off x="6630986" y="3502025"/>
            <a:ext cx="2127252" cy="1328734"/>
          </a:xfrm>
          <a:prstGeom prst="roundRect">
            <a:avLst>
              <a:gd name="adj" fmla="val 16667"/>
            </a:avLst>
          </a:prstGeom>
          <a:solidFill>
            <a:schemeClr val="bg1"/>
          </a:solidFill>
          <a:ln w="28575">
            <a:solidFill>
              <a:srgbClr val="FF0066"/>
            </a:solidFill>
            <a:round/>
            <a:headEnd/>
            <a:tailEnd/>
          </a:ln>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2400" dirty="0">
                <a:solidFill>
                  <a:srgbClr val="FF0066"/>
                </a:solidFill>
                <a:latin typeface="+mn-lt"/>
                <a:ea typeface="ＭＳ Ｐゴシック" charset="-128"/>
              </a:rPr>
              <a:t>Risk : Prediction of recurrence</a:t>
            </a:r>
          </a:p>
        </p:txBody>
      </p:sp>
      <p:sp>
        <p:nvSpPr>
          <p:cNvPr id="22" name="Line 22"/>
          <p:cNvSpPr>
            <a:spLocks noChangeShapeType="1"/>
          </p:cNvSpPr>
          <p:nvPr/>
        </p:nvSpPr>
        <p:spPr bwMode="auto">
          <a:xfrm flipH="1" flipV="1">
            <a:off x="2520156" y="2971800"/>
            <a:ext cx="0" cy="685800"/>
          </a:xfrm>
          <a:prstGeom prst="line">
            <a:avLst/>
          </a:prstGeom>
          <a:noFill/>
          <a:ln w="38100">
            <a:solidFill>
              <a:srgbClr val="FF006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23" name="Rectangle 9"/>
          <p:cNvSpPr>
            <a:spLocks noChangeArrowheads="1"/>
          </p:cNvSpPr>
          <p:nvPr/>
        </p:nvSpPr>
        <p:spPr bwMode="auto">
          <a:xfrm>
            <a:off x="1143000" y="3502025"/>
            <a:ext cx="2754313" cy="920111"/>
          </a:xfrm>
          <a:prstGeom prst="roundRect">
            <a:avLst>
              <a:gd name="adj" fmla="val 16667"/>
            </a:avLst>
          </a:prstGeom>
          <a:solidFill>
            <a:schemeClr val="bg1"/>
          </a:solidFill>
          <a:ln w="28575">
            <a:solidFill>
              <a:srgbClr val="FF0066"/>
            </a:solidFill>
            <a:round/>
            <a:headEnd/>
            <a:tailEnd/>
          </a:ln>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400" dirty="0">
                <a:solidFill>
                  <a:srgbClr val="FF0066"/>
                </a:solidFill>
                <a:latin typeface="+mn-lt"/>
                <a:ea typeface="HG創英角ｺﾞｼｯｸUB" pitchFamily="49" charset="-128"/>
              </a:rPr>
              <a:t>Risk assessment  of HCC development</a:t>
            </a:r>
          </a:p>
        </p:txBody>
      </p:sp>
      <p:sp>
        <p:nvSpPr>
          <p:cNvPr id="24" name="Rectangle 9"/>
          <p:cNvSpPr>
            <a:spLocks noChangeArrowheads="1"/>
          </p:cNvSpPr>
          <p:nvPr/>
        </p:nvSpPr>
        <p:spPr bwMode="auto">
          <a:xfrm>
            <a:off x="1984375" y="2362200"/>
            <a:ext cx="20574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400">
                <a:latin typeface="+mn-lt"/>
                <a:ea typeface="HG創英角ｺﾞｼｯｸUB" pitchFamily="49" charset="-128"/>
              </a:rPr>
              <a:t>Surveillance</a:t>
            </a:r>
          </a:p>
        </p:txBody>
      </p:sp>
      <p:sp>
        <p:nvSpPr>
          <p:cNvPr id="25" name="Text Box 4"/>
          <p:cNvSpPr txBox="1">
            <a:spLocks noChangeArrowheads="1"/>
          </p:cNvSpPr>
          <p:nvPr/>
        </p:nvSpPr>
        <p:spPr bwMode="auto">
          <a:xfrm>
            <a:off x="1692204" y="5181600"/>
            <a:ext cx="981399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marL="0" indent="0" eaLnBrk="1" hangingPunct="1">
              <a:lnSpc>
                <a:spcPct val="115000"/>
              </a:lnSpc>
              <a:spcBef>
                <a:spcPct val="50000"/>
              </a:spcBef>
            </a:pPr>
            <a:r>
              <a:rPr lang="en-US" altLang="ja-JP" b="0" i="0" dirty="0">
                <a:latin typeface="+mj-lt"/>
                <a:ea typeface="ＭＳ Ｐゴシック" charset="-128"/>
              </a:rPr>
              <a:t>FDA (United States) allows only risk-assessment use but Japanese Guidelines recommends usage of HCC biomarkers for both surveillance and monitoring after treatment.              </a:t>
            </a:r>
            <a:endParaRPr lang="ja-JP" altLang="en-US" b="0" i="0" dirty="0">
              <a:latin typeface="+mj-lt"/>
              <a:ea typeface="ＭＳ Ｐゴシック" charset="-128"/>
            </a:endParaRPr>
          </a:p>
        </p:txBody>
      </p:sp>
    </p:spTree>
    <p:extLst>
      <p:ext uri="{BB962C8B-B14F-4D97-AF65-F5344CB8AC3E}">
        <p14:creationId xmlns:p14="http://schemas.microsoft.com/office/powerpoint/2010/main" val="811803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5087" y="3733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13" descr="80%"/>
          <p:cNvSpPr>
            <a:spLocks/>
          </p:cNvSpPr>
          <p:nvPr/>
        </p:nvSpPr>
        <p:spPr bwMode="auto">
          <a:xfrm>
            <a:off x="4537075" y="4679950"/>
            <a:ext cx="504825" cy="350837"/>
          </a:xfrm>
          <a:custGeom>
            <a:avLst/>
            <a:gdLst>
              <a:gd name="T0" fmla="*/ 2147483647 w 5072"/>
              <a:gd name="T1" fmla="*/ 2147483647 h 3104"/>
              <a:gd name="T2" fmla="*/ 2147483647 w 5072"/>
              <a:gd name="T3" fmla="*/ 2147483647 h 3104"/>
              <a:gd name="T4" fmla="*/ 2147483647 w 5072"/>
              <a:gd name="T5" fmla="*/ 2147483647 h 3104"/>
              <a:gd name="T6" fmla="*/ 2147483647 w 5072"/>
              <a:gd name="T7" fmla="*/ 2147483647 h 3104"/>
              <a:gd name="T8" fmla="*/ 2147483647 w 5072"/>
              <a:gd name="T9" fmla="*/ 2147483647 h 3104"/>
              <a:gd name="T10" fmla="*/ 0 60000 65536"/>
              <a:gd name="T11" fmla="*/ 0 60000 65536"/>
              <a:gd name="T12" fmla="*/ 0 60000 65536"/>
              <a:gd name="T13" fmla="*/ 0 60000 65536"/>
              <a:gd name="T14" fmla="*/ 0 60000 65536"/>
              <a:gd name="T15" fmla="*/ 0 w 5072"/>
              <a:gd name="T16" fmla="*/ 0 h 3104"/>
              <a:gd name="T17" fmla="*/ 5072 w 5072"/>
              <a:gd name="T18" fmla="*/ 3104 h 3104"/>
            </a:gdLst>
            <a:ahLst/>
            <a:cxnLst>
              <a:cxn ang="T10">
                <a:pos x="T0" y="T1"/>
              </a:cxn>
              <a:cxn ang="T11">
                <a:pos x="T2" y="T3"/>
              </a:cxn>
              <a:cxn ang="T12">
                <a:pos x="T4" y="T5"/>
              </a:cxn>
              <a:cxn ang="T13">
                <a:pos x="T6" y="T7"/>
              </a:cxn>
              <a:cxn ang="T14">
                <a:pos x="T8" y="T9"/>
              </a:cxn>
            </a:cxnLst>
            <a:rect l="T15" t="T16" r="T17" b="T18"/>
            <a:pathLst>
              <a:path w="5072" h="3104">
                <a:moveTo>
                  <a:pt x="704" y="2728"/>
                </a:moveTo>
                <a:cubicBezTo>
                  <a:pt x="560" y="2352"/>
                  <a:pt x="0" y="816"/>
                  <a:pt x="704" y="424"/>
                </a:cubicBezTo>
                <a:cubicBezTo>
                  <a:pt x="1408" y="32"/>
                  <a:pt x="4784" y="0"/>
                  <a:pt x="4928" y="376"/>
                </a:cubicBezTo>
                <a:cubicBezTo>
                  <a:pt x="5072" y="752"/>
                  <a:pt x="2272" y="2288"/>
                  <a:pt x="1568" y="2680"/>
                </a:cubicBezTo>
                <a:cubicBezTo>
                  <a:pt x="864" y="3072"/>
                  <a:pt x="848" y="3104"/>
                  <a:pt x="704" y="2728"/>
                </a:cubicBezTo>
                <a:close/>
              </a:path>
            </a:pathLst>
          </a:custGeom>
          <a:pattFill prst="pct80">
            <a:fgClr>
              <a:srgbClr val="800000"/>
            </a:fgClr>
            <a:bgClr>
              <a:srgbClr val="FFFFFF"/>
            </a:bgClr>
          </a:pattFill>
          <a:ln w="28575">
            <a:solidFill>
              <a:srgbClr val="A50021"/>
            </a:solidFill>
            <a:round/>
            <a:headEnd/>
            <a:tailEnd/>
          </a:ln>
        </p:spPr>
        <p:txBody>
          <a:bodyPr/>
          <a:lstStyle/>
          <a:p>
            <a:pPr>
              <a:defRPr/>
            </a:pPr>
            <a:endParaRPr lang="ja-JP" altLang="en-US" i="0">
              <a:solidFill>
                <a:srgbClr val="7F7F7F"/>
              </a:solidFill>
              <a:latin typeface="+mj-lt"/>
              <a:ea typeface="ＭＳ Ｐゴシック" charset="-128"/>
              <a:cs typeface="+mn-cs"/>
            </a:endParaRPr>
          </a:p>
        </p:txBody>
      </p:sp>
      <p:sp>
        <p:nvSpPr>
          <p:cNvPr id="5" name="Line 3"/>
          <p:cNvSpPr>
            <a:spLocks noChangeShapeType="1"/>
          </p:cNvSpPr>
          <p:nvPr/>
        </p:nvSpPr>
        <p:spPr bwMode="auto">
          <a:xfrm flipV="1">
            <a:off x="2433637" y="1938549"/>
            <a:ext cx="8001000" cy="0"/>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b="1">
              <a:latin typeface="+mj-lt"/>
            </a:endParaRPr>
          </a:p>
        </p:txBody>
      </p:sp>
      <p:sp>
        <p:nvSpPr>
          <p:cNvPr id="6" name="Line 17"/>
          <p:cNvSpPr>
            <a:spLocks noChangeShapeType="1"/>
          </p:cNvSpPr>
          <p:nvPr/>
        </p:nvSpPr>
        <p:spPr bwMode="auto">
          <a:xfrm>
            <a:off x="4975225" y="1830599"/>
            <a:ext cx="0" cy="217487"/>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sz="2000" b="1">
              <a:latin typeface="+mj-lt"/>
            </a:endParaRPr>
          </a:p>
        </p:txBody>
      </p:sp>
      <p:sp>
        <p:nvSpPr>
          <p:cNvPr id="7" name="Line 19"/>
          <p:cNvSpPr>
            <a:spLocks noChangeShapeType="1"/>
          </p:cNvSpPr>
          <p:nvPr/>
        </p:nvSpPr>
        <p:spPr bwMode="auto">
          <a:xfrm>
            <a:off x="7050087" y="1830599"/>
            <a:ext cx="0" cy="217487"/>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sz="2000" b="1">
              <a:latin typeface="+mj-lt"/>
            </a:endParaRPr>
          </a:p>
        </p:txBody>
      </p:sp>
      <p:sp>
        <p:nvSpPr>
          <p:cNvPr id="8" name="Rectangle 9"/>
          <p:cNvSpPr>
            <a:spLocks noChangeArrowheads="1"/>
          </p:cNvSpPr>
          <p:nvPr/>
        </p:nvSpPr>
        <p:spPr bwMode="auto">
          <a:xfrm>
            <a:off x="4140200" y="2140161"/>
            <a:ext cx="167005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sz="2400" b="0" i="0">
                <a:latin typeface="+mj-lt"/>
                <a:ea typeface="HG創英角ｺﾞｼｯｸUB" pitchFamily="49" charset="-128"/>
              </a:rPr>
              <a:t>Diagnosis</a:t>
            </a:r>
          </a:p>
        </p:txBody>
      </p:sp>
      <p:sp>
        <p:nvSpPr>
          <p:cNvPr id="9" name="Rectangle 13"/>
          <p:cNvSpPr>
            <a:spLocks noChangeArrowheads="1"/>
          </p:cNvSpPr>
          <p:nvPr/>
        </p:nvSpPr>
        <p:spPr bwMode="auto">
          <a:xfrm>
            <a:off x="8453437" y="2140161"/>
            <a:ext cx="21336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sz="2400" b="0" i="0" dirty="0">
                <a:latin typeface="+mj-lt"/>
                <a:ea typeface="HG創英角ｺﾞｼｯｸUB" pitchFamily="49" charset="-128"/>
              </a:rPr>
              <a:t>Recurrence</a:t>
            </a:r>
          </a:p>
          <a:p>
            <a:pPr algn="ctr" eaLnBrk="1" hangingPunct="1"/>
            <a:r>
              <a:rPr kumimoji="1" lang="en-US" altLang="ja-JP" sz="2400" b="0" i="0" dirty="0">
                <a:latin typeface="+mj-lt"/>
                <a:ea typeface="HG創英角ｺﾞｼｯｸUB" pitchFamily="49" charset="-128"/>
              </a:rPr>
              <a:t>Death/Survival</a:t>
            </a:r>
          </a:p>
        </p:txBody>
      </p:sp>
      <p:sp>
        <p:nvSpPr>
          <p:cNvPr id="10" name="Rectangle 9"/>
          <p:cNvSpPr>
            <a:spLocks noChangeArrowheads="1"/>
          </p:cNvSpPr>
          <p:nvPr/>
        </p:nvSpPr>
        <p:spPr bwMode="auto">
          <a:xfrm>
            <a:off x="6215062" y="2140161"/>
            <a:ext cx="167005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sz="2400" b="0" i="0">
                <a:latin typeface="+mj-lt"/>
                <a:ea typeface="HG創英角ｺﾞｼｯｸUB" pitchFamily="49" charset="-128"/>
              </a:rPr>
              <a:t>Treatment </a:t>
            </a:r>
          </a:p>
        </p:txBody>
      </p:sp>
      <p:sp>
        <p:nvSpPr>
          <p:cNvPr id="11" name="Line 19"/>
          <p:cNvSpPr>
            <a:spLocks noChangeShapeType="1"/>
          </p:cNvSpPr>
          <p:nvPr/>
        </p:nvSpPr>
        <p:spPr bwMode="auto">
          <a:xfrm>
            <a:off x="9520237" y="1830599"/>
            <a:ext cx="0" cy="217487"/>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sz="2000" b="1">
              <a:latin typeface="+mj-lt"/>
            </a:endParaRPr>
          </a:p>
        </p:txBody>
      </p:sp>
      <p:sp>
        <p:nvSpPr>
          <p:cNvPr id="12" name="右矢印 19"/>
          <p:cNvSpPr>
            <a:spLocks noChangeArrowheads="1"/>
          </p:cNvSpPr>
          <p:nvPr/>
        </p:nvSpPr>
        <p:spPr bwMode="auto">
          <a:xfrm>
            <a:off x="2636837" y="2981325"/>
            <a:ext cx="2338388" cy="676275"/>
          </a:xfrm>
          <a:prstGeom prst="rightArrow">
            <a:avLst>
              <a:gd name="adj1" fmla="val 64954"/>
              <a:gd name="adj2" fmla="val 101843"/>
            </a:avLst>
          </a:prstGeom>
          <a:noFill/>
          <a:ln w="28575" cap="sq" algn="ctr">
            <a:solidFill>
              <a:srgbClr val="FF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endParaRPr lang="ja-JP" altLang="ja-JP" sz="2400" i="0">
              <a:latin typeface="+mj-lt"/>
            </a:endParaRPr>
          </a:p>
        </p:txBody>
      </p:sp>
      <p:sp>
        <p:nvSpPr>
          <p:cNvPr id="13" name="Rectangle 9"/>
          <p:cNvSpPr>
            <a:spLocks noChangeArrowheads="1"/>
          </p:cNvSpPr>
          <p:nvPr/>
        </p:nvSpPr>
        <p:spPr bwMode="auto">
          <a:xfrm>
            <a:off x="2765425" y="3088309"/>
            <a:ext cx="180657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sz="2400" b="0" i="0" dirty="0">
                <a:solidFill>
                  <a:srgbClr val="FF0066"/>
                </a:solidFill>
                <a:latin typeface="+mj-lt"/>
                <a:ea typeface="HG創英角ｺﾞｼｯｸUB" pitchFamily="49" charset="-128"/>
              </a:rPr>
              <a:t>Surveillance</a:t>
            </a:r>
          </a:p>
        </p:txBody>
      </p:sp>
      <p:sp>
        <p:nvSpPr>
          <p:cNvPr id="14" name="右矢印 21"/>
          <p:cNvSpPr>
            <a:spLocks noChangeArrowheads="1"/>
          </p:cNvSpPr>
          <p:nvPr/>
        </p:nvSpPr>
        <p:spPr bwMode="auto">
          <a:xfrm>
            <a:off x="7081837" y="2982118"/>
            <a:ext cx="2319338" cy="674688"/>
          </a:xfrm>
          <a:prstGeom prst="rightArrow">
            <a:avLst>
              <a:gd name="adj1" fmla="val 64954"/>
              <a:gd name="adj2" fmla="val 102143"/>
            </a:avLst>
          </a:prstGeom>
          <a:noFill/>
          <a:ln w="28575" cap="sq" algn="ctr">
            <a:solidFill>
              <a:srgbClr val="FF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endParaRPr lang="ja-JP" altLang="ja-JP" sz="2400" i="0">
              <a:latin typeface="+mj-lt"/>
            </a:endParaRPr>
          </a:p>
        </p:txBody>
      </p:sp>
      <p:sp>
        <p:nvSpPr>
          <p:cNvPr id="15" name="Rectangle 9"/>
          <p:cNvSpPr>
            <a:spLocks noChangeArrowheads="1"/>
          </p:cNvSpPr>
          <p:nvPr/>
        </p:nvSpPr>
        <p:spPr bwMode="auto">
          <a:xfrm>
            <a:off x="7081837" y="3088309"/>
            <a:ext cx="180657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sz="2400" b="0" i="0" dirty="0">
                <a:solidFill>
                  <a:srgbClr val="FF0066"/>
                </a:solidFill>
                <a:latin typeface="+mj-lt"/>
                <a:ea typeface="HG創英角ｺﾞｼｯｸUB" pitchFamily="49" charset="-128"/>
              </a:rPr>
              <a:t>Monitoring</a:t>
            </a:r>
          </a:p>
        </p:txBody>
      </p:sp>
      <p:pic>
        <p:nvPicPr>
          <p:cNvPr id="16" name="図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4987" y="3733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円/楕円 16"/>
          <p:cNvSpPr/>
          <p:nvPr/>
        </p:nvSpPr>
        <p:spPr bwMode="auto">
          <a:xfrm>
            <a:off x="4637087" y="4787900"/>
            <a:ext cx="152400" cy="134937"/>
          </a:xfrm>
          <a:prstGeom prst="ellipse">
            <a:avLst/>
          </a:prstGeom>
          <a:solidFill>
            <a:schemeClr val="accent3">
              <a:lumMod val="75000"/>
            </a:schemeClr>
          </a:solidFill>
          <a:ln w="19050" cap="sq" cmpd="sng" algn="ctr">
            <a:solidFill>
              <a:schemeClr val="tx1"/>
            </a:solidFill>
            <a:prstDash val="sysDot"/>
            <a:round/>
            <a:headEnd type="none" w="sm" len="sm"/>
            <a:tailEnd type="none" w="sm" len="sm"/>
          </a:ln>
          <a:effectLst/>
        </p:spPr>
        <p:txBody>
          <a:bodyPr/>
          <a:lstStyle/>
          <a:p>
            <a:pPr eaLnBrk="0" hangingPunct="0">
              <a:defRPr/>
            </a:pPr>
            <a:endParaRPr lang="en-US" i="0">
              <a:latin typeface="+mj-lt"/>
            </a:endParaRPr>
          </a:p>
        </p:txBody>
      </p:sp>
      <p:pic>
        <p:nvPicPr>
          <p:cNvPr id="18" name="図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3100" y="3733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3733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7"/>
          <p:cNvSpPr>
            <a:spLocks noChangeShapeType="1"/>
          </p:cNvSpPr>
          <p:nvPr/>
        </p:nvSpPr>
        <p:spPr bwMode="auto">
          <a:xfrm>
            <a:off x="2587625" y="1830599"/>
            <a:ext cx="0" cy="217487"/>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sz="2000" b="1">
              <a:latin typeface="+mj-lt"/>
            </a:endParaRPr>
          </a:p>
        </p:txBody>
      </p:sp>
      <p:sp>
        <p:nvSpPr>
          <p:cNvPr id="21" name="Rectangle 9"/>
          <p:cNvSpPr>
            <a:spLocks noChangeArrowheads="1"/>
          </p:cNvSpPr>
          <p:nvPr/>
        </p:nvSpPr>
        <p:spPr bwMode="auto">
          <a:xfrm>
            <a:off x="1752600" y="2140161"/>
            <a:ext cx="167005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sz="2400" b="0" i="0" dirty="0">
                <a:latin typeface="+mj-lt"/>
                <a:ea typeface="HG創英角ｺﾞｼｯｸUB" pitchFamily="49" charset="-128"/>
              </a:rPr>
              <a:t>Enrollment</a:t>
            </a:r>
          </a:p>
        </p:txBody>
      </p:sp>
      <p:cxnSp>
        <p:nvCxnSpPr>
          <p:cNvPr id="22" name="直線コネクタ 14"/>
          <p:cNvCxnSpPr>
            <a:cxnSpLocks noChangeShapeType="1"/>
            <a:stCxn id="23" idx="1"/>
          </p:cNvCxnSpPr>
          <p:nvPr/>
        </p:nvCxnSpPr>
        <p:spPr bwMode="auto">
          <a:xfrm flipH="1">
            <a:off x="2871787" y="4344624"/>
            <a:ext cx="401638" cy="384538"/>
          </a:xfrm>
          <a:prstGeom prst="line">
            <a:avLst/>
          </a:prstGeom>
          <a:noFill/>
          <a:ln w="28575" cap="sq" algn="ctr">
            <a:solidFill>
              <a:schemeClr val="bg2">
                <a:lumMod val="50000"/>
              </a:schemeClr>
            </a:solidFill>
            <a:round/>
            <a:headEnd type="none" w="sm" len="sm"/>
            <a:tailEnd type="none" w="sm" len="sm"/>
          </a:ln>
        </p:spPr>
      </p:cxnSp>
      <p:sp>
        <p:nvSpPr>
          <p:cNvPr id="23" name="Rectangle 9"/>
          <p:cNvSpPr>
            <a:spLocks noChangeArrowheads="1"/>
          </p:cNvSpPr>
          <p:nvPr/>
        </p:nvSpPr>
        <p:spPr bwMode="auto">
          <a:xfrm>
            <a:off x="3273425" y="4021137"/>
            <a:ext cx="979487" cy="646973"/>
          </a:xfrm>
          <a:prstGeom prst="rect">
            <a:avLst/>
          </a:prstGeom>
          <a:solidFill>
            <a:schemeClr val="bg2"/>
          </a:solidFill>
          <a:ln w="28575">
            <a:solidFill>
              <a:schemeClr val="bg2">
                <a:lumMod val="50000"/>
              </a:schemeClr>
            </a:solidFill>
            <a:miter lim="800000"/>
            <a:headEnd/>
            <a:tailEnd/>
          </a:ln>
        </p:spPr>
        <p:txBody>
          <a:bodyPr lIns="92075" tIns="46038" rIns="92075" bIns="46038">
            <a:spAutoFit/>
          </a:bodyPr>
          <a:lstStyle/>
          <a:p>
            <a:pPr algn="ctr">
              <a:defRPr/>
            </a:pPr>
            <a:r>
              <a:rPr kumimoji="1" lang="en-US" altLang="ja-JP" b="0" i="0" dirty="0">
                <a:latin typeface="+mj-lt"/>
                <a:ea typeface="HG創英角ｺﾞｼｯｸUB" pitchFamily="49" charset="-128"/>
              </a:rPr>
              <a:t>Imaging, </a:t>
            </a:r>
          </a:p>
          <a:p>
            <a:pPr algn="ctr">
              <a:defRPr/>
            </a:pPr>
            <a:r>
              <a:rPr kumimoji="1" lang="en-US" altLang="ja-JP" b="0" i="0" dirty="0">
                <a:latin typeface="+mj-lt"/>
                <a:ea typeface="HG創英角ｺﾞｼｯｸUB" pitchFamily="49" charset="-128"/>
              </a:rPr>
              <a:t>Markers</a:t>
            </a:r>
          </a:p>
        </p:txBody>
      </p:sp>
      <p:cxnSp>
        <p:nvCxnSpPr>
          <p:cNvPr id="24" name="直線コネクタ 14"/>
          <p:cNvCxnSpPr>
            <a:cxnSpLocks noChangeShapeType="1"/>
          </p:cNvCxnSpPr>
          <p:nvPr/>
        </p:nvCxnSpPr>
        <p:spPr bwMode="auto">
          <a:xfrm flipH="1">
            <a:off x="5002212" y="4265612"/>
            <a:ext cx="401638" cy="414338"/>
          </a:xfrm>
          <a:prstGeom prst="line">
            <a:avLst/>
          </a:prstGeom>
          <a:noFill/>
          <a:ln w="28575" cap="sq" algn="ctr">
            <a:solidFill>
              <a:schemeClr val="bg2">
                <a:lumMod val="50000"/>
              </a:schemeClr>
            </a:solidFill>
            <a:round/>
            <a:headEnd type="none" w="sm" len="sm"/>
            <a:tailEnd type="none" w="sm" len="sm"/>
          </a:ln>
        </p:spPr>
      </p:cxnSp>
      <p:sp>
        <p:nvSpPr>
          <p:cNvPr id="25" name="Rectangle 9"/>
          <p:cNvSpPr>
            <a:spLocks noChangeArrowheads="1"/>
          </p:cNvSpPr>
          <p:nvPr/>
        </p:nvSpPr>
        <p:spPr bwMode="auto">
          <a:xfrm>
            <a:off x="5334000" y="4021137"/>
            <a:ext cx="979487" cy="646973"/>
          </a:xfrm>
          <a:prstGeom prst="rect">
            <a:avLst/>
          </a:prstGeom>
          <a:solidFill>
            <a:schemeClr val="bg2"/>
          </a:solidFill>
          <a:ln w="28575">
            <a:solidFill>
              <a:schemeClr val="bg2">
                <a:lumMod val="50000"/>
              </a:schemeClr>
            </a:solidFill>
            <a:miter lim="800000"/>
            <a:headEnd/>
            <a:tailEnd/>
          </a:ln>
        </p:spPr>
        <p:txBody>
          <a:bodyPr lIns="92075" tIns="46038" rIns="92075" bIns="46038">
            <a:spAutoFit/>
          </a:bodyPr>
          <a:lstStyle/>
          <a:p>
            <a:pPr algn="ctr">
              <a:defRPr/>
            </a:pPr>
            <a:r>
              <a:rPr kumimoji="1" lang="en-US" altLang="ja-JP" b="0" i="0" dirty="0">
                <a:latin typeface="+mj-lt"/>
                <a:ea typeface="HG創英角ｺﾞｼｯｸUB" pitchFamily="49" charset="-128"/>
              </a:rPr>
              <a:t>Imaging, </a:t>
            </a:r>
          </a:p>
          <a:p>
            <a:pPr algn="ctr">
              <a:defRPr/>
            </a:pPr>
            <a:r>
              <a:rPr kumimoji="1" lang="en-US" altLang="ja-JP" b="0" i="0" dirty="0">
                <a:latin typeface="+mj-lt"/>
                <a:ea typeface="HG創英角ｺﾞｼｯｸUB" pitchFamily="49" charset="-128"/>
              </a:rPr>
              <a:t>Markers</a:t>
            </a:r>
          </a:p>
        </p:txBody>
      </p:sp>
      <p:cxnSp>
        <p:nvCxnSpPr>
          <p:cNvPr id="26" name="直線コネクタ 14"/>
          <p:cNvCxnSpPr>
            <a:cxnSpLocks noChangeShapeType="1"/>
            <a:stCxn id="27" idx="1"/>
          </p:cNvCxnSpPr>
          <p:nvPr/>
        </p:nvCxnSpPr>
        <p:spPr bwMode="auto">
          <a:xfrm flipH="1">
            <a:off x="7050087" y="4344624"/>
            <a:ext cx="401638" cy="384538"/>
          </a:xfrm>
          <a:prstGeom prst="line">
            <a:avLst/>
          </a:prstGeom>
          <a:noFill/>
          <a:ln w="28575" cap="sq" algn="ctr">
            <a:solidFill>
              <a:schemeClr val="bg2">
                <a:lumMod val="50000"/>
              </a:schemeClr>
            </a:solidFill>
            <a:round/>
            <a:headEnd type="none" w="sm" len="sm"/>
            <a:tailEnd type="none" w="sm" len="sm"/>
          </a:ln>
        </p:spPr>
      </p:cxnSp>
      <p:sp>
        <p:nvSpPr>
          <p:cNvPr id="27" name="Rectangle 9"/>
          <p:cNvSpPr>
            <a:spLocks noChangeArrowheads="1"/>
          </p:cNvSpPr>
          <p:nvPr/>
        </p:nvSpPr>
        <p:spPr bwMode="auto">
          <a:xfrm>
            <a:off x="7451725" y="4021137"/>
            <a:ext cx="979487" cy="646973"/>
          </a:xfrm>
          <a:prstGeom prst="rect">
            <a:avLst/>
          </a:prstGeom>
          <a:solidFill>
            <a:schemeClr val="bg2"/>
          </a:solidFill>
          <a:ln w="28575">
            <a:solidFill>
              <a:schemeClr val="bg2">
                <a:lumMod val="50000"/>
              </a:schemeClr>
            </a:solidFill>
            <a:miter lim="800000"/>
            <a:headEnd/>
            <a:tailEnd/>
          </a:ln>
        </p:spPr>
        <p:txBody>
          <a:bodyPr lIns="92075" tIns="46038" rIns="92075" bIns="46038">
            <a:spAutoFit/>
          </a:bodyPr>
          <a:lstStyle/>
          <a:p>
            <a:pPr algn="ctr">
              <a:defRPr/>
            </a:pPr>
            <a:r>
              <a:rPr kumimoji="1" lang="en-US" altLang="ja-JP" b="0" i="0" dirty="0">
                <a:latin typeface="+mj-lt"/>
                <a:ea typeface="HG創英角ｺﾞｼｯｸUB" pitchFamily="49" charset="-128"/>
              </a:rPr>
              <a:t>Imaging, </a:t>
            </a:r>
          </a:p>
          <a:p>
            <a:pPr algn="ctr">
              <a:defRPr/>
            </a:pPr>
            <a:r>
              <a:rPr kumimoji="1" lang="en-US" altLang="ja-JP" b="0" i="0" dirty="0">
                <a:latin typeface="+mj-lt"/>
                <a:ea typeface="HG創英角ｺﾞｼｯｸUB" pitchFamily="49" charset="-128"/>
              </a:rPr>
              <a:t>Markers</a:t>
            </a:r>
          </a:p>
        </p:txBody>
      </p:sp>
      <p:cxnSp>
        <p:nvCxnSpPr>
          <p:cNvPr id="28" name="直線コネクタ 14"/>
          <p:cNvCxnSpPr>
            <a:cxnSpLocks noChangeShapeType="1"/>
          </p:cNvCxnSpPr>
          <p:nvPr/>
        </p:nvCxnSpPr>
        <p:spPr bwMode="auto">
          <a:xfrm flipH="1">
            <a:off x="9401175" y="4289425"/>
            <a:ext cx="401637" cy="414337"/>
          </a:xfrm>
          <a:prstGeom prst="line">
            <a:avLst/>
          </a:prstGeom>
          <a:noFill/>
          <a:ln w="28575" cap="sq" algn="ctr">
            <a:solidFill>
              <a:schemeClr val="bg2">
                <a:lumMod val="50000"/>
              </a:schemeClr>
            </a:solidFill>
            <a:round/>
            <a:headEnd type="none" w="sm" len="sm"/>
            <a:tailEnd type="none" w="sm" len="sm"/>
          </a:ln>
        </p:spPr>
      </p:cxnSp>
      <p:sp>
        <p:nvSpPr>
          <p:cNvPr id="29" name="Rectangle 9"/>
          <p:cNvSpPr>
            <a:spLocks noChangeArrowheads="1"/>
          </p:cNvSpPr>
          <p:nvPr/>
        </p:nvSpPr>
        <p:spPr bwMode="auto">
          <a:xfrm>
            <a:off x="9810750" y="4021137"/>
            <a:ext cx="979487" cy="646973"/>
          </a:xfrm>
          <a:prstGeom prst="rect">
            <a:avLst/>
          </a:prstGeom>
          <a:solidFill>
            <a:schemeClr val="bg2"/>
          </a:solidFill>
          <a:ln w="28575">
            <a:solidFill>
              <a:schemeClr val="bg2">
                <a:lumMod val="50000"/>
              </a:schemeClr>
            </a:solidFill>
            <a:miter lim="800000"/>
            <a:headEnd/>
            <a:tailEnd/>
          </a:ln>
        </p:spPr>
        <p:txBody>
          <a:bodyPr lIns="92075" tIns="46038" rIns="92075" bIns="46038">
            <a:spAutoFit/>
          </a:bodyPr>
          <a:lstStyle/>
          <a:p>
            <a:pPr algn="ctr">
              <a:defRPr/>
            </a:pPr>
            <a:r>
              <a:rPr kumimoji="1" lang="en-US" altLang="ja-JP" b="0" i="0" dirty="0">
                <a:latin typeface="+mj-lt"/>
                <a:ea typeface="HG創英角ｺﾞｼｯｸUB" pitchFamily="49" charset="-128"/>
              </a:rPr>
              <a:t>Imaging, </a:t>
            </a:r>
          </a:p>
          <a:p>
            <a:pPr algn="ctr">
              <a:defRPr/>
            </a:pPr>
            <a:r>
              <a:rPr kumimoji="1" lang="en-US" altLang="ja-JP" b="0" i="0" dirty="0">
                <a:latin typeface="+mj-lt"/>
                <a:ea typeface="HG創英角ｺﾞｼｯｸUB" pitchFamily="49" charset="-128"/>
              </a:rPr>
              <a:t>Markers</a:t>
            </a:r>
          </a:p>
        </p:txBody>
      </p:sp>
      <p:sp>
        <p:nvSpPr>
          <p:cNvPr id="30" name="Freeform 13" descr="80%"/>
          <p:cNvSpPr>
            <a:spLocks/>
          </p:cNvSpPr>
          <p:nvPr/>
        </p:nvSpPr>
        <p:spPr bwMode="auto">
          <a:xfrm>
            <a:off x="2466975" y="4679950"/>
            <a:ext cx="504825" cy="350837"/>
          </a:xfrm>
          <a:custGeom>
            <a:avLst/>
            <a:gdLst>
              <a:gd name="T0" fmla="*/ 2147483647 w 5072"/>
              <a:gd name="T1" fmla="*/ 2147483647 h 3104"/>
              <a:gd name="T2" fmla="*/ 2147483647 w 5072"/>
              <a:gd name="T3" fmla="*/ 2147483647 h 3104"/>
              <a:gd name="T4" fmla="*/ 2147483647 w 5072"/>
              <a:gd name="T5" fmla="*/ 2147483647 h 3104"/>
              <a:gd name="T6" fmla="*/ 2147483647 w 5072"/>
              <a:gd name="T7" fmla="*/ 2147483647 h 3104"/>
              <a:gd name="T8" fmla="*/ 2147483647 w 5072"/>
              <a:gd name="T9" fmla="*/ 2147483647 h 3104"/>
              <a:gd name="T10" fmla="*/ 0 60000 65536"/>
              <a:gd name="T11" fmla="*/ 0 60000 65536"/>
              <a:gd name="T12" fmla="*/ 0 60000 65536"/>
              <a:gd name="T13" fmla="*/ 0 60000 65536"/>
              <a:gd name="T14" fmla="*/ 0 60000 65536"/>
              <a:gd name="T15" fmla="*/ 0 w 5072"/>
              <a:gd name="T16" fmla="*/ 0 h 3104"/>
              <a:gd name="T17" fmla="*/ 5072 w 5072"/>
              <a:gd name="T18" fmla="*/ 3104 h 3104"/>
            </a:gdLst>
            <a:ahLst/>
            <a:cxnLst>
              <a:cxn ang="T10">
                <a:pos x="T0" y="T1"/>
              </a:cxn>
              <a:cxn ang="T11">
                <a:pos x="T2" y="T3"/>
              </a:cxn>
              <a:cxn ang="T12">
                <a:pos x="T4" y="T5"/>
              </a:cxn>
              <a:cxn ang="T13">
                <a:pos x="T6" y="T7"/>
              </a:cxn>
              <a:cxn ang="T14">
                <a:pos x="T8" y="T9"/>
              </a:cxn>
            </a:cxnLst>
            <a:rect l="T15" t="T16" r="T17" b="T18"/>
            <a:pathLst>
              <a:path w="5072" h="3104">
                <a:moveTo>
                  <a:pt x="704" y="2728"/>
                </a:moveTo>
                <a:cubicBezTo>
                  <a:pt x="560" y="2352"/>
                  <a:pt x="0" y="816"/>
                  <a:pt x="704" y="424"/>
                </a:cubicBezTo>
                <a:cubicBezTo>
                  <a:pt x="1408" y="32"/>
                  <a:pt x="4784" y="0"/>
                  <a:pt x="4928" y="376"/>
                </a:cubicBezTo>
                <a:cubicBezTo>
                  <a:pt x="5072" y="752"/>
                  <a:pt x="2272" y="2288"/>
                  <a:pt x="1568" y="2680"/>
                </a:cubicBezTo>
                <a:cubicBezTo>
                  <a:pt x="864" y="3072"/>
                  <a:pt x="848" y="3104"/>
                  <a:pt x="704" y="2728"/>
                </a:cubicBezTo>
                <a:close/>
              </a:path>
            </a:pathLst>
          </a:custGeom>
          <a:pattFill prst="pct80">
            <a:fgClr>
              <a:srgbClr val="800000"/>
            </a:fgClr>
            <a:bgClr>
              <a:srgbClr val="FFFFFF"/>
            </a:bgClr>
          </a:pattFill>
          <a:ln w="28575">
            <a:solidFill>
              <a:srgbClr val="A50021"/>
            </a:solidFill>
            <a:round/>
            <a:headEnd/>
            <a:tailEnd/>
          </a:ln>
        </p:spPr>
        <p:txBody>
          <a:bodyPr/>
          <a:lstStyle/>
          <a:p>
            <a:pPr>
              <a:defRPr/>
            </a:pPr>
            <a:endParaRPr lang="ja-JP" altLang="en-US" i="0">
              <a:solidFill>
                <a:srgbClr val="7F7F7F"/>
              </a:solidFill>
              <a:latin typeface="+mj-lt"/>
              <a:ea typeface="ＭＳ Ｐゴシック" charset="-128"/>
              <a:cs typeface="+mn-cs"/>
            </a:endParaRPr>
          </a:p>
        </p:txBody>
      </p:sp>
      <p:sp>
        <p:nvSpPr>
          <p:cNvPr id="31" name="Freeform 13" descr="80%"/>
          <p:cNvSpPr>
            <a:spLocks/>
          </p:cNvSpPr>
          <p:nvPr/>
        </p:nvSpPr>
        <p:spPr bwMode="auto">
          <a:xfrm>
            <a:off x="6624637" y="4679950"/>
            <a:ext cx="504825" cy="350837"/>
          </a:xfrm>
          <a:custGeom>
            <a:avLst/>
            <a:gdLst>
              <a:gd name="T0" fmla="*/ 2147483647 w 5072"/>
              <a:gd name="T1" fmla="*/ 2147483647 h 3104"/>
              <a:gd name="T2" fmla="*/ 2147483647 w 5072"/>
              <a:gd name="T3" fmla="*/ 2147483647 h 3104"/>
              <a:gd name="T4" fmla="*/ 2147483647 w 5072"/>
              <a:gd name="T5" fmla="*/ 2147483647 h 3104"/>
              <a:gd name="T6" fmla="*/ 2147483647 w 5072"/>
              <a:gd name="T7" fmla="*/ 2147483647 h 3104"/>
              <a:gd name="T8" fmla="*/ 2147483647 w 5072"/>
              <a:gd name="T9" fmla="*/ 2147483647 h 3104"/>
              <a:gd name="T10" fmla="*/ 0 60000 65536"/>
              <a:gd name="T11" fmla="*/ 0 60000 65536"/>
              <a:gd name="T12" fmla="*/ 0 60000 65536"/>
              <a:gd name="T13" fmla="*/ 0 60000 65536"/>
              <a:gd name="T14" fmla="*/ 0 60000 65536"/>
              <a:gd name="T15" fmla="*/ 0 w 5072"/>
              <a:gd name="T16" fmla="*/ 0 h 3104"/>
              <a:gd name="T17" fmla="*/ 5072 w 5072"/>
              <a:gd name="T18" fmla="*/ 3104 h 3104"/>
            </a:gdLst>
            <a:ahLst/>
            <a:cxnLst>
              <a:cxn ang="T10">
                <a:pos x="T0" y="T1"/>
              </a:cxn>
              <a:cxn ang="T11">
                <a:pos x="T2" y="T3"/>
              </a:cxn>
              <a:cxn ang="T12">
                <a:pos x="T4" y="T5"/>
              </a:cxn>
              <a:cxn ang="T13">
                <a:pos x="T6" y="T7"/>
              </a:cxn>
              <a:cxn ang="T14">
                <a:pos x="T8" y="T9"/>
              </a:cxn>
            </a:cxnLst>
            <a:rect l="T15" t="T16" r="T17" b="T18"/>
            <a:pathLst>
              <a:path w="5072" h="3104">
                <a:moveTo>
                  <a:pt x="704" y="2728"/>
                </a:moveTo>
                <a:cubicBezTo>
                  <a:pt x="560" y="2352"/>
                  <a:pt x="0" y="816"/>
                  <a:pt x="704" y="424"/>
                </a:cubicBezTo>
                <a:cubicBezTo>
                  <a:pt x="1408" y="32"/>
                  <a:pt x="4784" y="0"/>
                  <a:pt x="4928" y="376"/>
                </a:cubicBezTo>
                <a:cubicBezTo>
                  <a:pt x="5072" y="752"/>
                  <a:pt x="2272" y="2288"/>
                  <a:pt x="1568" y="2680"/>
                </a:cubicBezTo>
                <a:cubicBezTo>
                  <a:pt x="864" y="3072"/>
                  <a:pt x="848" y="3104"/>
                  <a:pt x="704" y="2728"/>
                </a:cubicBezTo>
                <a:close/>
              </a:path>
            </a:pathLst>
          </a:custGeom>
          <a:pattFill prst="pct80">
            <a:fgClr>
              <a:srgbClr val="800000"/>
            </a:fgClr>
            <a:bgClr>
              <a:srgbClr val="FFFFFF"/>
            </a:bgClr>
          </a:pattFill>
          <a:ln w="28575">
            <a:solidFill>
              <a:srgbClr val="A50021"/>
            </a:solidFill>
            <a:round/>
            <a:headEnd/>
            <a:tailEnd/>
          </a:ln>
        </p:spPr>
        <p:txBody>
          <a:bodyPr/>
          <a:lstStyle/>
          <a:p>
            <a:pPr>
              <a:defRPr/>
            </a:pPr>
            <a:endParaRPr lang="ja-JP" altLang="en-US" i="0">
              <a:solidFill>
                <a:srgbClr val="7F7F7F"/>
              </a:solidFill>
              <a:latin typeface="+mj-lt"/>
              <a:ea typeface="ＭＳ Ｐゴシック" charset="-128"/>
              <a:cs typeface="+mn-cs"/>
            </a:endParaRPr>
          </a:p>
        </p:txBody>
      </p:sp>
      <p:sp>
        <p:nvSpPr>
          <p:cNvPr id="32" name="Freeform 13" descr="80%"/>
          <p:cNvSpPr>
            <a:spLocks/>
          </p:cNvSpPr>
          <p:nvPr/>
        </p:nvSpPr>
        <p:spPr bwMode="auto">
          <a:xfrm>
            <a:off x="8955087" y="4679950"/>
            <a:ext cx="504825" cy="350837"/>
          </a:xfrm>
          <a:custGeom>
            <a:avLst/>
            <a:gdLst>
              <a:gd name="T0" fmla="*/ 2147483647 w 5072"/>
              <a:gd name="T1" fmla="*/ 2147483647 h 3104"/>
              <a:gd name="T2" fmla="*/ 2147483647 w 5072"/>
              <a:gd name="T3" fmla="*/ 2147483647 h 3104"/>
              <a:gd name="T4" fmla="*/ 2147483647 w 5072"/>
              <a:gd name="T5" fmla="*/ 2147483647 h 3104"/>
              <a:gd name="T6" fmla="*/ 2147483647 w 5072"/>
              <a:gd name="T7" fmla="*/ 2147483647 h 3104"/>
              <a:gd name="T8" fmla="*/ 2147483647 w 5072"/>
              <a:gd name="T9" fmla="*/ 2147483647 h 3104"/>
              <a:gd name="T10" fmla="*/ 0 60000 65536"/>
              <a:gd name="T11" fmla="*/ 0 60000 65536"/>
              <a:gd name="T12" fmla="*/ 0 60000 65536"/>
              <a:gd name="T13" fmla="*/ 0 60000 65536"/>
              <a:gd name="T14" fmla="*/ 0 60000 65536"/>
              <a:gd name="T15" fmla="*/ 0 w 5072"/>
              <a:gd name="T16" fmla="*/ 0 h 3104"/>
              <a:gd name="T17" fmla="*/ 5072 w 5072"/>
              <a:gd name="T18" fmla="*/ 3104 h 3104"/>
            </a:gdLst>
            <a:ahLst/>
            <a:cxnLst>
              <a:cxn ang="T10">
                <a:pos x="T0" y="T1"/>
              </a:cxn>
              <a:cxn ang="T11">
                <a:pos x="T2" y="T3"/>
              </a:cxn>
              <a:cxn ang="T12">
                <a:pos x="T4" y="T5"/>
              </a:cxn>
              <a:cxn ang="T13">
                <a:pos x="T6" y="T7"/>
              </a:cxn>
              <a:cxn ang="T14">
                <a:pos x="T8" y="T9"/>
              </a:cxn>
            </a:cxnLst>
            <a:rect l="T15" t="T16" r="T17" b="T18"/>
            <a:pathLst>
              <a:path w="5072" h="3104">
                <a:moveTo>
                  <a:pt x="704" y="2728"/>
                </a:moveTo>
                <a:cubicBezTo>
                  <a:pt x="560" y="2352"/>
                  <a:pt x="0" y="816"/>
                  <a:pt x="704" y="424"/>
                </a:cubicBezTo>
                <a:cubicBezTo>
                  <a:pt x="1408" y="32"/>
                  <a:pt x="4784" y="0"/>
                  <a:pt x="4928" y="376"/>
                </a:cubicBezTo>
                <a:cubicBezTo>
                  <a:pt x="5072" y="752"/>
                  <a:pt x="2272" y="2288"/>
                  <a:pt x="1568" y="2680"/>
                </a:cubicBezTo>
                <a:cubicBezTo>
                  <a:pt x="864" y="3072"/>
                  <a:pt x="848" y="3104"/>
                  <a:pt x="704" y="2728"/>
                </a:cubicBezTo>
                <a:close/>
              </a:path>
            </a:pathLst>
          </a:custGeom>
          <a:pattFill prst="pct80">
            <a:fgClr>
              <a:srgbClr val="800000"/>
            </a:fgClr>
            <a:bgClr>
              <a:srgbClr val="FFFFFF"/>
            </a:bgClr>
          </a:pattFill>
          <a:ln w="28575">
            <a:solidFill>
              <a:srgbClr val="A50021"/>
            </a:solidFill>
            <a:round/>
            <a:headEnd/>
            <a:tailEnd/>
          </a:ln>
        </p:spPr>
        <p:txBody>
          <a:bodyPr/>
          <a:lstStyle/>
          <a:p>
            <a:pPr>
              <a:defRPr/>
            </a:pPr>
            <a:endParaRPr lang="ja-JP" altLang="en-US" i="0">
              <a:solidFill>
                <a:srgbClr val="7F7F7F"/>
              </a:solidFill>
              <a:latin typeface="+mj-lt"/>
              <a:ea typeface="ＭＳ Ｐゴシック" charset="-128"/>
              <a:cs typeface="+mn-cs"/>
            </a:endParaRPr>
          </a:p>
        </p:txBody>
      </p:sp>
      <p:sp>
        <p:nvSpPr>
          <p:cNvPr id="33" name="円/楕円 32"/>
          <p:cNvSpPr/>
          <p:nvPr/>
        </p:nvSpPr>
        <p:spPr bwMode="auto">
          <a:xfrm>
            <a:off x="9055100" y="4787900"/>
            <a:ext cx="152400" cy="134937"/>
          </a:xfrm>
          <a:prstGeom prst="ellipse">
            <a:avLst/>
          </a:prstGeom>
          <a:solidFill>
            <a:schemeClr val="accent3">
              <a:lumMod val="75000"/>
            </a:schemeClr>
          </a:solidFill>
          <a:ln w="19050" cap="sq" cmpd="sng" algn="ctr">
            <a:solidFill>
              <a:schemeClr val="tx1"/>
            </a:solidFill>
            <a:prstDash val="sysDot"/>
            <a:round/>
            <a:headEnd type="none" w="sm" len="sm"/>
            <a:tailEnd type="none" w="sm" len="sm"/>
          </a:ln>
          <a:effectLst/>
        </p:spPr>
        <p:txBody>
          <a:bodyPr/>
          <a:lstStyle/>
          <a:p>
            <a:pPr eaLnBrk="0" hangingPunct="0">
              <a:defRPr/>
            </a:pPr>
            <a:endParaRPr lang="en-US" i="0">
              <a:latin typeface="+mj-lt"/>
            </a:endParaRPr>
          </a:p>
        </p:txBody>
      </p:sp>
      <p:sp>
        <p:nvSpPr>
          <p:cNvPr id="34" name="Line 17"/>
          <p:cNvSpPr>
            <a:spLocks noChangeShapeType="1"/>
          </p:cNvSpPr>
          <p:nvPr/>
        </p:nvSpPr>
        <p:spPr bwMode="auto">
          <a:xfrm>
            <a:off x="2584450" y="1830599"/>
            <a:ext cx="0" cy="217487"/>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sz="2000" b="1">
              <a:latin typeface="+mj-lt"/>
            </a:endParaRPr>
          </a:p>
        </p:txBody>
      </p:sp>
      <p:sp>
        <p:nvSpPr>
          <p:cNvPr id="35" name="Rectangle 2"/>
          <p:cNvSpPr txBox="1">
            <a:spLocks noChangeArrowheads="1"/>
          </p:cNvSpPr>
          <p:nvPr/>
        </p:nvSpPr>
        <p:spPr bwMode="auto">
          <a:xfrm>
            <a:off x="781050" y="442330"/>
            <a:ext cx="10363200" cy="1143000"/>
          </a:xfrm>
          <a:prstGeom prst="rect">
            <a:avLst/>
          </a:prstGeom>
        </p:spPr>
        <p:txBody>
          <a:bodyPr vert="horz" lIns="91440" tIns="45720" rIns="91440" bIns="45720" rtlCol="0" anchor="ctr">
            <a:noAutofit/>
          </a:bodyPr>
          <a:lstStyle>
            <a:defPPr>
              <a:defRPr lang="en-US"/>
            </a:defPPr>
            <a:lvl1pPr algn="ctr">
              <a:spcBef>
                <a:spcPct val="0"/>
              </a:spcBef>
              <a:buNone/>
              <a:defRPr sz="3200" b="1" i="0" spc="-5">
                <a:latin typeface="Calibri"/>
                <a:ea typeface="+mj-ea"/>
                <a:cs typeface="Calibri"/>
              </a:defRPr>
            </a:lvl1pPr>
          </a:lstStyle>
          <a:p>
            <a:r>
              <a:rPr lang="en-US" altLang="ja-JP" dirty="0"/>
              <a:t>Management of Patients Using HCC Biomarkers </a:t>
            </a:r>
          </a:p>
        </p:txBody>
      </p:sp>
      <p:sp>
        <p:nvSpPr>
          <p:cNvPr id="37" name="Rectangle 9"/>
          <p:cNvSpPr>
            <a:spLocks noChangeArrowheads="1"/>
          </p:cNvSpPr>
          <p:nvPr/>
        </p:nvSpPr>
        <p:spPr bwMode="auto">
          <a:xfrm>
            <a:off x="6341187" y="5410200"/>
            <a:ext cx="409345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sz="2400" i="0" dirty="0">
                <a:solidFill>
                  <a:srgbClr val="FF0066"/>
                </a:solidFill>
                <a:latin typeface="+mj-lt"/>
                <a:ea typeface="HG創英角ｺﾞｼｯｸUB" pitchFamily="49" charset="-128"/>
              </a:rPr>
              <a:t>Patients after treatment</a:t>
            </a:r>
          </a:p>
        </p:txBody>
      </p:sp>
      <p:sp>
        <p:nvSpPr>
          <p:cNvPr id="38" name="Content Placeholder 2"/>
          <p:cNvSpPr>
            <a:spLocks noGrp="1"/>
          </p:cNvSpPr>
          <p:nvPr>
            <p:ph idx="1"/>
          </p:nvPr>
        </p:nvSpPr>
        <p:spPr>
          <a:xfrm>
            <a:off x="1033462" y="5899150"/>
            <a:ext cx="10363200" cy="914400"/>
          </a:xfrm>
        </p:spPr>
        <p:txBody>
          <a:bodyPr>
            <a:noAutofit/>
          </a:bodyPr>
          <a:lstStyle/>
          <a:p>
            <a:pPr marL="0" indent="0" algn="ctr">
              <a:buNone/>
            </a:pPr>
            <a:r>
              <a:rPr lang="en-US" sz="2400" dirty="0"/>
              <a:t>HCC Biomarkers are also useful for patients after treatment to predict their outcome in conjunction with imaging modalities.</a:t>
            </a:r>
          </a:p>
        </p:txBody>
      </p:sp>
      <p:sp>
        <p:nvSpPr>
          <p:cNvPr id="2" name="TextBox 1">
            <a:extLst>
              <a:ext uri="{FF2B5EF4-FFF2-40B4-BE49-F238E27FC236}">
                <a16:creationId xmlns:a16="http://schemas.microsoft.com/office/drawing/2014/main" id="{E67E1D8F-3808-48FA-852D-2FCEF700613C}"/>
              </a:ext>
            </a:extLst>
          </p:cNvPr>
          <p:cNvSpPr txBox="1"/>
          <p:nvPr/>
        </p:nvSpPr>
        <p:spPr>
          <a:xfrm>
            <a:off x="201247" y="2970394"/>
            <a:ext cx="1664430" cy="646331"/>
          </a:xfrm>
          <a:prstGeom prst="rect">
            <a:avLst/>
          </a:prstGeom>
          <a:noFill/>
        </p:spPr>
        <p:txBody>
          <a:bodyPr wrap="none" rtlCol="0">
            <a:spAutoFit/>
          </a:bodyPr>
          <a:lstStyle/>
          <a:p>
            <a:r>
              <a:rPr lang="en-US" dirty="0">
                <a:solidFill>
                  <a:srgbClr val="FF0000"/>
                </a:solidFill>
                <a:highlight>
                  <a:srgbClr val="FFFF00"/>
                </a:highlight>
              </a:rPr>
              <a:t>Screening is the</a:t>
            </a:r>
          </a:p>
          <a:p>
            <a:r>
              <a:rPr lang="en-US" dirty="0">
                <a:solidFill>
                  <a:srgbClr val="FF0000"/>
                </a:solidFill>
                <a:highlight>
                  <a:srgbClr val="FFFF00"/>
                </a:highlight>
              </a:rPr>
              <a:t>First test </a:t>
            </a:r>
          </a:p>
        </p:txBody>
      </p:sp>
    </p:spTree>
    <p:extLst>
      <p:ext uri="{BB962C8B-B14F-4D97-AF65-F5344CB8AC3E}">
        <p14:creationId xmlns:p14="http://schemas.microsoft.com/office/powerpoint/2010/main" val="171994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609600" y="457200"/>
            <a:ext cx="10972800" cy="1143000"/>
          </a:xfrm>
        </p:spPr>
        <p:txBody>
          <a:bodyPr vert="horz" lIns="91440" tIns="45720" rIns="91440" bIns="45720" rtlCol="0" anchor="ctr">
            <a:noAutofit/>
          </a:bodyPr>
          <a:lstStyle/>
          <a:p>
            <a:r>
              <a:rPr lang="en-US" altLang="ja-JP" sz="3200" dirty="0"/>
              <a:t>5 year survival rate comparison  </a:t>
            </a:r>
            <a:br>
              <a:rPr lang="en-US" altLang="ja-JP" sz="3200" dirty="0"/>
            </a:br>
            <a:r>
              <a:rPr lang="en-US" altLang="ja-JP" sz="3200" dirty="0"/>
              <a:t>JAPAN uses </a:t>
            </a:r>
            <a:r>
              <a:rPr lang="en-US" altLang="ja-JP" sz="3200" dirty="0" err="1"/>
              <a:t>UltraSound</a:t>
            </a:r>
            <a:r>
              <a:rPr lang="en-US" altLang="ja-JP" sz="3200" dirty="0"/>
              <a:t>/Triple biomarker panel</a:t>
            </a:r>
            <a:endParaRPr lang="ja-JP" altLang="en-US" sz="3200" dirty="0"/>
          </a:p>
        </p:txBody>
      </p:sp>
      <p:pic>
        <p:nvPicPr>
          <p:cNvPr id="430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211"/>
          <a:stretch/>
        </p:blipFill>
        <p:spPr bwMode="auto">
          <a:xfrm>
            <a:off x="2133600" y="1524001"/>
            <a:ext cx="83756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
            <a:extLst>
              <a:ext uri="{FF2B5EF4-FFF2-40B4-BE49-F238E27FC236}">
                <a16:creationId xmlns:a16="http://schemas.microsoft.com/office/drawing/2014/main" id="{991127FD-0D0D-40F4-99DE-C65F9112F782}"/>
              </a:ext>
            </a:extLst>
          </p:cNvPr>
          <p:cNvSpPr txBox="1">
            <a:spLocks noChangeArrowheads="1"/>
          </p:cNvSpPr>
          <p:nvPr/>
        </p:nvSpPr>
        <p:spPr bwMode="auto">
          <a:xfrm>
            <a:off x="282841" y="6532936"/>
            <a:ext cx="6248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F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F660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F66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FF6600"/>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ClrTx/>
              <a:buFontTx/>
              <a:buNone/>
            </a:pPr>
            <a:r>
              <a:rPr lang="nb-NO" altLang="en-US" sz="1000" dirty="0">
                <a:solidFill>
                  <a:srgbClr val="000000"/>
                </a:solidFill>
              </a:rPr>
              <a:t>American Cancer Society 2010</a:t>
            </a:r>
          </a:p>
        </p:txBody>
      </p:sp>
    </p:spTree>
    <p:extLst>
      <p:ext uri="{BB962C8B-B14F-4D97-AF65-F5344CB8AC3E}">
        <p14:creationId xmlns:p14="http://schemas.microsoft.com/office/powerpoint/2010/main" val="1434450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52600" y="407503"/>
            <a:ext cx="8686800" cy="1143000"/>
          </a:xfrm>
        </p:spPr>
        <p:txBody>
          <a:bodyPr vert="horz" lIns="91440" tIns="45720" rIns="91440" bIns="45720" rtlCol="0" anchor="ctr">
            <a:noAutofit/>
          </a:bodyPr>
          <a:lstStyle/>
          <a:p>
            <a:r>
              <a:rPr lang="en-US" altLang="ja-JP" sz="3200" b="1" spc="-5" dirty="0">
                <a:latin typeface="Calibri"/>
                <a:cs typeface="Calibri"/>
              </a:rPr>
              <a:t>Average Tumor Size at HCC Diagnosis in Vietnam</a:t>
            </a:r>
          </a:p>
        </p:txBody>
      </p:sp>
      <p:sp>
        <p:nvSpPr>
          <p:cNvPr id="31" name="Line 22"/>
          <p:cNvSpPr>
            <a:spLocks noChangeShapeType="1"/>
          </p:cNvSpPr>
          <p:nvPr/>
        </p:nvSpPr>
        <p:spPr bwMode="auto">
          <a:xfrm flipH="1" flipV="1">
            <a:off x="3775075" y="3352800"/>
            <a:ext cx="0" cy="685800"/>
          </a:xfrm>
          <a:prstGeom prst="line">
            <a:avLst/>
          </a:prstGeom>
          <a:noFill/>
          <a:ln w="38100">
            <a:solidFill>
              <a:srgbClr val="FF006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FF0066"/>
              </a:solidFill>
              <a:latin typeface="Arial" charset="0"/>
              <a:cs typeface="Arial" charset="0"/>
            </a:endParaRPr>
          </a:p>
        </p:txBody>
      </p:sp>
      <p:sp>
        <p:nvSpPr>
          <p:cNvPr id="32" name="Rectangle 9"/>
          <p:cNvSpPr>
            <a:spLocks noChangeArrowheads="1"/>
          </p:cNvSpPr>
          <p:nvPr/>
        </p:nvSpPr>
        <p:spPr bwMode="auto">
          <a:xfrm>
            <a:off x="2971800" y="3662364"/>
            <a:ext cx="1606550" cy="443385"/>
          </a:xfrm>
          <a:prstGeom prst="roundRect">
            <a:avLst>
              <a:gd name="adj" fmla="val 16667"/>
            </a:avLst>
          </a:prstGeom>
          <a:solidFill>
            <a:schemeClr val="bg1"/>
          </a:solidFill>
          <a:ln w="28575">
            <a:solidFill>
              <a:srgbClr val="FF0066"/>
            </a:solidFill>
            <a:round/>
            <a:headEnd/>
            <a:tailEnd/>
          </a:ln>
        </p:spPr>
        <p:txBody>
          <a:bodyPr wrap="square" lIns="92075" tIns="46038" rIns="92075" bIns="46038">
            <a:spAutoFit/>
          </a:bodyPr>
          <a:lstStyle/>
          <a:p>
            <a:pPr algn="ctr">
              <a:defRPr/>
            </a:pPr>
            <a:r>
              <a:rPr kumimoji="1" lang="en-US" altLang="ja-JP" sz="2000" dirty="0">
                <a:solidFill>
                  <a:srgbClr val="FF0066"/>
                </a:solidFill>
                <a:latin typeface="Calibri" panose="020F0502020204030204" pitchFamily="34" charset="0"/>
                <a:ea typeface="HG創英角ｺﾞｼｯｸUB" pitchFamily="49" charset="-128"/>
                <a:cs typeface="Arial" charset="0"/>
              </a:rPr>
              <a:t>Japan</a:t>
            </a:r>
          </a:p>
        </p:txBody>
      </p:sp>
      <p:sp>
        <p:nvSpPr>
          <p:cNvPr id="33" name="Line 22"/>
          <p:cNvSpPr>
            <a:spLocks noChangeShapeType="1"/>
          </p:cNvSpPr>
          <p:nvPr/>
        </p:nvSpPr>
        <p:spPr bwMode="auto">
          <a:xfrm flipH="1" flipV="1">
            <a:off x="5829300" y="3352800"/>
            <a:ext cx="0" cy="685800"/>
          </a:xfrm>
          <a:prstGeom prst="line">
            <a:avLst/>
          </a:prstGeom>
          <a:noFill/>
          <a:ln w="38100">
            <a:solidFill>
              <a:srgbClr val="FF006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FF0066"/>
              </a:solidFill>
              <a:latin typeface="Arial" charset="0"/>
              <a:cs typeface="Arial" charset="0"/>
            </a:endParaRPr>
          </a:p>
        </p:txBody>
      </p:sp>
      <p:sp>
        <p:nvSpPr>
          <p:cNvPr id="34" name="Rectangle 9"/>
          <p:cNvSpPr>
            <a:spLocks noChangeArrowheads="1"/>
          </p:cNvSpPr>
          <p:nvPr/>
        </p:nvSpPr>
        <p:spPr bwMode="auto">
          <a:xfrm>
            <a:off x="4876800" y="3663951"/>
            <a:ext cx="1905000" cy="783904"/>
          </a:xfrm>
          <a:prstGeom prst="roundRect">
            <a:avLst>
              <a:gd name="adj" fmla="val 16667"/>
            </a:avLst>
          </a:prstGeom>
          <a:solidFill>
            <a:schemeClr val="bg1"/>
          </a:solidFill>
          <a:ln w="28575">
            <a:solidFill>
              <a:srgbClr val="FF0066"/>
            </a:solidFill>
            <a:round/>
            <a:headEnd/>
            <a:tailEnd/>
          </a:ln>
        </p:spPr>
        <p:txBody>
          <a:bodyPr wrap="square" lIns="92075" tIns="46038" rIns="92075" bIns="46038">
            <a:spAutoFit/>
          </a:bodyPr>
          <a:lstStyle/>
          <a:p>
            <a:pPr algn="ctr">
              <a:defRPr/>
            </a:pPr>
            <a:r>
              <a:rPr kumimoji="1" lang="en-US" altLang="ja-JP" sz="2000" dirty="0">
                <a:solidFill>
                  <a:srgbClr val="FF0066"/>
                </a:solidFill>
                <a:latin typeface="Calibri" panose="020F0502020204030204" pitchFamily="34" charset="0"/>
                <a:ea typeface="HG創英角ｺﾞｼｯｸUB" pitchFamily="49" charset="-128"/>
                <a:cs typeface="Arial" charset="0"/>
              </a:rPr>
              <a:t>USA</a:t>
            </a:r>
          </a:p>
          <a:p>
            <a:pPr algn="ctr">
              <a:defRPr/>
            </a:pPr>
            <a:r>
              <a:rPr kumimoji="1" lang="en-US" altLang="ja-JP" sz="2000" dirty="0">
                <a:solidFill>
                  <a:srgbClr val="FF0066"/>
                </a:solidFill>
                <a:latin typeface="Calibri" panose="020F0502020204030204" pitchFamily="34" charset="0"/>
                <a:ea typeface="HG創英角ｺﾞｼｯｸUB" pitchFamily="49" charset="-128"/>
                <a:cs typeface="Arial" charset="0"/>
              </a:rPr>
              <a:t>Europe</a:t>
            </a:r>
          </a:p>
        </p:txBody>
      </p:sp>
      <p:sp>
        <p:nvSpPr>
          <p:cNvPr id="24596" name="Rectangle 9"/>
          <p:cNvSpPr>
            <a:spLocks noChangeArrowheads="1"/>
          </p:cNvSpPr>
          <p:nvPr/>
        </p:nvSpPr>
        <p:spPr bwMode="auto">
          <a:xfrm>
            <a:off x="3040501" y="4765965"/>
            <a:ext cx="3817499" cy="193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kumimoji="1" lang="en-US" altLang="ja-JP" sz="2000" dirty="0">
                <a:solidFill>
                  <a:srgbClr val="FF0066"/>
                </a:solidFill>
                <a:latin typeface="Calibri" panose="020F0502020204030204" pitchFamily="34" charset="0"/>
                <a:ea typeface="HG創英角ｺﾞｼｯｸUB" pitchFamily="49" charset="-128"/>
              </a:rPr>
              <a:t>Reasons for regional differences</a:t>
            </a:r>
          </a:p>
          <a:p>
            <a:pPr eaLnBrk="1" hangingPunct="1">
              <a:spcBef>
                <a:spcPct val="0"/>
              </a:spcBef>
              <a:buFont typeface="Wingdings" pitchFamily="2" charset="2"/>
              <a:buChar char="§"/>
            </a:pPr>
            <a:r>
              <a:rPr kumimoji="1" lang="en-US" altLang="ja-JP" sz="2000" dirty="0">
                <a:solidFill>
                  <a:srgbClr val="000000"/>
                </a:solidFill>
                <a:latin typeface="Calibri" panose="020F0502020204030204" pitchFamily="34" charset="0"/>
                <a:ea typeface="HG創英角ｺﾞｼｯｸUB" pitchFamily="49" charset="-128"/>
              </a:rPr>
              <a:t> Experience</a:t>
            </a:r>
          </a:p>
          <a:p>
            <a:pPr eaLnBrk="1" hangingPunct="1">
              <a:spcBef>
                <a:spcPct val="0"/>
              </a:spcBef>
              <a:buFont typeface="Wingdings" pitchFamily="2" charset="2"/>
              <a:buChar char="§"/>
            </a:pPr>
            <a:r>
              <a:rPr kumimoji="1" lang="en-US" altLang="ja-JP" sz="2000" dirty="0">
                <a:solidFill>
                  <a:srgbClr val="000000"/>
                </a:solidFill>
                <a:latin typeface="Calibri" panose="020F0502020204030204" pitchFamily="34" charset="0"/>
                <a:ea typeface="HG創英角ｺﾞｼｯｸUB" pitchFamily="49" charset="-128"/>
              </a:rPr>
              <a:t> Attitudes of patients </a:t>
            </a:r>
          </a:p>
          <a:p>
            <a:pPr eaLnBrk="1" hangingPunct="1">
              <a:spcBef>
                <a:spcPct val="0"/>
              </a:spcBef>
              <a:buFont typeface="Wingdings" pitchFamily="2" charset="2"/>
              <a:buChar char="§"/>
            </a:pPr>
            <a:r>
              <a:rPr kumimoji="1" lang="en-US" altLang="ja-JP" sz="2000" dirty="0">
                <a:solidFill>
                  <a:srgbClr val="000000"/>
                </a:solidFill>
                <a:latin typeface="Calibri" panose="020F0502020204030204" pitchFamily="34" charset="0"/>
                <a:ea typeface="HG創英角ｺﾞｼｯｸUB" pitchFamily="49" charset="-128"/>
              </a:rPr>
              <a:t> Awareness of surveillance</a:t>
            </a:r>
          </a:p>
          <a:p>
            <a:pPr eaLnBrk="1" hangingPunct="1">
              <a:spcBef>
                <a:spcPct val="0"/>
              </a:spcBef>
              <a:buFont typeface="Wingdings" pitchFamily="2" charset="2"/>
              <a:buChar char="§"/>
            </a:pPr>
            <a:r>
              <a:rPr kumimoji="1" lang="en-US" altLang="ja-JP" sz="2000" dirty="0">
                <a:solidFill>
                  <a:srgbClr val="000000"/>
                </a:solidFill>
                <a:latin typeface="Calibri" panose="020F0502020204030204" pitchFamily="34" charset="0"/>
                <a:ea typeface="HG創英角ｺﾞｼｯｸUB" pitchFamily="49" charset="-128"/>
              </a:rPr>
              <a:t> Imaging technique</a:t>
            </a:r>
          </a:p>
          <a:p>
            <a:pPr eaLnBrk="1" hangingPunct="1">
              <a:spcBef>
                <a:spcPct val="0"/>
              </a:spcBef>
              <a:buFont typeface="Wingdings" pitchFamily="2" charset="2"/>
              <a:buChar char="§"/>
            </a:pPr>
            <a:r>
              <a:rPr kumimoji="1" lang="en-US" altLang="ja-JP" sz="2000" dirty="0">
                <a:solidFill>
                  <a:srgbClr val="000000"/>
                </a:solidFill>
                <a:latin typeface="Calibri" panose="020F0502020204030204" pitchFamily="34" charset="0"/>
                <a:ea typeface="HG創英角ｺﾞｼｯｸUB" pitchFamily="49" charset="-128"/>
              </a:rPr>
              <a:t> HCC biomarkers</a:t>
            </a:r>
          </a:p>
        </p:txBody>
      </p:sp>
      <p:sp>
        <p:nvSpPr>
          <p:cNvPr id="2" name="テキスト ボックス 1"/>
          <p:cNvSpPr txBox="1"/>
          <p:nvPr/>
        </p:nvSpPr>
        <p:spPr>
          <a:xfrm>
            <a:off x="7239000" y="4267200"/>
            <a:ext cx="3657600" cy="178510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en-US" altLang="ja-JP" sz="2000" b="1" dirty="0"/>
              <a:t>60-65% : BCLC –C or D</a:t>
            </a:r>
          </a:p>
          <a:p>
            <a:r>
              <a:rPr kumimoji="1" lang="en-US" altLang="ja-JP" sz="2000" b="1" dirty="0"/>
              <a:t>	  (Advanced/End)</a:t>
            </a:r>
          </a:p>
          <a:p>
            <a:r>
              <a:rPr kumimoji="1" lang="en-US" altLang="ja-JP" sz="2000" b="1" dirty="0"/>
              <a:t>30%:	  BCLC-B (</a:t>
            </a:r>
            <a:r>
              <a:rPr kumimoji="1" lang="en-US" altLang="ja-JP" sz="2000" b="1" dirty="0" err="1"/>
              <a:t>Intermed</a:t>
            </a:r>
            <a:r>
              <a:rPr kumimoji="1" lang="en-US" altLang="ja-JP" sz="2000" b="1" dirty="0"/>
              <a:t>.)</a:t>
            </a:r>
          </a:p>
          <a:p>
            <a:r>
              <a:rPr kumimoji="1" lang="en-US" altLang="ja-JP" sz="2000" b="1" dirty="0"/>
              <a:t>10%: 	  BCLC-A (Early)</a:t>
            </a:r>
          </a:p>
          <a:p>
            <a:endParaRPr kumimoji="1" lang="en-US" altLang="ja-JP" sz="1600" b="1" dirty="0"/>
          </a:p>
          <a:p>
            <a:r>
              <a:rPr kumimoji="1" lang="en-US" altLang="ja-JP" sz="1400" b="1" dirty="0"/>
              <a:t>Pham Hoang </a:t>
            </a:r>
            <a:r>
              <a:rPr kumimoji="1" lang="en-US" altLang="ja-JP" sz="1400" b="1" dirty="0" err="1"/>
              <a:t>Phiet</a:t>
            </a:r>
            <a:r>
              <a:rPr kumimoji="1" lang="en-US" altLang="ja-JP" sz="1400" b="1" dirty="0"/>
              <a:t> , APPLE meeting  2011</a:t>
            </a:r>
            <a:endParaRPr kumimoji="1" lang="ja-JP" altLang="en-US" sz="1400" b="1" dirty="0"/>
          </a:p>
        </p:txBody>
      </p:sp>
      <p:sp>
        <p:nvSpPr>
          <p:cNvPr id="24" name="Rectangle 9"/>
          <p:cNvSpPr>
            <a:spLocks noChangeArrowheads="1"/>
          </p:cNvSpPr>
          <p:nvPr/>
        </p:nvSpPr>
        <p:spPr bwMode="auto">
          <a:xfrm>
            <a:off x="384969" y="1565804"/>
            <a:ext cx="3497261"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kumimoji="1" lang="en-US" altLang="ja-JP" sz="2000" dirty="0">
                <a:latin typeface="+mj-lt"/>
                <a:ea typeface="HG創英角ｺﾞｼｯｸUB"/>
              </a:rPr>
              <a:t>Tumor Diameter at diagnosis</a:t>
            </a:r>
          </a:p>
        </p:txBody>
      </p:sp>
      <p:sp>
        <p:nvSpPr>
          <p:cNvPr id="25" name="Line 3"/>
          <p:cNvSpPr>
            <a:spLocks noChangeShapeType="1"/>
          </p:cNvSpPr>
          <p:nvPr/>
        </p:nvSpPr>
        <p:spPr bwMode="auto">
          <a:xfrm flipV="1">
            <a:off x="2001838" y="2778125"/>
            <a:ext cx="9018142" cy="0"/>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26" name="Rectangle 9"/>
          <p:cNvSpPr>
            <a:spLocks noChangeArrowheads="1"/>
          </p:cNvSpPr>
          <p:nvPr/>
        </p:nvSpPr>
        <p:spPr bwMode="auto">
          <a:xfrm>
            <a:off x="4578350" y="2895600"/>
            <a:ext cx="167005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dirty="0">
                <a:solidFill>
                  <a:srgbClr val="000000"/>
                </a:solidFill>
                <a:latin typeface="+mn-lt"/>
                <a:ea typeface="HG創英角ｺﾞｼｯｸUB" pitchFamily="49" charset="-128"/>
              </a:rPr>
              <a:t>3 cm</a:t>
            </a:r>
          </a:p>
        </p:txBody>
      </p:sp>
      <p:sp>
        <p:nvSpPr>
          <p:cNvPr id="27" name="Rectangle 9"/>
          <p:cNvSpPr>
            <a:spLocks noChangeArrowheads="1"/>
          </p:cNvSpPr>
          <p:nvPr/>
        </p:nvSpPr>
        <p:spPr bwMode="auto">
          <a:xfrm>
            <a:off x="2870200" y="2902652"/>
            <a:ext cx="16002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a:solidFill>
                  <a:srgbClr val="000000"/>
                </a:solidFill>
                <a:latin typeface="+mn-lt"/>
                <a:ea typeface="HG創英角ｺﾞｼｯｸUB" pitchFamily="49" charset="-128"/>
              </a:rPr>
              <a:t>2 cm</a:t>
            </a:r>
          </a:p>
        </p:txBody>
      </p:sp>
      <p:sp>
        <p:nvSpPr>
          <p:cNvPr id="28" name="Rectangle 9"/>
          <p:cNvSpPr>
            <a:spLocks noChangeArrowheads="1"/>
          </p:cNvSpPr>
          <p:nvPr/>
        </p:nvSpPr>
        <p:spPr bwMode="auto">
          <a:xfrm>
            <a:off x="1512888" y="2895600"/>
            <a:ext cx="1684337"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a:solidFill>
                  <a:srgbClr val="000000"/>
                </a:solidFill>
                <a:latin typeface="+mn-lt"/>
                <a:ea typeface="HG創英角ｺﾞｼｯｸUB" pitchFamily="49" charset="-128"/>
              </a:rPr>
              <a:t>~ 1 cm</a:t>
            </a:r>
          </a:p>
        </p:txBody>
      </p:sp>
      <p:sp>
        <p:nvSpPr>
          <p:cNvPr id="29" name="円/楕円 28"/>
          <p:cNvSpPr/>
          <p:nvPr/>
        </p:nvSpPr>
        <p:spPr bwMode="auto">
          <a:xfrm>
            <a:off x="2230438" y="2381250"/>
            <a:ext cx="249237" cy="238125"/>
          </a:xfrm>
          <a:prstGeom prst="ellipse">
            <a:avLst/>
          </a:prstGeom>
          <a:solidFill>
            <a:schemeClr val="accent3">
              <a:lumMod val="75000"/>
            </a:schemeClr>
          </a:solidFill>
          <a:ln w="38100" cap="sq" cmpd="sng" algn="ctr">
            <a:solidFill>
              <a:schemeClr val="tx1"/>
            </a:solidFill>
            <a:prstDash val="sysDot"/>
            <a:round/>
            <a:headEnd type="none" w="sm" len="sm"/>
            <a:tailEnd type="none" w="sm" len="sm"/>
          </a:ln>
          <a:effectLst/>
        </p:spPr>
        <p:txBody>
          <a:bodyPr/>
          <a:lstStyle/>
          <a:p>
            <a:pPr eaLnBrk="0" hangingPunct="0">
              <a:defRPr/>
            </a:pPr>
            <a:endParaRPr lang="en-US" i="0">
              <a:solidFill>
                <a:srgbClr val="000000"/>
              </a:solidFill>
            </a:endParaRPr>
          </a:p>
        </p:txBody>
      </p:sp>
      <p:grpSp>
        <p:nvGrpSpPr>
          <p:cNvPr id="30" name="グループ化 1"/>
          <p:cNvGrpSpPr>
            <a:grpSpLocks/>
          </p:cNvGrpSpPr>
          <p:nvPr/>
        </p:nvGrpSpPr>
        <p:grpSpPr bwMode="auto">
          <a:xfrm>
            <a:off x="9013825" y="1600200"/>
            <a:ext cx="1577975" cy="1095375"/>
            <a:chOff x="6457007" y="1455737"/>
            <a:chExt cx="1576787" cy="1094172"/>
          </a:xfrm>
        </p:grpSpPr>
        <p:sp>
          <p:nvSpPr>
            <p:cNvPr id="35" name="円/楕円 34"/>
            <p:cNvSpPr/>
            <p:nvPr/>
          </p:nvSpPr>
          <p:spPr bwMode="auto">
            <a:xfrm>
              <a:off x="7191466" y="1530268"/>
              <a:ext cx="620246" cy="688218"/>
            </a:xfrm>
            <a:prstGeom prst="ellipse">
              <a:avLst/>
            </a:prstGeom>
            <a:solidFill>
              <a:schemeClr val="accent2">
                <a:lumMod val="75000"/>
              </a:schemeClr>
            </a:solidFill>
            <a:ln w="38100" cap="sq" cmpd="sng" algn="ctr">
              <a:solidFill>
                <a:schemeClr val="tx1"/>
              </a:solidFill>
              <a:prstDash val="solid"/>
              <a:round/>
              <a:headEnd type="none" w="sm" len="sm"/>
              <a:tailEnd type="none" w="sm" len="sm"/>
            </a:ln>
            <a:effectLst/>
          </p:spPr>
          <p:txBody>
            <a:bodyPr/>
            <a:lstStyle/>
            <a:p>
              <a:pPr eaLnBrk="0" hangingPunct="0">
                <a:defRPr/>
              </a:pPr>
              <a:endParaRPr lang="en-US" i="0">
                <a:solidFill>
                  <a:srgbClr val="000000"/>
                </a:solidFill>
              </a:endParaRPr>
            </a:p>
          </p:txBody>
        </p:sp>
        <p:sp>
          <p:nvSpPr>
            <p:cNvPr id="36" name="円/楕円 35"/>
            <p:cNvSpPr/>
            <p:nvPr/>
          </p:nvSpPr>
          <p:spPr bwMode="auto">
            <a:xfrm>
              <a:off x="6457007" y="1455737"/>
              <a:ext cx="1045374" cy="1051357"/>
            </a:xfrm>
            <a:prstGeom prst="ellipse">
              <a:avLst/>
            </a:prstGeom>
            <a:solidFill>
              <a:schemeClr val="accent2">
                <a:lumMod val="75000"/>
              </a:schemeClr>
            </a:solidFill>
            <a:ln w="38100" cap="sq" cmpd="sng" algn="ctr">
              <a:solidFill>
                <a:schemeClr val="tx1"/>
              </a:solidFill>
              <a:prstDash val="solid"/>
              <a:round/>
              <a:headEnd type="none" w="sm" len="sm"/>
              <a:tailEnd type="none" w="sm" len="sm"/>
            </a:ln>
            <a:effectLst/>
          </p:spPr>
          <p:txBody>
            <a:bodyPr/>
            <a:lstStyle/>
            <a:p>
              <a:pPr eaLnBrk="0" hangingPunct="0">
                <a:defRPr/>
              </a:pPr>
              <a:endParaRPr lang="en-US" i="0">
                <a:solidFill>
                  <a:srgbClr val="000000"/>
                </a:solidFill>
              </a:endParaRPr>
            </a:p>
          </p:txBody>
        </p:sp>
        <p:sp>
          <p:nvSpPr>
            <p:cNvPr id="37" name="円/楕円 36"/>
            <p:cNvSpPr/>
            <p:nvPr/>
          </p:nvSpPr>
          <p:spPr bwMode="auto">
            <a:xfrm>
              <a:off x="7695911" y="2218486"/>
              <a:ext cx="337883" cy="331423"/>
            </a:xfrm>
            <a:prstGeom prst="ellipse">
              <a:avLst/>
            </a:prstGeom>
            <a:solidFill>
              <a:schemeClr val="accent2">
                <a:lumMod val="75000"/>
              </a:schemeClr>
            </a:solidFill>
            <a:ln w="38100" cap="sq" cmpd="sng" algn="ctr">
              <a:solidFill>
                <a:schemeClr val="tx1"/>
              </a:solidFill>
              <a:prstDash val="solid"/>
              <a:round/>
              <a:headEnd type="none" w="sm" len="sm"/>
              <a:tailEnd type="none" w="sm" len="sm"/>
            </a:ln>
            <a:effectLst/>
          </p:spPr>
          <p:txBody>
            <a:bodyPr/>
            <a:lstStyle/>
            <a:p>
              <a:pPr eaLnBrk="0" hangingPunct="0">
                <a:defRPr/>
              </a:pPr>
              <a:endParaRPr lang="en-US" i="0">
                <a:solidFill>
                  <a:srgbClr val="000000"/>
                </a:solidFill>
              </a:endParaRPr>
            </a:p>
          </p:txBody>
        </p:sp>
      </p:grpSp>
      <p:sp>
        <p:nvSpPr>
          <p:cNvPr id="38" name="円/楕円 37"/>
          <p:cNvSpPr/>
          <p:nvPr/>
        </p:nvSpPr>
        <p:spPr bwMode="auto">
          <a:xfrm>
            <a:off x="3414713" y="2114550"/>
            <a:ext cx="511175" cy="504825"/>
          </a:xfrm>
          <a:prstGeom prst="ellipse">
            <a:avLst/>
          </a:prstGeom>
          <a:solidFill>
            <a:schemeClr val="accent3">
              <a:lumMod val="75000"/>
            </a:schemeClr>
          </a:solidFill>
          <a:ln w="38100" cap="sq" cmpd="sng" algn="ctr">
            <a:solidFill>
              <a:schemeClr val="tx1"/>
            </a:solidFill>
            <a:prstDash val="sysDot"/>
            <a:round/>
            <a:headEnd type="none" w="sm" len="sm"/>
            <a:tailEnd type="none" w="sm" len="sm"/>
          </a:ln>
          <a:effectLst/>
        </p:spPr>
        <p:txBody>
          <a:bodyPr/>
          <a:lstStyle/>
          <a:p>
            <a:pPr eaLnBrk="0" hangingPunct="0">
              <a:defRPr/>
            </a:pPr>
            <a:endParaRPr lang="en-US" i="0">
              <a:solidFill>
                <a:srgbClr val="000000"/>
              </a:solidFill>
            </a:endParaRPr>
          </a:p>
        </p:txBody>
      </p:sp>
      <p:sp>
        <p:nvSpPr>
          <p:cNvPr id="39" name="円/楕円 38"/>
          <p:cNvSpPr/>
          <p:nvPr/>
        </p:nvSpPr>
        <p:spPr bwMode="auto">
          <a:xfrm>
            <a:off x="5029200" y="1935163"/>
            <a:ext cx="685800" cy="684212"/>
          </a:xfrm>
          <a:prstGeom prst="ellipse">
            <a:avLst/>
          </a:prstGeom>
          <a:solidFill>
            <a:schemeClr val="accent3">
              <a:lumMod val="75000"/>
            </a:schemeClr>
          </a:solidFill>
          <a:ln w="38100" cap="sq" cmpd="sng" algn="ctr">
            <a:solidFill>
              <a:schemeClr val="tx1"/>
            </a:solidFill>
            <a:prstDash val="sysDot"/>
            <a:round/>
            <a:headEnd type="none" w="sm" len="sm"/>
            <a:tailEnd type="none" w="sm" len="sm"/>
          </a:ln>
          <a:effectLst/>
        </p:spPr>
        <p:txBody>
          <a:bodyPr/>
          <a:lstStyle/>
          <a:p>
            <a:pPr eaLnBrk="0" hangingPunct="0">
              <a:defRPr/>
            </a:pPr>
            <a:endParaRPr lang="en-US" i="0">
              <a:solidFill>
                <a:srgbClr val="000000"/>
              </a:solidFill>
            </a:endParaRPr>
          </a:p>
        </p:txBody>
      </p:sp>
      <p:sp>
        <p:nvSpPr>
          <p:cNvPr id="40" name="円/楕円 39"/>
          <p:cNvSpPr/>
          <p:nvPr/>
        </p:nvSpPr>
        <p:spPr bwMode="auto">
          <a:xfrm>
            <a:off x="7162800" y="1676400"/>
            <a:ext cx="990600" cy="942975"/>
          </a:xfrm>
          <a:prstGeom prst="ellipse">
            <a:avLst/>
          </a:prstGeom>
          <a:solidFill>
            <a:schemeClr val="accent3">
              <a:lumMod val="75000"/>
            </a:schemeClr>
          </a:solidFill>
          <a:ln w="38100" cap="sq" cmpd="sng" algn="ctr">
            <a:solidFill>
              <a:schemeClr val="tx1"/>
            </a:solidFill>
            <a:prstDash val="sysDot"/>
            <a:round/>
            <a:headEnd type="none" w="sm" len="sm"/>
            <a:tailEnd type="none" w="sm" len="sm"/>
          </a:ln>
          <a:effectLst/>
        </p:spPr>
        <p:txBody>
          <a:bodyPr/>
          <a:lstStyle/>
          <a:p>
            <a:pPr eaLnBrk="0" hangingPunct="0">
              <a:defRPr/>
            </a:pPr>
            <a:endParaRPr lang="en-US" i="0">
              <a:solidFill>
                <a:srgbClr val="000000"/>
              </a:solidFill>
            </a:endParaRPr>
          </a:p>
        </p:txBody>
      </p:sp>
      <p:sp>
        <p:nvSpPr>
          <p:cNvPr id="41" name="Rectangle 9"/>
          <p:cNvSpPr>
            <a:spLocks noChangeArrowheads="1"/>
          </p:cNvSpPr>
          <p:nvPr/>
        </p:nvSpPr>
        <p:spPr bwMode="auto">
          <a:xfrm>
            <a:off x="6940550" y="2895600"/>
            <a:ext cx="167005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dirty="0">
                <a:solidFill>
                  <a:srgbClr val="000000"/>
                </a:solidFill>
                <a:latin typeface="+mn-lt"/>
                <a:ea typeface="HG創英角ｺﾞｼｯｸUB" pitchFamily="49" charset="-128"/>
              </a:rPr>
              <a:t>5 cm ~</a:t>
            </a:r>
          </a:p>
        </p:txBody>
      </p:sp>
      <p:sp>
        <p:nvSpPr>
          <p:cNvPr id="44" name="Rectangle 9"/>
          <p:cNvSpPr>
            <a:spLocks noChangeArrowheads="1"/>
          </p:cNvSpPr>
          <p:nvPr/>
        </p:nvSpPr>
        <p:spPr bwMode="auto">
          <a:xfrm>
            <a:off x="8766175" y="2895600"/>
            <a:ext cx="228282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dirty="0">
                <a:solidFill>
                  <a:srgbClr val="000000"/>
                </a:solidFill>
                <a:latin typeface="+mn-lt"/>
                <a:ea typeface="HG創英角ｺﾞｼｯｸUB" pitchFamily="49" charset="-128"/>
              </a:rPr>
              <a:t>Tumor Diameter</a:t>
            </a:r>
          </a:p>
        </p:txBody>
      </p:sp>
      <p:sp>
        <p:nvSpPr>
          <p:cNvPr id="47" name="Line 22"/>
          <p:cNvSpPr>
            <a:spLocks noChangeShapeType="1"/>
          </p:cNvSpPr>
          <p:nvPr/>
        </p:nvSpPr>
        <p:spPr bwMode="auto">
          <a:xfrm flipH="1" flipV="1">
            <a:off x="8991601" y="3389314"/>
            <a:ext cx="0" cy="685800"/>
          </a:xfrm>
          <a:prstGeom prst="line">
            <a:avLst/>
          </a:prstGeom>
          <a:noFill/>
          <a:ln w="38100">
            <a:solidFill>
              <a:srgbClr val="FF006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FF0066"/>
              </a:solidFill>
              <a:latin typeface="Arial" charset="0"/>
              <a:cs typeface="Arial" charset="0"/>
            </a:endParaRPr>
          </a:p>
        </p:txBody>
      </p:sp>
      <p:sp>
        <p:nvSpPr>
          <p:cNvPr id="48" name="Rectangle 9"/>
          <p:cNvSpPr>
            <a:spLocks noChangeArrowheads="1"/>
          </p:cNvSpPr>
          <p:nvPr/>
        </p:nvSpPr>
        <p:spPr bwMode="auto">
          <a:xfrm>
            <a:off x="7315201" y="3694114"/>
            <a:ext cx="3352800" cy="443385"/>
          </a:xfrm>
          <a:prstGeom prst="roundRect">
            <a:avLst>
              <a:gd name="adj" fmla="val 16667"/>
            </a:avLst>
          </a:prstGeom>
          <a:solidFill>
            <a:schemeClr val="bg1"/>
          </a:solidFill>
          <a:ln w="28575">
            <a:solidFill>
              <a:srgbClr val="FF0066"/>
            </a:solidFill>
            <a:round/>
            <a:headEnd/>
            <a:tailEnd/>
          </a:ln>
        </p:spPr>
        <p:txBody>
          <a:bodyPr wrap="square" lIns="92075" tIns="46038" rIns="92075" bIns="46038">
            <a:spAutoFit/>
          </a:bodyPr>
          <a:lstStyle/>
          <a:p>
            <a:pPr algn="ctr">
              <a:defRPr/>
            </a:pPr>
            <a:r>
              <a:rPr kumimoji="1" lang="en-US" altLang="ja-JP" sz="2000" b="1" dirty="0">
                <a:solidFill>
                  <a:srgbClr val="FF0066"/>
                </a:solidFill>
                <a:latin typeface="Calibri" panose="020F0502020204030204" pitchFamily="34" charset="0"/>
                <a:ea typeface="HG創英角ｺﾞｼｯｸUB" pitchFamily="49" charset="-128"/>
                <a:cs typeface="Arial" charset="0"/>
              </a:rPr>
              <a:t>Viet Nam</a:t>
            </a:r>
          </a:p>
        </p:txBody>
      </p:sp>
    </p:spTree>
    <p:extLst>
      <p:ext uri="{BB962C8B-B14F-4D97-AF65-F5344CB8AC3E}">
        <p14:creationId xmlns:p14="http://schemas.microsoft.com/office/powerpoint/2010/main" val="2274092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205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148" y="1763910"/>
            <a:ext cx="9459703" cy="46217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205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675" y="762000"/>
            <a:ext cx="5340648" cy="108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8700822" y="6355186"/>
            <a:ext cx="1946495" cy="276999"/>
          </a:xfrm>
          <a:prstGeom prst="rect">
            <a:avLst/>
          </a:prstGeom>
          <a:noFill/>
        </p:spPr>
        <p:txBody>
          <a:bodyPr wrap="none" rtlCol="0">
            <a:spAutoFit/>
          </a:bodyPr>
          <a:lstStyle/>
          <a:p>
            <a:r>
              <a:rPr kumimoji="1" lang="en-US" altLang="ja-JP" sz="1200" dirty="0"/>
              <a:t>Liver Cancer 3(2) 143 (2014)</a:t>
            </a:r>
            <a:endParaRPr kumimoji="1" lang="ja-JP" altLang="en-US" sz="1200" dirty="0"/>
          </a:p>
        </p:txBody>
      </p:sp>
      <p:sp>
        <p:nvSpPr>
          <p:cNvPr id="3" name="Arrow: Right 2">
            <a:extLst>
              <a:ext uri="{FF2B5EF4-FFF2-40B4-BE49-F238E27FC236}">
                <a16:creationId xmlns:a16="http://schemas.microsoft.com/office/drawing/2014/main" id="{12386BE2-21BA-421B-8BFE-9D515B6AD343}"/>
              </a:ext>
            </a:extLst>
          </p:cNvPr>
          <p:cNvSpPr/>
          <p:nvPr/>
        </p:nvSpPr>
        <p:spPr>
          <a:xfrm rot="12143375">
            <a:off x="9944036" y="4986056"/>
            <a:ext cx="1054608"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EA28908-C3E8-4EDE-A37C-B65EB8FB1C14}"/>
              </a:ext>
            </a:extLst>
          </p:cNvPr>
          <p:cNvSpPr txBox="1"/>
          <p:nvPr/>
        </p:nvSpPr>
        <p:spPr>
          <a:xfrm>
            <a:off x="10612904" y="5552906"/>
            <a:ext cx="1289840" cy="369332"/>
          </a:xfrm>
          <a:prstGeom prst="rect">
            <a:avLst/>
          </a:prstGeom>
          <a:noFill/>
          <a:ln>
            <a:solidFill>
              <a:srgbClr val="FF0000"/>
            </a:solidFill>
          </a:ln>
        </p:spPr>
        <p:txBody>
          <a:bodyPr wrap="none" rtlCol="0">
            <a:spAutoFit/>
          </a:bodyPr>
          <a:lstStyle/>
          <a:p>
            <a:r>
              <a:rPr lang="en-US" dirty="0"/>
              <a:t>91% BCLC A</a:t>
            </a:r>
          </a:p>
        </p:txBody>
      </p:sp>
      <p:sp>
        <p:nvSpPr>
          <p:cNvPr id="7" name="Arrow: Right 6">
            <a:extLst>
              <a:ext uri="{FF2B5EF4-FFF2-40B4-BE49-F238E27FC236}">
                <a16:creationId xmlns:a16="http://schemas.microsoft.com/office/drawing/2014/main" id="{BAC39457-A588-4922-BC29-90DE318EB970}"/>
              </a:ext>
            </a:extLst>
          </p:cNvPr>
          <p:cNvSpPr/>
          <p:nvPr/>
        </p:nvSpPr>
        <p:spPr>
          <a:xfrm rot="9193494">
            <a:off x="9841197" y="1419158"/>
            <a:ext cx="1054608"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F73934-E865-4C18-BD1E-C38FA42A341B}"/>
              </a:ext>
            </a:extLst>
          </p:cNvPr>
          <p:cNvSpPr txBox="1"/>
          <p:nvPr/>
        </p:nvSpPr>
        <p:spPr>
          <a:xfrm>
            <a:off x="10825850" y="1688069"/>
            <a:ext cx="1143262" cy="584775"/>
          </a:xfrm>
          <a:prstGeom prst="rect">
            <a:avLst/>
          </a:prstGeom>
          <a:solidFill>
            <a:schemeClr val="accent1">
              <a:lumMod val="40000"/>
              <a:lumOff val="60000"/>
            </a:schemeClr>
          </a:solidFill>
        </p:spPr>
        <p:txBody>
          <a:bodyPr wrap="none" rtlCol="0">
            <a:spAutoFit/>
          </a:bodyPr>
          <a:lstStyle/>
          <a:p>
            <a:r>
              <a:rPr lang="en-US" sz="3200" dirty="0"/>
              <a:t>Japan</a:t>
            </a:r>
          </a:p>
        </p:txBody>
      </p:sp>
    </p:spTree>
    <p:extLst>
      <p:ext uri="{BB962C8B-B14F-4D97-AF65-F5344CB8AC3E}">
        <p14:creationId xmlns:p14="http://schemas.microsoft.com/office/powerpoint/2010/main" val="378474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10972800" cy="1143000"/>
          </a:xfrm>
        </p:spPr>
        <p:txBody>
          <a:bodyPr>
            <a:normAutofit/>
          </a:bodyPr>
          <a:lstStyle/>
          <a:p>
            <a:r>
              <a:rPr lang="en-US" sz="3200" dirty="0"/>
              <a:t>Outline and Contents</a:t>
            </a:r>
          </a:p>
        </p:txBody>
      </p:sp>
      <p:sp>
        <p:nvSpPr>
          <p:cNvPr id="5" name="Subtitle 2"/>
          <p:cNvSpPr>
            <a:spLocks noGrp="1"/>
          </p:cNvSpPr>
          <p:nvPr>
            <p:ph idx="1"/>
          </p:nvPr>
        </p:nvSpPr>
        <p:spPr>
          <a:xfrm>
            <a:off x="2314583" y="1295400"/>
            <a:ext cx="8001000" cy="2971797"/>
          </a:xfrm>
        </p:spPr>
        <p:txBody>
          <a:bodyPr>
            <a:noAutofit/>
          </a:bodyPr>
          <a:lstStyle/>
          <a:p>
            <a:pPr marL="971550" lvl="1" indent="-514350">
              <a:spcBef>
                <a:spcPts val="0"/>
              </a:spcBef>
              <a:buFont typeface="+mj-lt"/>
              <a:buAutoNum type="arabicPeriod"/>
            </a:pPr>
            <a:r>
              <a:rPr lang="en-US" dirty="0">
                <a:solidFill>
                  <a:schemeClr val="tx1"/>
                </a:solidFill>
              </a:rPr>
              <a:t>Current global environment of HCC</a:t>
            </a:r>
          </a:p>
          <a:p>
            <a:pPr marL="1314450" lvl="3" indent="0">
              <a:spcBef>
                <a:spcPts val="0"/>
              </a:spcBef>
              <a:buNone/>
            </a:pPr>
            <a:r>
              <a:rPr lang="en-US" sz="2800" dirty="0">
                <a:solidFill>
                  <a:schemeClr val="tx1"/>
                </a:solidFill>
              </a:rPr>
              <a:t>Leading cause of cancer and cancer death worldwide and in the US !</a:t>
            </a:r>
          </a:p>
          <a:p>
            <a:pPr marL="971550" lvl="1" indent="-514350">
              <a:spcBef>
                <a:spcPts val="0"/>
              </a:spcBef>
              <a:buFont typeface="+mj-lt"/>
              <a:buAutoNum type="arabicPeriod"/>
            </a:pPr>
            <a:r>
              <a:rPr lang="en-US" dirty="0"/>
              <a:t>Benefits</a:t>
            </a:r>
            <a:r>
              <a:rPr lang="en-US" dirty="0">
                <a:solidFill>
                  <a:schemeClr val="tx1"/>
                </a:solidFill>
              </a:rPr>
              <a:t> of HCC surveillance</a:t>
            </a:r>
          </a:p>
          <a:p>
            <a:pPr marL="857250" lvl="2" indent="0">
              <a:spcBef>
                <a:spcPts val="0"/>
              </a:spcBef>
              <a:buNone/>
            </a:pPr>
            <a:r>
              <a:rPr lang="en-US" dirty="0"/>
              <a:t>	     </a:t>
            </a:r>
            <a:r>
              <a:rPr lang="en-US" sz="2800" dirty="0"/>
              <a:t>HCC is curable ! With early detection</a:t>
            </a:r>
          </a:p>
          <a:p>
            <a:pPr marL="971550" lvl="1" indent="-514350">
              <a:spcBef>
                <a:spcPts val="0"/>
              </a:spcBef>
              <a:buFont typeface="+mj-lt"/>
              <a:buAutoNum type="arabicPeriod" startAt="3"/>
            </a:pPr>
            <a:r>
              <a:rPr lang="en-US" dirty="0">
                <a:solidFill>
                  <a:schemeClr val="tx1"/>
                </a:solidFill>
              </a:rPr>
              <a:t>Current practice of liver cancer surveillance</a:t>
            </a:r>
          </a:p>
          <a:p>
            <a:pPr marL="971550" lvl="1" indent="-514350">
              <a:spcBef>
                <a:spcPts val="0"/>
              </a:spcBef>
              <a:buFont typeface="+mj-lt"/>
              <a:buAutoNum type="arabicPeriod" startAt="3"/>
            </a:pPr>
            <a:r>
              <a:rPr lang="en-US" dirty="0">
                <a:solidFill>
                  <a:schemeClr val="tx1"/>
                </a:solidFill>
              </a:rPr>
              <a:t>Approved HCC Biomarkers: an overview</a:t>
            </a:r>
          </a:p>
          <a:p>
            <a:pPr marL="971550" lvl="1" indent="-514350">
              <a:spcBef>
                <a:spcPts val="0"/>
              </a:spcBef>
              <a:buFont typeface="+mj-lt"/>
              <a:buAutoNum type="arabicPeriod" startAt="3"/>
            </a:pPr>
            <a:r>
              <a:rPr lang="en-US" dirty="0">
                <a:solidFill>
                  <a:schemeClr val="tx1"/>
                </a:solidFill>
              </a:rPr>
              <a:t>Enhancement by HCC Care Using Biomarkers</a:t>
            </a:r>
          </a:p>
          <a:p>
            <a:pPr marL="971550" lvl="1" indent="-514350">
              <a:spcBef>
                <a:spcPts val="0"/>
              </a:spcBef>
              <a:buFont typeface="+mj-lt"/>
              <a:buAutoNum type="arabicPeriod" startAt="3"/>
            </a:pPr>
            <a:r>
              <a:rPr lang="en-US" dirty="0">
                <a:solidFill>
                  <a:schemeClr val="tx1"/>
                </a:solidFill>
              </a:rPr>
              <a:t>A Published HCC Surveillance Algorithm</a:t>
            </a:r>
            <a:endParaRPr lang="en-US" dirty="0"/>
          </a:p>
        </p:txBody>
      </p:sp>
      <p:sp>
        <p:nvSpPr>
          <p:cNvPr id="3" name="TextBox 2">
            <a:extLst>
              <a:ext uri="{FF2B5EF4-FFF2-40B4-BE49-F238E27FC236}">
                <a16:creationId xmlns:a16="http://schemas.microsoft.com/office/drawing/2014/main" id="{0FF0488C-A87F-412F-8E7C-CB4B09C7CA20}"/>
              </a:ext>
            </a:extLst>
          </p:cNvPr>
          <p:cNvSpPr txBox="1"/>
          <p:nvPr/>
        </p:nvSpPr>
        <p:spPr>
          <a:xfrm>
            <a:off x="955778" y="5334000"/>
            <a:ext cx="10280443" cy="1477328"/>
          </a:xfrm>
          <a:prstGeom prst="rect">
            <a:avLst/>
          </a:prstGeom>
          <a:noFill/>
        </p:spPr>
        <p:txBody>
          <a:bodyPr wrap="none" rtlCol="0">
            <a:spAutoFit/>
          </a:bodyPr>
          <a:lstStyle/>
          <a:p>
            <a:r>
              <a:rPr lang="en-US" dirty="0">
                <a:highlight>
                  <a:srgbClr val="FFFF00"/>
                </a:highlight>
              </a:rPr>
              <a:t>AFP, AFPL3% and DCP are risk markers for HCC to be used for early detection</a:t>
            </a:r>
          </a:p>
          <a:p>
            <a:endParaRPr lang="en-US" dirty="0">
              <a:highlight>
                <a:srgbClr val="FFFF00"/>
              </a:highlight>
            </a:endParaRPr>
          </a:p>
          <a:p>
            <a:r>
              <a:rPr lang="en-US" dirty="0">
                <a:highlight>
                  <a:srgbClr val="FFFF00"/>
                </a:highlight>
              </a:rPr>
              <a:t>AFP, AFPL3% and DCP are not to be used to diagnose HCC</a:t>
            </a:r>
          </a:p>
          <a:p>
            <a:endParaRPr lang="en-US" dirty="0">
              <a:highlight>
                <a:srgbClr val="FFFF00"/>
              </a:highlight>
            </a:endParaRPr>
          </a:p>
          <a:p>
            <a:r>
              <a:rPr lang="en-US" dirty="0">
                <a:highlight>
                  <a:srgbClr val="FFFF00"/>
                </a:highlight>
              </a:rPr>
              <a:t>HCC is diagnosed by MR or CT,  using the </a:t>
            </a:r>
            <a:r>
              <a:rPr lang="en-US" dirty="0" err="1">
                <a:highlight>
                  <a:srgbClr val="FFFF00"/>
                </a:highlight>
              </a:rPr>
              <a:t>LiRADS</a:t>
            </a:r>
            <a:r>
              <a:rPr lang="en-US" dirty="0">
                <a:highlight>
                  <a:srgbClr val="FFFF00"/>
                </a:highlight>
              </a:rPr>
              <a:t> score, rarely by liver biopsy not by AFP or other biomarkers</a:t>
            </a:r>
            <a:endParaRPr lang="en-US" dirty="0">
              <a:highlight>
                <a:srgbClr val="FF0000"/>
              </a:highlight>
            </a:endParaRPr>
          </a:p>
        </p:txBody>
      </p:sp>
    </p:spTree>
    <p:extLst>
      <p:ext uri="{BB962C8B-B14F-4D97-AF65-F5344CB8AC3E}">
        <p14:creationId xmlns:p14="http://schemas.microsoft.com/office/powerpoint/2010/main" val="211988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a:xfrm>
            <a:off x="1981199" y="357506"/>
            <a:ext cx="8229600" cy="1143000"/>
          </a:xfrm>
        </p:spPr>
        <p:txBody>
          <a:bodyPr vert="horz" lIns="91440" tIns="45720" rIns="91440" bIns="45720" rtlCol="0" anchor="ctr">
            <a:noAutofit/>
          </a:bodyPr>
          <a:lstStyle/>
          <a:p>
            <a:r>
              <a:rPr lang="en-US" altLang="ja-JP" sz="3200" b="1" spc="-5" dirty="0">
                <a:latin typeface="Calibri"/>
                <a:cs typeface="Calibri"/>
              </a:rPr>
              <a:t>HCC Surveillance in Japan  </a:t>
            </a:r>
          </a:p>
        </p:txBody>
      </p:sp>
      <p:sp>
        <p:nvSpPr>
          <p:cNvPr id="47108" name="Text Box 4"/>
          <p:cNvSpPr txBox="1">
            <a:spLocks noChangeArrowheads="1"/>
          </p:cNvSpPr>
          <p:nvPr/>
        </p:nvSpPr>
        <p:spPr bwMode="auto">
          <a:xfrm>
            <a:off x="2743200" y="1467849"/>
            <a:ext cx="7843838"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entury Gothic" pitchFamily="34" charset="0"/>
                <a:ea typeface="ＭＳ Ｐゴシック" pitchFamily="34" charset="-128"/>
              </a:defRPr>
            </a:lvl1pPr>
            <a:lvl2pPr marL="742950" indent="-285750" eaLnBrk="0" hangingPunct="0">
              <a:defRPr sz="2000" b="1">
                <a:solidFill>
                  <a:schemeClr val="tx1"/>
                </a:solidFill>
                <a:latin typeface="Century Gothic" pitchFamily="34" charset="0"/>
                <a:ea typeface="ＭＳ Ｐゴシック" pitchFamily="34" charset="-128"/>
              </a:defRPr>
            </a:lvl2pPr>
            <a:lvl3pPr marL="1143000" indent="-228600" eaLnBrk="0" hangingPunct="0">
              <a:defRPr sz="2000" b="1">
                <a:solidFill>
                  <a:schemeClr val="tx1"/>
                </a:solidFill>
                <a:latin typeface="Century Gothic" pitchFamily="34" charset="0"/>
                <a:ea typeface="ＭＳ Ｐゴシック" pitchFamily="34" charset="-128"/>
              </a:defRPr>
            </a:lvl3pPr>
            <a:lvl4pPr marL="1600200" indent="-228600" eaLnBrk="0" hangingPunct="0">
              <a:defRPr sz="2000" b="1">
                <a:solidFill>
                  <a:schemeClr val="tx1"/>
                </a:solidFill>
                <a:latin typeface="Century Gothic" pitchFamily="34" charset="0"/>
                <a:ea typeface="ＭＳ Ｐゴシック" pitchFamily="34" charset="-128"/>
              </a:defRPr>
            </a:lvl4pPr>
            <a:lvl5pPr marL="2057400" indent="-228600" eaLnBrk="0" hangingPunct="0">
              <a:defRPr sz="2000" b="1">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000" b="1">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000" b="1">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000" b="1">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000" b="1">
                <a:solidFill>
                  <a:schemeClr val="tx1"/>
                </a:solidFill>
                <a:latin typeface="Century Gothic" pitchFamily="34" charset="0"/>
                <a:ea typeface="ＭＳ Ｐゴシック" pitchFamily="34" charset="-128"/>
              </a:defRPr>
            </a:lvl9pPr>
          </a:lstStyle>
          <a:p>
            <a:pPr algn="ctr" eaLnBrk="1" hangingPunct="1">
              <a:lnSpc>
                <a:spcPct val="130000"/>
              </a:lnSpc>
              <a:spcBef>
                <a:spcPct val="50000"/>
              </a:spcBef>
              <a:defRPr/>
            </a:pPr>
            <a:r>
              <a:rPr lang="en-US" altLang="ja-JP" sz="2400" b="0" dirty="0">
                <a:solidFill>
                  <a:schemeClr val="tx1">
                    <a:lumMod val="50000"/>
                    <a:lumOff val="50000"/>
                  </a:schemeClr>
                </a:solidFill>
                <a:latin typeface="Arial" pitchFamily="34" charset="0"/>
              </a:rPr>
              <a:t> </a:t>
            </a:r>
          </a:p>
        </p:txBody>
      </p:sp>
      <p:sp>
        <p:nvSpPr>
          <p:cNvPr id="41989" name="Text Box 40"/>
          <p:cNvSpPr txBox="1">
            <a:spLocks noChangeArrowheads="1"/>
          </p:cNvSpPr>
          <p:nvPr/>
        </p:nvSpPr>
        <p:spPr bwMode="auto">
          <a:xfrm>
            <a:off x="1921668" y="1270715"/>
            <a:ext cx="834866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ctr" hangingPunct="1">
              <a:spcBef>
                <a:spcPts val="600"/>
              </a:spcBef>
              <a:buFont typeface="Wingdings" panose="05000000000000000000" pitchFamily="2" charset="2"/>
              <a:buChar char="Ø"/>
            </a:pPr>
            <a:r>
              <a:rPr lang="en-US" altLang="ja-JP" sz="2400" dirty="0">
                <a:latin typeface="Calibri" panose="020F0502020204030204" pitchFamily="34" charset="0"/>
                <a:ea typeface="ＭＳ Ｐゴシック" pitchFamily="50" charset="-128"/>
              </a:rPr>
              <a:t>Ultrasound and AFP/PIVKA-II  (DCP)/AFP-L3% every 3-4 months for high-risk patients</a:t>
            </a:r>
          </a:p>
          <a:p>
            <a:pPr eaLnBrk="1" fontAlgn="ctr" hangingPunct="1">
              <a:spcBef>
                <a:spcPts val="600"/>
              </a:spcBef>
              <a:buFont typeface="Wingdings" panose="05000000000000000000" pitchFamily="2" charset="2"/>
              <a:buChar char="Ø"/>
            </a:pPr>
            <a:r>
              <a:rPr lang="en-US" altLang="ja-JP" sz="2400" dirty="0">
                <a:latin typeface="Calibri" panose="020F0502020204030204" pitchFamily="34" charset="0"/>
                <a:ea typeface="ＭＳ Ｐゴシック" pitchFamily="50" charset="-128"/>
              </a:rPr>
              <a:t>Enhanced CT/MRI to diagnose HCC for patients with mass on US imaging, AFP &gt; 200 ng/mL, </a:t>
            </a:r>
            <a:br>
              <a:rPr lang="en-US" altLang="ja-JP" sz="2400" dirty="0">
                <a:latin typeface="Calibri" panose="020F0502020204030204" pitchFamily="34" charset="0"/>
                <a:ea typeface="ＭＳ Ｐゴシック" pitchFamily="50" charset="-128"/>
              </a:rPr>
            </a:br>
            <a:r>
              <a:rPr lang="en-US" altLang="ja-JP" sz="2400" dirty="0">
                <a:latin typeface="Calibri" panose="020F0502020204030204" pitchFamily="34" charset="0"/>
                <a:ea typeface="ＭＳ Ｐゴシック" pitchFamily="50" charset="-128"/>
              </a:rPr>
              <a:t>PIVKA-II(DCP)&gt; 40 mAU/mL, or  AFP-L3% &gt; 15%</a:t>
            </a:r>
          </a:p>
        </p:txBody>
      </p:sp>
      <p:sp>
        <p:nvSpPr>
          <p:cNvPr id="41990" name="Text Box 3"/>
          <p:cNvSpPr txBox="1">
            <a:spLocks noChangeArrowheads="1"/>
          </p:cNvSpPr>
          <p:nvPr/>
        </p:nvSpPr>
        <p:spPr bwMode="auto">
          <a:xfrm>
            <a:off x="219974" y="6518477"/>
            <a:ext cx="805815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ja-JP" sz="1000" dirty="0">
                <a:ea typeface="ＭＳ Ｐゴシック" pitchFamily="50" charset="-128"/>
              </a:rPr>
              <a:t>Izumi N. Oncology. 2010 78 (Suppl. 1);78-86 </a:t>
            </a:r>
            <a:endParaRPr lang="en-US" altLang="ja-JP" sz="1000" dirty="0">
              <a:latin typeface="Century Gothic" pitchFamily="34" charset="0"/>
              <a:ea typeface="ＭＳ Ｐゴシック" pitchFamily="50" charset="-128"/>
            </a:endParaRPr>
          </a:p>
        </p:txBody>
      </p:sp>
      <p:pic>
        <p:nvPicPr>
          <p:cNvPr id="419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299" y="3377026"/>
            <a:ext cx="5105400" cy="306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4249049" y="3642724"/>
            <a:ext cx="1237647"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en-US" altLang="ja-JP" dirty="0"/>
              <a:t>Biomarkers</a:t>
            </a:r>
            <a:endParaRPr kumimoji="1" lang="ja-JP" altLang="en-US" dirty="0"/>
          </a:p>
        </p:txBody>
      </p:sp>
      <p:sp>
        <p:nvSpPr>
          <p:cNvPr id="9" name="テキスト ボックス 8"/>
          <p:cNvSpPr txBox="1"/>
          <p:nvPr/>
        </p:nvSpPr>
        <p:spPr>
          <a:xfrm>
            <a:off x="6819901" y="3642724"/>
            <a:ext cx="930063"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kumimoji="1" lang="en-US" altLang="ja-JP" dirty="0"/>
              <a:t>Imaging</a:t>
            </a:r>
            <a:endParaRPr kumimoji="1" lang="ja-JP" altLang="en-US" dirty="0"/>
          </a:p>
        </p:txBody>
      </p:sp>
      <p:sp>
        <p:nvSpPr>
          <p:cNvPr id="10" name="テキスト ボックス 9"/>
          <p:cNvSpPr txBox="1"/>
          <p:nvPr/>
        </p:nvSpPr>
        <p:spPr>
          <a:xfrm>
            <a:off x="6819900" y="4099925"/>
            <a:ext cx="877228" cy="276999"/>
          </a:xfrm>
          <a:prstGeom prst="rect">
            <a:avLst/>
          </a:prstGeom>
          <a:gradFill flip="none" rotWithShape="1">
            <a:gsLst>
              <a:gs pos="60000">
                <a:srgbClr val="99FF66"/>
              </a:gs>
              <a:gs pos="96000">
                <a:srgbClr val="00CC00"/>
              </a:gs>
            </a:gsLst>
            <a:lin ang="0" scaled="1"/>
            <a:tileRect/>
          </a:gradFill>
          <a:ln>
            <a:noFill/>
          </a:ln>
          <a:effectLst>
            <a:outerShdw blurRad="40000" dist="20000" dir="5400000" rotWithShape="0">
              <a:srgbClr val="000000">
                <a:alpha val="38000"/>
              </a:srgbClr>
            </a:outerShdw>
            <a:softEdge rad="63500"/>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sz="1200" dirty="0"/>
              <a:t>Ultrasound</a:t>
            </a:r>
            <a:endParaRPr kumimoji="1" lang="ja-JP" altLang="en-US" sz="1200" dirty="0"/>
          </a:p>
        </p:txBody>
      </p:sp>
    </p:spTree>
    <p:extLst>
      <p:ext uri="{BB962C8B-B14F-4D97-AF65-F5344CB8AC3E}">
        <p14:creationId xmlns:p14="http://schemas.microsoft.com/office/powerpoint/2010/main" val="2861460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type="title"/>
          </p:nvPr>
        </p:nvSpPr>
        <p:spPr>
          <a:xfrm>
            <a:off x="152400" y="533400"/>
            <a:ext cx="11582400" cy="1143000"/>
          </a:xfrm>
        </p:spPr>
        <p:txBody>
          <a:bodyPr vert="horz" lIns="91440" tIns="45720" rIns="91440" bIns="45720" rtlCol="0" anchor="ctr">
            <a:noAutofit/>
          </a:bodyPr>
          <a:lstStyle/>
          <a:p>
            <a:r>
              <a:rPr lang="en-US" altLang="ja-JP" sz="3200" dirty="0"/>
              <a:t>Is Surveillance </a:t>
            </a:r>
            <a:r>
              <a:rPr lang="ja-JP" altLang="en-US" sz="3200" dirty="0"/>
              <a:t>“</a:t>
            </a:r>
            <a:r>
              <a:rPr lang="en-US" altLang="ja-JP" sz="3200" dirty="0"/>
              <a:t>Worthwhile</a:t>
            </a:r>
            <a:r>
              <a:rPr lang="ja-JP" altLang="en-US" sz="3200" dirty="0"/>
              <a:t>”</a:t>
            </a:r>
            <a:r>
              <a:rPr lang="en-US" altLang="ja-JP" sz="3200" dirty="0"/>
              <a:t>?</a:t>
            </a:r>
            <a:br>
              <a:rPr lang="en-US" altLang="ja-JP" sz="3200" dirty="0"/>
            </a:br>
            <a:r>
              <a:rPr lang="en-US" altLang="ja-JP" sz="3200" dirty="0"/>
              <a:t> Western Standards</a:t>
            </a:r>
          </a:p>
        </p:txBody>
      </p:sp>
      <p:sp>
        <p:nvSpPr>
          <p:cNvPr id="5123" name="Rectangle 4"/>
          <p:cNvSpPr>
            <a:spLocks noGrp="1" noChangeArrowheads="1"/>
          </p:cNvSpPr>
          <p:nvPr>
            <p:ph idx="1"/>
          </p:nvPr>
        </p:nvSpPr>
        <p:spPr>
          <a:xfrm>
            <a:off x="1828800" y="1676400"/>
            <a:ext cx="8686800" cy="4525963"/>
          </a:xfrm>
        </p:spPr>
        <p:txBody>
          <a:bodyPr/>
          <a:lstStyle/>
          <a:p>
            <a:pPr>
              <a:lnSpc>
                <a:spcPct val="90000"/>
              </a:lnSpc>
            </a:pPr>
            <a:r>
              <a:rPr lang="en-US" altLang="ja-JP" sz="3000" dirty="0">
                <a:latin typeface="Calibri" panose="020F0502020204030204" pitchFamily="34" charset="0"/>
                <a:ea typeface="ＭＳ Ｐゴシック" panose="020B0600070205080204" pitchFamily="34" charset="-128"/>
              </a:rPr>
              <a:t>How do we define</a:t>
            </a:r>
            <a:r>
              <a:rPr lang="ja-JP" altLang="en-US" sz="3000" dirty="0">
                <a:latin typeface="Calibri" panose="020F0502020204030204" pitchFamily="34" charset="0"/>
                <a:ea typeface="ＭＳ Ｐゴシック" panose="020B0600070205080204" pitchFamily="34" charset="-128"/>
              </a:rPr>
              <a:t>“</a:t>
            </a:r>
            <a:r>
              <a:rPr lang="en-US" altLang="ja-JP" sz="3000" dirty="0">
                <a:latin typeface="Calibri" panose="020F0502020204030204" pitchFamily="34" charset="0"/>
                <a:ea typeface="ＭＳ Ｐゴシック" panose="020B0600070205080204" pitchFamily="34" charset="-128"/>
              </a:rPr>
              <a:t>worthwhile</a:t>
            </a:r>
            <a:r>
              <a:rPr lang="ja-JP" altLang="en-US" sz="3000" dirty="0">
                <a:latin typeface="Calibri" panose="020F0502020204030204" pitchFamily="34" charset="0"/>
                <a:ea typeface="ＭＳ Ｐゴシック" panose="020B0600070205080204" pitchFamily="34" charset="-128"/>
              </a:rPr>
              <a:t>”</a:t>
            </a:r>
            <a:r>
              <a:rPr lang="en-US" altLang="ja-JP" sz="3000" dirty="0">
                <a:latin typeface="Calibri" panose="020F0502020204030204" pitchFamily="34" charset="0"/>
                <a:ea typeface="ＭＳ Ｐゴシック" panose="020B0600070205080204" pitchFamily="34" charset="-128"/>
              </a:rPr>
              <a:t>?</a:t>
            </a:r>
          </a:p>
          <a:p>
            <a:pPr lvl="1">
              <a:lnSpc>
                <a:spcPct val="90000"/>
              </a:lnSpc>
            </a:pPr>
            <a:r>
              <a:rPr lang="en-US" altLang="ja-JP" sz="2600" dirty="0">
                <a:latin typeface="Calibri" panose="020F0502020204030204" pitchFamily="34" charset="0"/>
                <a:ea typeface="ＭＳ Ｐゴシック" panose="020B0600070205080204" pitchFamily="34" charset="-128"/>
              </a:rPr>
              <a:t>Improvement in survival of at least 3 months </a:t>
            </a:r>
            <a:r>
              <a:rPr lang="en-US" altLang="ja-JP" sz="2600" baseline="30000" dirty="0">
                <a:latin typeface="Calibri" panose="020F0502020204030204" pitchFamily="34" charset="0"/>
                <a:ea typeface="ＭＳ Ｐゴシック" panose="020B0600070205080204" pitchFamily="34" charset="-128"/>
              </a:rPr>
              <a:t>[1]</a:t>
            </a:r>
          </a:p>
          <a:p>
            <a:pPr>
              <a:lnSpc>
                <a:spcPct val="90000"/>
              </a:lnSpc>
            </a:pPr>
            <a:r>
              <a:rPr lang="en-US" altLang="ja-JP" sz="3000" dirty="0">
                <a:latin typeface="Calibri" panose="020F0502020204030204" pitchFamily="34" charset="0"/>
                <a:ea typeface="ＭＳ Ｐゴシック" panose="020B0600070205080204" pitchFamily="34" charset="-128"/>
              </a:rPr>
              <a:t>Surveillance considered cost-effective if it achieves 3-month improvement in survival at a cost of &lt;$50,000 per quality life-year saved </a:t>
            </a:r>
            <a:r>
              <a:rPr lang="en-US" altLang="ja-JP" sz="3000" baseline="30000" dirty="0">
                <a:latin typeface="Calibri" panose="020F0502020204030204" pitchFamily="34" charset="0"/>
                <a:ea typeface="ＭＳ Ｐゴシック" panose="020B0600070205080204" pitchFamily="34" charset="-128"/>
              </a:rPr>
              <a:t>[2]</a:t>
            </a:r>
            <a:endParaRPr lang="en-US" altLang="ja-JP" sz="3000" dirty="0">
              <a:latin typeface="Calibri" panose="020F0502020204030204" pitchFamily="34" charset="0"/>
              <a:ea typeface="ＭＳ Ｐゴシック" panose="020B0600070205080204" pitchFamily="34" charset="-128"/>
            </a:endParaRPr>
          </a:p>
          <a:p>
            <a:pPr>
              <a:lnSpc>
                <a:spcPct val="90000"/>
              </a:lnSpc>
            </a:pPr>
            <a:r>
              <a:rPr lang="en-US" altLang="ja-JP" sz="3000" dirty="0">
                <a:latin typeface="Calibri" panose="020F0502020204030204" pitchFamily="34" charset="0"/>
                <a:ea typeface="ＭＳ Ｐゴシック" panose="020B0600070205080204" pitchFamily="34" charset="-128"/>
              </a:rPr>
              <a:t>Efficacy of surveillance is determined by RCT</a:t>
            </a:r>
          </a:p>
          <a:p>
            <a:pPr>
              <a:lnSpc>
                <a:spcPct val="90000"/>
              </a:lnSpc>
            </a:pPr>
            <a:r>
              <a:rPr lang="en-US" altLang="ja-JP" sz="3000" dirty="0">
                <a:latin typeface="Calibri" panose="020F0502020204030204" pitchFamily="34" charset="0"/>
                <a:ea typeface="ＭＳ Ｐゴシック" panose="020B0600070205080204" pitchFamily="34" charset="-128"/>
              </a:rPr>
              <a:t>Cost efficacy is determined by modeling studies</a:t>
            </a:r>
          </a:p>
          <a:p>
            <a:pPr lvl="1">
              <a:lnSpc>
                <a:spcPct val="90000"/>
              </a:lnSpc>
            </a:pPr>
            <a:r>
              <a:rPr lang="en-US" altLang="ja-JP" sz="2600" dirty="0">
                <a:latin typeface="Calibri" panose="020F0502020204030204" pitchFamily="34" charset="0"/>
                <a:ea typeface="ＭＳ Ｐゴシック" panose="020B0600070205080204" pitchFamily="34" charset="-128"/>
              </a:rPr>
              <a:t>Real data if possible</a:t>
            </a:r>
          </a:p>
          <a:p>
            <a:pPr lvl="1">
              <a:lnSpc>
                <a:spcPct val="90000"/>
              </a:lnSpc>
            </a:pPr>
            <a:r>
              <a:rPr lang="en-US" altLang="ja-JP" sz="2600" dirty="0">
                <a:latin typeface="Calibri" panose="020F0502020204030204" pitchFamily="34" charset="0"/>
                <a:ea typeface="ＭＳ Ｐゴシック" panose="020B0600070205080204" pitchFamily="34" charset="-128"/>
              </a:rPr>
              <a:t>In the absence of real data</a:t>
            </a:r>
          </a:p>
          <a:p>
            <a:pPr lvl="2">
              <a:lnSpc>
                <a:spcPct val="90000"/>
              </a:lnSpc>
            </a:pPr>
            <a:r>
              <a:rPr lang="en-US" altLang="ja-JP" sz="2200" dirty="0">
                <a:latin typeface="Calibri" panose="020F0502020204030204" pitchFamily="34" charset="0"/>
                <a:ea typeface="ＭＳ Ｐゴシック" panose="020B0600070205080204" pitchFamily="34" charset="-128"/>
              </a:rPr>
              <a:t>Plausible ranges of data with sensitivity analyses</a:t>
            </a:r>
          </a:p>
        </p:txBody>
      </p:sp>
      <p:sp>
        <p:nvSpPr>
          <p:cNvPr id="60419" name="TextBox 3"/>
          <p:cNvSpPr txBox="1">
            <a:spLocks noChangeArrowheads="1"/>
          </p:cNvSpPr>
          <p:nvPr/>
        </p:nvSpPr>
        <p:spPr bwMode="auto">
          <a:xfrm>
            <a:off x="304800" y="6256792"/>
            <a:ext cx="419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marL="228600" indent="-228600" eaLnBrk="1" hangingPunct="1">
              <a:buFont typeface="Arial" panose="020B0604020202020204" pitchFamily="34" charset="0"/>
              <a:buAutoNum type="arabicPeriod"/>
            </a:pPr>
            <a:r>
              <a:rPr lang="en-US" altLang="ja-JP" sz="1000" b="0" i="0" dirty="0"/>
              <a:t>Naimark D, et al. J Gen Intern Med. 1994;9:702-707. </a:t>
            </a:r>
          </a:p>
          <a:p>
            <a:pPr marL="228600" indent="-228600" eaLnBrk="1" hangingPunct="1">
              <a:buFont typeface="Arial" panose="020B0604020202020204" pitchFamily="34" charset="0"/>
              <a:buAutoNum type="arabicPeriod"/>
            </a:pPr>
            <a:r>
              <a:rPr lang="en-US" altLang="ja-JP" sz="1000" b="0" i="0" dirty="0" err="1"/>
              <a:t>Laupacis</a:t>
            </a:r>
            <a:r>
              <a:rPr lang="en-US" altLang="ja-JP" sz="1000" b="0" i="0" dirty="0"/>
              <a:t> A, et al. CMAJ. 1992;146:473-481. </a:t>
            </a:r>
          </a:p>
        </p:txBody>
      </p:sp>
    </p:spTree>
    <p:extLst>
      <p:ext uri="{BB962C8B-B14F-4D97-AF65-F5344CB8AC3E}">
        <p14:creationId xmlns:p14="http://schemas.microsoft.com/office/powerpoint/2010/main" val="795068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Title 1"/>
          <p:cNvSpPr>
            <a:spLocks noGrp="1"/>
          </p:cNvSpPr>
          <p:nvPr>
            <p:ph type="title"/>
          </p:nvPr>
        </p:nvSpPr>
        <p:spPr>
          <a:xfrm>
            <a:off x="1524000" y="533400"/>
            <a:ext cx="9144000" cy="1143000"/>
          </a:xfrm>
        </p:spPr>
        <p:txBody>
          <a:bodyPr vert="horz" lIns="91440" tIns="45720" rIns="91440" bIns="45720" rtlCol="0" anchor="ctr">
            <a:noAutofit/>
          </a:bodyPr>
          <a:lstStyle/>
          <a:p>
            <a:r>
              <a:rPr lang="en-US" altLang="ja-JP" sz="3200" dirty="0"/>
              <a:t>Lead Time Bias and Cancer Screening</a:t>
            </a:r>
            <a:endParaRPr lang="ja-JP" altLang="en-US" sz="3200" dirty="0"/>
          </a:p>
        </p:txBody>
      </p:sp>
      <p:sp>
        <p:nvSpPr>
          <p:cNvPr id="62467" name="Rectangle 2"/>
          <p:cNvSpPr>
            <a:spLocks noChangeArrowheads="1"/>
          </p:cNvSpPr>
          <p:nvPr/>
        </p:nvSpPr>
        <p:spPr bwMode="auto">
          <a:xfrm>
            <a:off x="381000" y="6477000"/>
            <a:ext cx="3276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000" b="0" i="0" dirty="0">
                <a:cs typeface="Arial" panose="020B0604020202020204" pitchFamily="34" charset="0"/>
              </a:rPr>
              <a:t>http://en.wikipedia.org/wiki/Lead_time_bias</a:t>
            </a:r>
            <a:endParaRPr lang="ja-JP" altLang="en-US" sz="1000" b="0" i="0" dirty="0">
              <a:cs typeface="Arial" panose="020B0604020202020204" pitchFamily="34" charset="0"/>
            </a:endParaRPr>
          </a:p>
        </p:txBody>
      </p:sp>
      <p:pic>
        <p:nvPicPr>
          <p:cNvPr id="6" name="Picture 4" descr="http://upload.wikimedia.org/wikipedia/commons/thumb/0/02/Lead_time_bias.svg/600px-Lead_time_bias.svg.pn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 y="2438400"/>
            <a:ext cx="1083537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56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Title 1"/>
          <p:cNvSpPr>
            <a:spLocks noGrp="1"/>
          </p:cNvSpPr>
          <p:nvPr>
            <p:ph type="title"/>
          </p:nvPr>
        </p:nvSpPr>
        <p:spPr>
          <a:xfrm>
            <a:off x="1524000" y="376416"/>
            <a:ext cx="9144000" cy="1143000"/>
          </a:xfrm>
        </p:spPr>
        <p:txBody>
          <a:bodyPr vert="horz" lIns="91440" tIns="45720" rIns="91440" bIns="45720" rtlCol="0" anchor="ctr">
            <a:noAutofit/>
          </a:bodyPr>
          <a:lstStyle/>
          <a:p>
            <a:r>
              <a:rPr lang="en-US" altLang="ja-JP" sz="3200" dirty="0"/>
              <a:t>Length Time Bias and Cancer Screening</a:t>
            </a:r>
            <a:endParaRPr lang="ja-JP" altLang="en-US" sz="3200" dirty="0"/>
          </a:p>
        </p:txBody>
      </p:sp>
      <p:sp>
        <p:nvSpPr>
          <p:cNvPr id="64515" name="Rectangle 2"/>
          <p:cNvSpPr>
            <a:spLocks noChangeArrowheads="1"/>
          </p:cNvSpPr>
          <p:nvPr/>
        </p:nvSpPr>
        <p:spPr bwMode="auto">
          <a:xfrm>
            <a:off x="76200" y="6611779"/>
            <a:ext cx="3352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000" b="0" i="0" dirty="0">
                <a:cs typeface="Arial" panose="020B0604020202020204" pitchFamily="34" charset="0"/>
              </a:rPr>
              <a:t>http://en.wikipedia.org/wiki/Length_time_bias</a:t>
            </a:r>
            <a:endParaRPr lang="ja-JP" altLang="en-US" sz="1000" b="0" i="0" dirty="0">
              <a:cs typeface="Arial" panose="020B0604020202020204" pitchFamily="34" charset="0"/>
            </a:endParaRPr>
          </a:p>
        </p:txBody>
      </p:sp>
      <p:pic>
        <p:nvPicPr>
          <p:cNvPr id="5" name="Picture 7" descr="File:Length time bias.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1371600"/>
            <a:ext cx="5600700" cy="47310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39B250-1B80-469F-A2D3-EE993FD478A7}"/>
              </a:ext>
            </a:extLst>
          </p:cNvPr>
          <p:cNvSpPr txBox="1"/>
          <p:nvPr/>
        </p:nvSpPr>
        <p:spPr>
          <a:xfrm>
            <a:off x="1642922" y="6211669"/>
            <a:ext cx="8906156" cy="646331"/>
          </a:xfrm>
          <a:prstGeom prst="rect">
            <a:avLst/>
          </a:prstGeom>
          <a:noFill/>
        </p:spPr>
        <p:txBody>
          <a:bodyPr wrap="none" rtlCol="0">
            <a:spAutoFit/>
          </a:bodyPr>
          <a:lstStyle/>
          <a:p>
            <a:pPr algn="ctr"/>
            <a:r>
              <a:rPr lang="en-US" altLang="ja-JP" sz="1200" dirty="0">
                <a:latin typeface="Calibri" panose="020F0502020204030204" pitchFamily="34" charset="0"/>
              </a:rPr>
              <a:t>Length time bias is that those slower growing cancers with better prognosis are likely caught by screening than those with aggressive cancer</a:t>
            </a:r>
          </a:p>
          <a:p>
            <a:pPr algn="ctr"/>
            <a:r>
              <a:rPr lang="en-US" altLang="ja-JP" sz="1200" dirty="0">
                <a:latin typeface="Calibri" panose="020F0502020204030204" pitchFamily="34" charset="0"/>
              </a:rPr>
              <a:t> and artificially look like screening have made the prognosis better.</a:t>
            </a:r>
          </a:p>
          <a:p>
            <a:pPr algn="ctr"/>
            <a:endParaRPr lang="en-US" sz="1200" dirty="0"/>
          </a:p>
        </p:txBody>
      </p:sp>
    </p:spTree>
    <p:extLst>
      <p:ext uri="{BB962C8B-B14F-4D97-AF65-F5344CB8AC3E}">
        <p14:creationId xmlns:p14="http://schemas.microsoft.com/office/powerpoint/2010/main" val="2470887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219260" y="6527731"/>
            <a:ext cx="4541152" cy="246221"/>
          </a:xfrm>
          <a:prstGeom prst="rect">
            <a:avLst/>
          </a:prstGeom>
          <a:noFill/>
          <a:ln w="9525" algn="ctr">
            <a:noFill/>
            <a:miter lim="800000"/>
            <a:headEnd/>
            <a:tailEnd/>
          </a:ln>
          <a:effectLst/>
        </p:spPr>
        <p:txBody>
          <a:bodyPr wrap="square">
            <a:spAutoFit/>
          </a:bodyPr>
          <a:lstStyle/>
          <a:p>
            <a:pPr>
              <a:buFont typeface="Arial" pitchFamily="34" charset="0"/>
              <a:buNone/>
              <a:defRPr/>
            </a:pPr>
            <a:r>
              <a:rPr lang="en-US" sz="1000" dirty="0">
                <a:cs typeface="Arial" charset="0"/>
              </a:rPr>
              <a:t>Zhang BH, et al. J Cancer Res </a:t>
            </a:r>
            <a:r>
              <a:rPr lang="en-US" sz="1000" dirty="0" err="1">
                <a:cs typeface="Arial" charset="0"/>
              </a:rPr>
              <a:t>Clin</a:t>
            </a:r>
            <a:r>
              <a:rPr lang="en-US" sz="1000" dirty="0">
                <a:cs typeface="Arial" charset="0"/>
              </a:rPr>
              <a:t> </a:t>
            </a:r>
            <a:r>
              <a:rPr lang="en-US" sz="1000" dirty="0" err="1">
                <a:cs typeface="Arial" charset="0"/>
              </a:rPr>
              <a:t>Oncol</a:t>
            </a:r>
            <a:r>
              <a:rPr lang="en-US" sz="1000" dirty="0">
                <a:cs typeface="Arial" charset="0"/>
              </a:rPr>
              <a:t>. 2004;130:417-422.</a:t>
            </a:r>
          </a:p>
        </p:txBody>
      </p:sp>
      <p:sp>
        <p:nvSpPr>
          <p:cNvPr id="27652" name="Title 11"/>
          <p:cNvSpPr>
            <a:spLocks noGrp="1"/>
          </p:cNvSpPr>
          <p:nvPr>
            <p:ph type="title"/>
          </p:nvPr>
        </p:nvSpPr>
        <p:spPr>
          <a:xfrm>
            <a:off x="2010411" y="466815"/>
            <a:ext cx="8229600" cy="1143000"/>
          </a:xfrm>
        </p:spPr>
        <p:txBody>
          <a:bodyPr vert="horz" lIns="91440" tIns="45720" rIns="91440" bIns="45720" rtlCol="0" anchor="ctr">
            <a:noAutofit/>
          </a:bodyPr>
          <a:lstStyle/>
          <a:p>
            <a:r>
              <a:rPr lang="en-US" altLang="en-US" sz="3200" dirty="0"/>
              <a:t>Outcome of HCC Surveillance</a:t>
            </a:r>
          </a:p>
        </p:txBody>
      </p:sp>
      <p:sp>
        <p:nvSpPr>
          <p:cNvPr id="27653" name="Rectangle 54"/>
          <p:cNvSpPr>
            <a:spLocks noGrp="1" noChangeArrowheads="1"/>
          </p:cNvSpPr>
          <p:nvPr>
            <p:ph idx="1"/>
          </p:nvPr>
        </p:nvSpPr>
        <p:spPr>
          <a:xfrm>
            <a:off x="885033" y="1453401"/>
            <a:ext cx="10972800" cy="1828800"/>
          </a:xfrm>
        </p:spPr>
        <p:txBody>
          <a:bodyPr>
            <a:normAutofit/>
          </a:bodyPr>
          <a:lstStyle/>
          <a:p>
            <a:pPr marL="0" indent="0">
              <a:spcBef>
                <a:spcPct val="35000"/>
              </a:spcBef>
              <a:spcAft>
                <a:spcPct val="25000"/>
              </a:spcAft>
              <a:buNone/>
            </a:pPr>
            <a:r>
              <a:rPr lang="en-US" altLang="en-US" sz="2000" dirty="0">
                <a:latin typeface="Calibri" panose="020F0502020204030204" pitchFamily="34" charset="0"/>
              </a:rPr>
              <a:t>18,816 people with HBV infection or history of chronic hepatitis in urban Shanghai, China enrolled</a:t>
            </a:r>
          </a:p>
          <a:p>
            <a:pPr marL="639763" lvl="1">
              <a:spcBef>
                <a:spcPct val="35000"/>
              </a:spcBef>
              <a:spcAft>
                <a:spcPct val="25000"/>
              </a:spcAft>
            </a:pPr>
            <a:r>
              <a:rPr lang="en-US" altLang="en-US" sz="2000" dirty="0">
                <a:latin typeface="Calibri" panose="020F0502020204030204" pitchFamily="34" charset="0"/>
              </a:rPr>
              <a:t>Surveillance group offered US and AFP every 6 months (n = 9373) </a:t>
            </a:r>
          </a:p>
          <a:p>
            <a:pPr marL="639763" lvl="1">
              <a:spcBef>
                <a:spcPct val="35000"/>
              </a:spcBef>
              <a:spcAft>
                <a:spcPct val="25000"/>
              </a:spcAft>
            </a:pPr>
            <a:r>
              <a:rPr lang="en-US" altLang="en-US" sz="2000" dirty="0">
                <a:latin typeface="Calibri" panose="020F0502020204030204" pitchFamily="34" charset="0"/>
              </a:rPr>
              <a:t>Control group received no surveillance (n = 9443)</a:t>
            </a:r>
          </a:p>
        </p:txBody>
      </p:sp>
      <p:sp>
        <p:nvSpPr>
          <p:cNvPr id="27656" name="Rectangle 56"/>
          <p:cNvSpPr>
            <a:spLocks noChangeArrowheads="1"/>
          </p:cNvSpPr>
          <p:nvPr/>
        </p:nvSpPr>
        <p:spPr bwMode="auto">
          <a:xfrm>
            <a:off x="3532824" y="4292599"/>
            <a:ext cx="530225" cy="1746250"/>
          </a:xfrm>
          <a:prstGeom prst="rect">
            <a:avLst/>
          </a:prstGeom>
          <a:solidFill>
            <a:srgbClr val="00B050"/>
          </a:solidFill>
          <a:ln w="11113">
            <a:solidFill>
              <a:srgbClr val="000000"/>
            </a:solidFill>
            <a:miter lim="800000"/>
            <a:headEnd/>
            <a:tailEnd/>
          </a:ln>
        </p:spPr>
        <p:txBody>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000"/>
          </a:p>
        </p:txBody>
      </p:sp>
      <p:sp>
        <p:nvSpPr>
          <p:cNvPr id="27657" name="Rectangle 57"/>
          <p:cNvSpPr>
            <a:spLocks noChangeArrowheads="1"/>
          </p:cNvSpPr>
          <p:nvPr/>
        </p:nvSpPr>
        <p:spPr bwMode="auto">
          <a:xfrm>
            <a:off x="4821874" y="4765675"/>
            <a:ext cx="530225" cy="1273175"/>
          </a:xfrm>
          <a:prstGeom prst="rect">
            <a:avLst/>
          </a:prstGeom>
          <a:solidFill>
            <a:srgbClr val="FFC000"/>
          </a:solidFill>
          <a:ln w="11113">
            <a:solidFill>
              <a:srgbClr val="000000"/>
            </a:solidFill>
            <a:miter lim="800000"/>
            <a:headEnd/>
            <a:tailEnd/>
          </a:ln>
        </p:spPr>
        <p:txBody>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000"/>
          </a:p>
        </p:txBody>
      </p:sp>
      <p:sp>
        <p:nvSpPr>
          <p:cNvPr id="27658" name="Line 58"/>
          <p:cNvSpPr>
            <a:spLocks noChangeShapeType="1"/>
          </p:cNvSpPr>
          <p:nvPr/>
        </p:nvSpPr>
        <p:spPr bwMode="auto">
          <a:xfrm>
            <a:off x="3199448" y="3702049"/>
            <a:ext cx="0" cy="2336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59" name="Line 59"/>
          <p:cNvSpPr>
            <a:spLocks noChangeShapeType="1"/>
          </p:cNvSpPr>
          <p:nvPr/>
        </p:nvSpPr>
        <p:spPr bwMode="auto">
          <a:xfrm>
            <a:off x="3124835" y="603884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0" name="Line 60"/>
          <p:cNvSpPr>
            <a:spLocks noChangeShapeType="1"/>
          </p:cNvSpPr>
          <p:nvPr/>
        </p:nvSpPr>
        <p:spPr bwMode="auto">
          <a:xfrm>
            <a:off x="3124835" y="5643562"/>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1" name="Line 61"/>
          <p:cNvSpPr>
            <a:spLocks noChangeShapeType="1"/>
          </p:cNvSpPr>
          <p:nvPr/>
        </p:nvSpPr>
        <p:spPr bwMode="auto">
          <a:xfrm>
            <a:off x="3124835" y="526414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2" name="Line 62"/>
          <p:cNvSpPr>
            <a:spLocks noChangeShapeType="1"/>
          </p:cNvSpPr>
          <p:nvPr/>
        </p:nvSpPr>
        <p:spPr bwMode="auto">
          <a:xfrm>
            <a:off x="3124835" y="487044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3" name="Line 63"/>
          <p:cNvSpPr>
            <a:spLocks noChangeShapeType="1"/>
          </p:cNvSpPr>
          <p:nvPr/>
        </p:nvSpPr>
        <p:spPr bwMode="auto">
          <a:xfrm>
            <a:off x="3124835" y="4475162"/>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4" name="Line 64"/>
          <p:cNvSpPr>
            <a:spLocks noChangeShapeType="1"/>
          </p:cNvSpPr>
          <p:nvPr/>
        </p:nvSpPr>
        <p:spPr bwMode="auto">
          <a:xfrm>
            <a:off x="3124835" y="409574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5" name="Line 65"/>
          <p:cNvSpPr>
            <a:spLocks noChangeShapeType="1"/>
          </p:cNvSpPr>
          <p:nvPr/>
        </p:nvSpPr>
        <p:spPr bwMode="auto">
          <a:xfrm>
            <a:off x="3124835" y="371474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6" name="Line 66"/>
          <p:cNvSpPr>
            <a:spLocks noChangeShapeType="1"/>
          </p:cNvSpPr>
          <p:nvPr/>
        </p:nvSpPr>
        <p:spPr bwMode="auto">
          <a:xfrm>
            <a:off x="3199449" y="6038849"/>
            <a:ext cx="25177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7" name="Line 67"/>
          <p:cNvSpPr>
            <a:spLocks noChangeShapeType="1"/>
          </p:cNvSpPr>
          <p:nvPr/>
        </p:nvSpPr>
        <p:spPr bwMode="auto">
          <a:xfrm flipV="1">
            <a:off x="3199448" y="6051549"/>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8" name="Line 68"/>
          <p:cNvSpPr>
            <a:spLocks noChangeShapeType="1"/>
          </p:cNvSpPr>
          <p:nvPr/>
        </p:nvSpPr>
        <p:spPr bwMode="auto">
          <a:xfrm flipV="1">
            <a:off x="5714048" y="6051549"/>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9" name="Rectangle 69"/>
          <p:cNvSpPr>
            <a:spLocks noChangeArrowheads="1"/>
          </p:cNvSpPr>
          <p:nvPr/>
        </p:nvSpPr>
        <p:spPr bwMode="auto">
          <a:xfrm>
            <a:off x="3575686" y="4064000"/>
            <a:ext cx="5129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223.7</a:t>
            </a:r>
          </a:p>
        </p:txBody>
      </p:sp>
      <p:sp>
        <p:nvSpPr>
          <p:cNvPr id="27670" name="Rectangle 70"/>
          <p:cNvSpPr>
            <a:spLocks noChangeArrowheads="1"/>
          </p:cNvSpPr>
          <p:nvPr/>
        </p:nvSpPr>
        <p:spPr bwMode="auto">
          <a:xfrm>
            <a:off x="4837749" y="4535488"/>
            <a:ext cx="5129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163.1</a:t>
            </a:r>
          </a:p>
        </p:txBody>
      </p:sp>
      <p:sp>
        <p:nvSpPr>
          <p:cNvPr id="27671" name="Rectangle 71"/>
          <p:cNvSpPr>
            <a:spLocks noChangeArrowheads="1"/>
          </p:cNvSpPr>
          <p:nvPr/>
        </p:nvSpPr>
        <p:spPr bwMode="auto">
          <a:xfrm>
            <a:off x="2893060" y="593407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0</a:t>
            </a:r>
          </a:p>
        </p:txBody>
      </p:sp>
      <p:sp>
        <p:nvSpPr>
          <p:cNvPr id="27672" name="Rectangle 72"/>
          <p:cNvSpPr>
            <a:spLocks noChangeArrowheads="1"/>
          </p:cNvSpPr>
          <p:nvPr/>
        </p:nvSpPr>
        <p:spPr bwMode="auto">
          <a:xfrm>
            <a:off x="2818448" y="5538788"/>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50</a:t>
            </a:r>
          </a:p>
        </p:txBody>
      </p:sp>
      <p:sp>
        <p:nvSpPr>
          <p:cNvPr id="27673" name="Rectangle 73"/>
          <p:cNvSpPr>
            <a:spLocks noChangeArrowheads="1"/>
          </p:cNvSpPr>
          <p:nvPr/>
        </p:nvSpPr>
        <p:spPr bwMode="auto">
          <a:xfrm>
            <a:off x="2743835" y="5157788"/>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100</a:t>
            </a:r>
          </a:p>
        </p:txBody>
      </p:sp>
      <p:sp>
        <p:nvSpPr>
          <p:cNvPr id="27674" name="Rectangle 74"/>
          <p:cNvSpPr>
            <a:spLocks noChangeArrowheads="1"/>
          </p:cNvSpPr>
          <p:nvPr/>
        </p:nvSpPr>
        <p:spPr bwMode="auto">
          <a:xfrm>
            <a:off x="2743835" y="4765675"/>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150</a:t>
            </a:r>
          </a:p>
        </p:txBody>
      </p:sp>
      <p:sp>
        <p:nvSpPr>
          <p:cNvPr id="27675" name="Rectangle 75"/>
          <p:cNvSpPr>
            <a:spLocks noChangeArrowheads="1"/>
          </p:cNvSpPr>
          <p:nvPr/>
        </p:nvSpPr>
        <p:spPr bwMode="auto">
          <a:xfrm>
            <a:off x="2743835" y="4371975"/>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200</a:t>
            </a:r>
          </a:p>
        </p:txBody>
      </p:sp>
      <p:sp>
        <p:nvSpPr>
          <p:cNvPr id="27676" name="Rectangle 76"/>
          <p:cNvSpPr>
            <a:spLocks noChangeArrowheads="1"/>
          </p:cNvSpPr>
          <p:nvPr/>
        </p:nvSpPr>
        <p:spPr bwMode="auto">
          <a:xfrm>
            <a:off x="2743835" y="3990975"/>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250</a:t>
            </a:r>
          </a:p>
        </p:txBody>
      </p:sp>
      <p:sp>
        <p:nvSpPr>
          <p:cNvPr id="27677" name="Rectangle 77"/>
          <p:cNvSpPr>
            <a:spLocks noChangeArrowheads="1"/>
          </p:cNvSpPr>
          <p:nvPr/>
        </p:nvSpPr>
        <p:spPr bwMode="auto">
          <a:xfrm>
            <a:off x="2743835" y="3597275"/>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300</a:t>
            </a:r>
          </a:p>
        </p:txBody>
      </p:sp>
      <p:sp>
        <p:nvSpPr>
          <p:cNvPr id="27678" name="Rectangle 78"/>
          <p:cNvSpPr>
            <a:spLocks noChangeArrowheads="1"/>
          </p:cNvSpPr>
          <p:nvPr/>
        </p:nvSpPr>
        <p:spPr bwMode="auto">
          <a:xfrm>
            <a:off x="4424998" y="6183313"/>
            <a:ext cx="126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a:t>Control</a:t>
            </a:r>
          </a:p>
        </p:txBody>
      </p:sp>
      <p:sp>
        <p:nvSpPr>
          <p:cNvPr id="27679" name="Rectangle 79"/>
          <p:cNvSpPr>
            <a:spLocks noChangeArrowheads="1"/>
          </p:cNvSpPr>
          <p:nvPr/>
        </p:nvSpPr>
        <p:spPr bwMode="auto">
          <a:xfrm rot="-5400000">
            <a:off x="1644492" y="4625022"/>
            <a:ext cx="16906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a:t>Total Incidence (per 100,000)</a:t>
            </a:r>
          </a:p>
        </p:txBody>
      </p:sp>
      <p:sp>
        <p:nvSpPr>
          <p:cNvPr id="27680" name="Rectangle 80"/>
          <p:cNvSpPr>
            <a:spLocks noChangeArrowheads="1"/>
          </p:cNvSpPr>
          <p:nvPr/>
        </p:nvSpPr>
        <p:spPr bwMode="auto">
          <a:xfrm>
            <a:off x="3194686" y="6178550"/>
            <a:ext cx="1222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a:t>Surveillance</a:t>
            </a:r>
          </a:p>
        </p:txBody>
      </p:sp>
      <p:sp>
        <p:nvSpPr>
          <p:cNvPr id="27681" name="Line 81"/>
          <p:cNvSpPr>
            <a:spLocks noChangeShapeType="1"/>
          </p:cNvSpPr>
          <p:nvPr/>
        </p:nvSpPr>
        <p:spPr bwMode="auto">
          <a:xfrm flipV="1">
            <a:off x="4437698" y="6046787"/>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2" name="Rectangle 82"/>
          <p:cNvSpPr>
            <a:spLocks noChangeArrowheads="1"/>
          </p:cNvSpPr>
          <p:nvPr/>
        </p:nvSpPr>
        <p:spPr bwMode="auto">
          <a:xfrm>
            <a:off x="7217411" y="5400675"/>
            <a:ext cx="531813" cy="644525"/>
          </a:xfrm>
          <a:prstGeom prst="rect">
            <a:avLst/>
          </a:prstGeom>
          <a:solidFill>
            <a:srgbClr val="00B050"/>
          </a:solidFill>
          <a:ln w="12700">
            <a:solidFill>
              <a:srgbClr val="000000"/>
            </a:solidFill>
            <a:miter lim="800000"/>
            <a:headEnd/>
            <a:tailEnd/>
          </a:ln>
        </p:spPr>
        <p:txBody>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000"/>
          </a:p>
        </p:txBody>
      </p:sp>
      <p:sp>
        <p:nvSpPr>
          <p:cNvPr id="27683" name="Rectangle 83"/>
          <p:cNvSpPr>
            <a:spLocks noChangeArrowheads="1"/>
          </p:cNvSpPr>
          <p:nvPr/>
        </p:nvSpPr>
        <p:spPr bwMode="auto">
          <a:xfrm>
            <a:off x="8439786" y="5019675"/>
            <a:ext cx="531813" cy="1025525"/>
          </a:xfrm>
          <a:prstGeom prst="rect">
            <a:avLst/>
          </a:prstGeom>
          <a:solidFill>
            <a:srgbClr val="FFC000"/>
          </a:solidFill>
          <a:ln w="12700">
            <a:solidFill>
              <a:srgbClr val="000000"/>
            </a:solidFill>
            <a:miter lim="800000"/>
            <a:headEnd/>
            <a:tailEnd/>
          </a:ln>
        </p:spPr>
        <p:txBody>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000"/>
          </a:p>
        </p:txBody>
      </p:sp>
      <p:sp>
        <p:nvSpPr>
          <p:cNvPr id="27684" name="Rectangle 84"/>
          <p:cNvSpPr>
            <a:spLocks noChangeArrowheads="1"/>
          </p:cNvSpPr>
          <p:nvPr/>
        </p:nvSpPr>
        <p:spPr bwMode="auto">
          <a:xfrm>
            <a:off x="7287260" y="5157788"/>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83.2</a:t>
            </a:r>
          </a:p>
        </p:txBody>
      </p:sp>
      <p:sp>
        <p:nvSpPr>
          <p:cNvPr id="27685" name="Rectangle 85"/>
          <p:cNvSpPr>
            <a:spLocks noChangeArrowheads="1"/>
          </p:cNvSpPr>
          <p:nvPr/>
        </p:nvSpPr>
        <p:spPr bwMode="auto">
          <a:xfrm>
            <a:off x="8417561" y="4776788"/>
            <a:ext cx="5129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131.5</a:t>
            </a:r>
          </a:p>
        </p:txBody>
      </p:sp>
      <p:sp>
        <p:nvSpPr>
          <p:cNvPr id="27686" name="Rectangle 86"/>
          <p:cNvSpPr>
            <a:spLocks noChangeArrowheads="1"/>
          </p:cNvSpPr>
          <p:nvPr/>
        </p:nvSpPr>
        <p:spPr bwMode="auto">
          <a:xfrm rot="-5400000">
            <a:off x="5258436" y="4633753"/>
            <a:ext cx="17335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dirty="0"/>
              <a:t>Total Mortality (per 100,000)</a:t>
            </a:r>
          </a:p>
        </p:txBody>
      </p:sp>
      <p:sp>
        <p:nvSpPr>
          <p:cNvPr id="27687" name="Line 87"/>
          <p:cNvSpPr>
            <a:spLocks noChangeShapeType="1"/>
          </p:cNvSpPr>
          <p:nvPr/>
        </p:nvSpPr>
        <p:spPr bwMode="auto">
          <a:xfrm>
            <a:off x="6849110" y="3697287"/>
            <a:ext cx="0" cy="2336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8" name="Line 88"/>
          <p:cNvSpPr>
            <a:spLocks noChangeShapeType="1"/>
          </p:cNvSpPr>
          <p:nvPr/>
        </p:nvSpPr>
        <p:spPr bwMode="auto">
          <a:xfrm>
            <a:off x="6774498" y="603408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89" name="Line 89"/>
          <p:cNvSpPr>
            <a:spLocks noChangeShapeType="1"/>
          </p:cNvSpPr>
          <p:nvPr/>
        </p:nvSpPr>
        <p:spPr bwMode="auto">
          <a:xfrm>
            <a:off x="6774498" y="564038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90" name="Line 90"/>
          <p:cNvSpPr>
            <a:spLocks noChangeShapeType="1"/>
          </p:cNvSpPr>
          <p:nvPr/>
        </p:nvSpPr>
        <p:spPr bwMode="auto">
          <a:xfrm>
            <a:off x="6774498" y="525938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91" name="Line 91"/>
          <p:cNvSpPr>
            <a:spLocks noChangeShapeType="1"/>
          </p:cNvSpPr>
          <p:nvPr/>
        </p:nvSpPr>
        <p:spPr bwMode="auto">
          <a:xfrm>
            <a:off x="6774498" y="486568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92" name="Line 92"/>
          <p:cNvSpPr>
            <a:spLocks noChangeShapeType="1"/>
          </p:cNvSpPr>
          <p:nvPr/>
        </p:nvSpPr>
        <p:spPr bwMode="auto">
          <a:xfrm>
            <a:off x="6774498" y="447198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93" name="Line 93"/>
          <p:cNvSpPr>
            <a:spLocks noChangeShapeType="1"/>
          </p:cNvSpPr>
          <p:nvPr/>
        </p:nvSpPr>
        <p:spPr bwMode="auto">
          <a:xfrm>
            <a:off x="6774498" y="4090987"/>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94" name="Line 94"/>
          <p:cNvSpPr>
            <a:spLocks noChangeShapeType="1"/>
          </p:cNvSpPr>
          <p:nvPr/>
        </p:nvSpPr>
        <p:spPr bwMode="auto">
          <a:xfrm>
            <a:off x="6774498" y="3706812"/>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95" name="Line 96"/>
          <p:cNvSpPr>
            <a:spLocks noChangeShapeType="1"/>
          </p:cNvSpPr>
          <p:nvPr/>
        </p:nvSpPr>
        <p:spPr bwMode="auto">
          <a:xfrm flipV="1">
            <a:off x="6849110" y="6046787"/>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96" name="Rectangle 98"/>
          <p:cNvSpPr>
            <a:spLocks noChangeArrowheads="1"/>
          </p:cNvSpPr>
          <p:nvPr/>
        </p:nvSpPr>
        <p:spPr bwMode="auto">
          <a:xfrm>
            <a:off x="6549073" y="5922963"/>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0</a:t>
            </a:r>
          </a:p>
        </p:txBody>
      </p:sp>
      <p:sp>
        <p:nvSpPr>
          <p:cNvPr id="27697" name="Rectangle 99"/>
          <p:cNvSpPr>
            <a:spLocks noChangeArrowheads="1"/>
          </p:cNvSpPr>
          <p:nvPr/>
        </p:nvSpPr>
        <p:spPr bwMode="auto">
          <a:xfrm>
            <a:off x="6476048" y="5529263"/>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50</a:t>
            </a:r>
          </a:p>
        </p:txBody>
      </p:sp>
      <p:sp>
        <p:nvSpPr>
          <p:cNvPr id="27698" name="Rectangle 100"/>
          <p:cNvSpPr>
            <a:spLocks noChangeArrowheads="1"/>
          </p:cNvSpPr>
          <p:nvPr/>
        </p:nvSpPr>
        <p:spPr bwMode="auto">
          <a:xfrm>
            <a:off x="6401435" y="5148263"/>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100</a:t>
            </a:r>
          </a:p>
        </p:txBody>
      </p:sp>
      <p:sp>
        <p:nvSpPr>
          <p:cNvPr id="27699" name="Rectangle 101"/>
          <p:cNvSpPr>
            <a:spLocks noChangeArrowheads="1"/>
          </p:cNvSpPr>
          <p:nvPr/>
        </p:nvSpPr>
        <p:spPr bwMode="auto">
          <a:xfrm>
            <a:off x="6401435" y="4754563"/>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150</a:t>
            </a:r>
          </a:p>
        </p:txBody>
      </p:sp>
      <p:sp>
        <p:nvSpPr>
          <p:cNvPr id="27700" name="Rectangle 102"/>
          <p:cNvSpPr>
            <a:spLocks noChangeArrowheads="1"/>
          </p:cNvSpPr>
          <p:nvPr/>
        </p:nvSpPr>
        <p:spPr bwMode="auto">
          <a:xfrm>
            <a:off x="6401435" y="4360863"/>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200</a:t>
            </a:r>
          </a:p>
        </p:txBody>
      </p:sp>
      <p:sp>
        <p:nvSpPr>
          <p:cNvPr id="27701" name="Rectangle 103"/>
          <p:cNvSpPr>
            <a:spLocks noChangeArrowheads="1"/>
          </p:cNvSpPr>
          <p:nvPr/>
        </p:nvSpPr>
        <p:spPr bwMode="auto">
          <a:xfrm>
            <a:off x="6401435" y="3979863"/>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250</a:t>
            </a:r>
          </a:p>
        </p:txBody>
      </p:sp>
      <p:sp>
        <p:nvSpPr>
          <p:cNvPr id="27702" name="Rectangle 104"/>
          <p:cNvSpPr>
            <a:spLocks noChangeArrowheads="1"/>
          </p:cNvSpPr>
          <p:nvPr/>
        </p:nvSpPr>
        <p:spPr bwMode="auto">
          <a:xfrm>
            <a:off x="6401435" y="3605213"/>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300</a:t>
            </a:r>
          </a:p>
        </p:txBody>
      </p:sp>
      <p:sp>
        <p:nvSpPr>
          <p:cNvPr id="27703" name="Text Box 108"/>
          <p:cNvSpPr txBox="1">
            <a:spLocks noChangeArrowheads="1"/>
          </p:cNvSpPr>
          <p:nvPr/>
        </p:nvSpPr>
        <p:spPr bwMode="auto">
          <a:xfrm>
            <a:off x="3153410" y="3429000"/>
            <a:ext cx="2635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dirty="0"/>
              <a:t>Rate ratio: </a:t>
            </a:r>
          </a:p>
          <a:p>
            <a:pPr algn="ctr" eaLnBrk="1" hangingPunct="1">
              <a:spcBef>
                <a:spcPct val="0"/>
              </a:spcBef>
              <a:buFontTx/>
              <a:buNone/>
            </a:pPr>
            <a:r>
              <a:rPr lang="en-US" altLang="en-US" sz="1600" dirty="0"/>
              <a:t>1.37 (95% CI; 0.99-1.89) </a:t>
            </a:r>
          </a:p>
        </p:txBody>
      </p:sp>
      <p:sp>
        <p:nvSpPr>
          <p:cNvPr id="27704" name="Text Box 109"/>
          <p:cNvSpPr txBox="1">
            <a:spLocks noChangeArrowheads="1"/>
          </p:cNvSpPr>
          <p:nvPr/>
        </p:nvSpPr>
        <p:spPr bwMode="auto">
          <a:xfrm>
            <a:off x="6972936" y="3429000"/>
            <a:ext cx="2468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a:t>Rate ratio: </a:t>
            </a:r>
          </a:p>
          <a:p>
            <a:pPr algn="ctr" eaLnBrk="1" hangingPunct="1">
              <a:spcBef>
                <a:spcPct val="0"/>
              </a:spcBef>
              <a:buFontTx/>
              <a:buNone/>
            </a:pPr>
            <a:r>
              <a:rPr lang="en-US" altLang="en-US" sz="1600"/>
              <a:t>0.63 (95% CI; 0.41-0.98) </a:t>
            </a:r>
          </a:p>
        </p:txBody>
      </p:sp>
      <p:sp>
        <p:nvSpPr>
          <p:cNvPr id="27705" name="Line 165"/>
          <p:cNvSpPr>
            <a:spLocks noChangeShapeType="1"/>
          </p:cNvSpPr>
          <p:nvPr/>
        </p:nvSpPr>
        <p:spPr bwMode="auto">
          <a:xfrm>
            <a:off x="6837999" y="6034087"/>
            <a:ext cx="25177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06" name="Line 166"/>
          <p:cNvSpPr>
            <a:spLocks noChangeShapeType="1"/>
          </p:cNvSpPr>
          <p:nvPr/>
        </p:nvSpPr>
        <p:spPr bwMode="auto">
          <a:xfrm flipV="1">
            <a:off x="9352598" y="6046787"/>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07" name="Rectangle 167"/>
          <p:cNvSpPr>
            <a:spLocks noChangeArrowheads="1"/>
          </p:cNvSpPr>
          <p:nvPr/>
        </p:nvSpPr>
        <p:spPr bwMode="auto">
          <a:xfrm>
            <a:off x="8107998" y="6178550"/>
            <a:ext cx="12239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a:t>Control</a:t>
            </a:r>
          </a:p>
        </p:txBody>
      </p:sp>
      <p:sp>
        <p:nvSpPr>
          <p:cNvPr id="27708" name="Rectangle 168"/>
          <p:cNvSpPr>
            <a:spLocks noChangeArrowheads="1"/>
          </p:cNvSpPr>
          <p:nvPr/>
        </p:nvSpPr>
        <p:spPr bwMode="auto">
          <a:xfrm>
            <a:off x="6847524" y="6173787"/>
            <a:ext cx="1208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a:t>Surveillance</a:t>
            </a:r>
          </a:p>
        </p:txBody>
      </p:sp>
      <p:sp>
        <p:nvSpPr>
          <p:cNvPr id="27709" name="Line 169"/>
          <p:cNvSpPr>
            <a:spLocks noChangeShapeType="1"/>
          </p:cNvSpPr>
          <p:nvPr/>
        </p:nvSpPr>
        <p:spPr bwMode="auto">
          <a:xfrm flipV="1">
            <a:off x="8076248" y="6042024"/>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TextBox 1"/>
          <p:cNvSpPr txBox="1"/>
          <p:nvPr/>
        </p:nvSpPr>
        <p:spPr>
          <a:xfrm>
            <a:off x="2551342" y="2971800"/>
            <a:ext cx="3132589" cy="40011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kumimoji="1" lang="en-US" altLang="ja-JP" sz="2000" dirty="0">
                <a:ln w="11430"/>
                <a:latin typeface="Arial" charset="0"/>
                <a:cs typeface="Arial" charset="0"/>
              </a:rPr>
              <a:t>37% reduction in mortality</a:t>
            </a:r>
            <a:endParaRPr kumimoji="1" lang="ja-JP" altLang="en-US" sz="2000" dirty="0">
              <a:ln w="11430"/>
              <a:latin typeface="Arial" charset="0"/>
              <a:cs typeface="Arial" charset="0"/>
            </a:endParaRPr>
          </a:p>
        </p:txBody>
      </p:sp>
    </p:spTree>
    <p:custDataLst>
      <p:tags r:id="rId1"/>
    </p:custDataLst>
    <p:extLst>
      <p:ext uri="{BB962C8B-B14F-4D97-AF65-F5344CB8AC3E}">
        <p14:creationId xmlns:p14="http://schemas.microsoft.com/office/powerpoint/2010/main" val="55433618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txBox="1">
            <a:spLocks noChangeArrowheads="1"/>
          </p:cNvSpPr>
          <p:nvPr/>
        </p:nvSpPr>
        <p:spPr bwMode="auto">
          <a:xfrm>
            <a:off x="1931988" y="661988"/>
            <a:ext cx="846455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600">
              <a:solidFill>
                <a:schemeClr val="tx2"/>
              </a:solidFill>
            </a:endParaRPr>
          </a:p>
        </p:txBody>
      </p:sp>
      <p:sp>
        <p:nvSpPr>
          <p:cNvPr id="66562" name="Text Box 12"/>
          <p:cNvSpPr txBox="1">
            <a:spLocks noChangeArrowheads="1"/>
          </p:cNvSpPr>
          <p:nvPr/>
        </p:nvSpPr>
        <p:spPr bwMode="auto">
          <a:xfrm>
            <a:off x="157156" y="6575244"/>
            <a:ext cx="7427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000" b="0" dirty="0">
                <a:cs typeface="Arial" panose="020B0604020202020204" pitchFamily="34" charset="0"/>
              </a:rPr>
              <a:t>Zhang BH, et al. J Cancer Res </a:t>
            </a:r>
            <a:r>
              <a:rPr lang="en-US" altLang="ja-JP" sz="1000" b="0" dirty="0" err="1">
                <a:cs typeface="Arial" panose="020B0604020202020204" pitchFamily="34" charset="0"/>
              </a:rPr>
              <a:t>Clin</a:t>
            </a:r>
            <a:r>
              <a:rPr lang="en-US" altLang="ja-JP" sz="1000" b="0" dirty="0">
                <a:cs typeface="Arial" panose="020B0604020202020204" pitchFamily="34" charset="0"/>
              </a:rPr>
              <a:t> </a:t>
            </a:r>
            <a:r>
              <a:rPr lang="en-US" altLang="ja-JP" sz="1000" b="0" dirty="0" err="1">
                <a:cs typeface="Arial" panose="020B0604020202020204" pitchFamily="34" charset="0"/>
              </a:rPr>
              <a:t>Oncol</a:t>
            </a:r>
            <a:r>
              <a:rPr lang="en-US" altLang="ja-JP" sz="1000" b="0" dirty="0">
                <a:cs typeface="Arial" panose="020B0604020202020204" pitchFamily="34" charset="0"/>
              </a:rPr>
              <a:t>. 2004;130:417-422.</a:t>
            </a:r>
          </a:p>
        </p:txBody>
      </p:sp>
      <p:sp>
        <p:nvSpPr>
          <p:cNvPr id="66563" name="Title 11"/>
          <p:cNvSpPr>
            <a:spLocks noGrp="1"/>
          </p:cNvSpPr>
          <p:nvPr>
            <p:ph type="title"/>
          </p:nvPr>
        </p:nvSpPr>
        <p:spPr>
          <a:xfrm>
            <a:off x="1975644" y="488305"/>
            <a:ext cx="8229600" cy="1143000"/>
          </a:xfrm>
        </p:spPr>
        <p:txBody>
          <a:bodyPr vert="horz" lIns="91440" tIns="45720" rIns="91440" bIns="45720" rtlCol="0" anchor="ctr">
            <a:noAutofit/>
          </a:bodyPr>
          <a:lstStyle/>
          <a:p>
            <a:r>
              <a:rPr lang="en-US" altLang="ja-JP" sz="3200" dirty="0"/>
              <a:t>Outcome of HCC Surveillance</a:t>
            </a:r>
          </a:p>
        </p:txBody>
      </p:sp>
      <p:sp>
        <p:nvSpPr>
          <p:cNvPr id="66564" name="Rectangle 54"/>
          <p:cNvSpPr>
            <a:spLocks noGrp="1" noChangeArrowheads="1"/>
          </p:cNvSpPr>
          <p:nvPr>
            <p:ph idx="1"/>
          </p:nvPr>
        </p:nvSpPr>
        <p:spPr>
          <a:xfrm>
            <a:off x="811214" y="1496793"/>
            <a:ext cx="11277597" cy="1828800"/>
          </a:xfrm>
        </p:spPr>
        <p:txBody>
          <a:bodyPr>
            <a:normAutofit/>
          </a:bodyPr>
          <a:lstStyle/>
          <a:p>
            <a:pPr marL="0" indent="0">
              <a:spcBef>
                <a:spcPct val="0"/>
              </a:spcBef>
              <a:spcAft>
                <a:spcPts val="600"/>
              </a:spcAft>
              <a:buNone/>
            </a:pPr>
            <a:r>
              <a:rPr lang="en-US" altLang="ja-JP" sz="2000" dirty="0">
                <a:latin typeface="Calibri" panose="020F0502020204030204" pitchFamily="34" charset="0"/>
                <a:ea typeface="ＭＳ Ｐゴシック" panose="020B0600070205080204" pitchFamily="34" charset="-128"/>
              </a:rPr>
              <a:t>18,816 people with HBV infection or history of chronic hepatitis in urban Shanghai, China enrolled</a:t>
            </a:r>
          </a:p>
          <a:p>
            <a:pPr marL="639763" lvl="1">
              <a:spcBef>
                <a:spcPct val="0"/>
              </a:spcBef>
              <a:spcAft>
                <a:spcPts val="600"/>
              </a:spcAft>
            </a:pPr>
            <a:r>
              <a:rPr lang="en-US" altLang="ja-JP" sz="2000" dirty="0">
                <a:latin typeface="Calibri" panose="020F0502020204030204" pitchFamily="34" charset="0"/>
                <a:ea typeface="ＭＳ Ｐゴシック" panose="020B0600070205080204" pitchFamily="34" charset="-128"/>
              </a:rPr>
              <a:t>Surveillance group offered US and AFP Q 6 months (n = 9373) </a:t>
            </a:r>
          </a:p>
          <a:p>
            <a:pPr marL="639763" lvl="1">
              <a:spcBef>
                <a:spcPct val="0"/>
              </a:spcBef>
              <a:spcAft>
                <a:spcPts val="600"/>
              </a:spcAft>
            </a:pPr>
            <a:r>
              <a:rPr lang="en-US" altLang="ja-JP" sz="2000" dirty="0">
                <a:latin typeface="Calibri" panose="020F0502020204030204" pitchFamily="34" charset="0"/>
                <a:ea typeface="ＭＳ Ｐゴシック" panose="020B0600070205080204" pitchFamily="34" charset="-128"/>
              </a:rPr>
              <a:t>Control group received no surveillance (n = 9443)</a:t>
            </a:r>
          </a:p>
        </p:txBody>
      </p:sp>
      <p:sp>
        <p:nvSpPr>
          <p:cNvPr id="66565" name="Rectangle 82"/>
          <p:cNvSpPr>
            <a:spLocks noChangeArrowheads="1"/>
          </p:cNvSpPr>
          <p:nvPr/>
        </p:nvSpPr>
        <p:spPr bwMode="auto">
          <a:xfrm>
            <a:off x="7651751" y="5373689"/>
            <a:ext cx="531813" cy="644525"/>
          </a:xfrm>
          <a:prstGeom prst="rect">
            <a:avLst/>
          </a:prstGeom>
          <a:solidFill>
            <a:schemeClr val="accent2"/>
          </a:solidFill>
          <a:ln w="12700">
            <a:solidFill>
              <a:srgbClr val="000000"/>
            </a:solidFill>
            <a:miter lim="800000"/>
            <a:headEnd/>
            <a:tailEnd/>
          </a:ln>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566" name="Rectangle 83"/>
          <p:cNvSpPr>
            <a:spLocks noChangeArrowheads="1"/>
          </p:cNvSpPr>
          <p:nvPr/>
        </p:nvSpPr>
        <p:spPr bwMode="auto">
          <a:xfrm>
            <a:off x="8874126" y="4992689"/>
            <a:ext cx="531813" cy="1025525"/>
          </a:xfrm>
          <a:prstGeom prst="rect">
            <a:avLst/>
          </a:prstGeom>
          <a:solidFill>
            <a:schemeClr val="hlink"/>
          </a:solidFill>
          <a:ln w="12700">
            <a:solidFill>
              <a:srgbClr val="000000"/>
            </a:solidFill>
            <a:miter lim="800000"/>
            <a:headEnd/>
            <a:tailEnd/>
          </a:ln>
        </p:spPr>
        <p:txBody>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567" name="Rectangle 84"/>
          <p:cNvSpPr>
            <a:spLocks noChangeArrowheads="1"/>
          </p:cNvSpPr>
          <p:nvPr/>
        </p:nvSpPr>
        <p:spPr bwMode="auto">
          <a:xfrm>
            <a:off x="7721600" y="5130801"/>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600"/>
              <a:t>83.2</a:t>
            </a:r>
          </a:p>
        </p:txBody>
      </p:sp>
      <p:sp>
        <p:nvSpPr>
          <p:cNvPr id="66568" name="Rectangle 85"/>
          <p:cNvSpPr>
            <a:spLocks noChangeArrowheads="1"/>
          </p:cNvSpPr>
          <p:nvPr/>
        </p:nvSpPr>
        <p:spPr bwMode="auto">
          <a:xfrm>
            <a:off x="8851901" y="4749801"/>
            <a:ext cx="5129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600"/>
              <a:t>131.5</a:t>
            </a:r>
          </a:p>
        </p:txBody>
      </p:sp>
      <p:sp>
        <p:nvSpPr>
          <p:cNvPr id="66569" name="Rectangle 86"/>
          <p:cNvSpPr>
            <a:spLocks noChangeArrowheads="1"/>
          </p:cNvSpPr>
          <p:nvPr/>
        </p:nvSpPr>
        <p:spPr bwMode="auto">
          <a:xfrm rot="-5400000">
            <a:off x="5125244" y="4677569"/>
            <a:ext cx="2895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US" altLang="ja-JP" sz="1600"/>
              <a:t>Total Mortality (per 100,000)</a:t>
            </a:r>
          </a:p>
        </p:txBody>
      </p:sp>
      <p:sp>
        <p:nvSpPr>
          <p:cNvPr id="66570" name="Line 87"/>
          <p:cNvSpPr>
            <a:spLocks noChangeShapeType="1"/>
          </p:cNvSpPr>
          <p:nvPr/>
        </p:nvSpPr>
        <p:spPr bwMode="auto">
          <a:xfrm>
            <a:off x="7283450" y="3670300"/>
            <a:ext cx="0" cy="2336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Line 88"/>
          <p:cNvSpPr>
            <a:spLocks noChangeShapeType="1"/>
          </p:cNvSpPr>
          <p:nvPr/>
        </p:nvSpPr>
        <p:spPr bwMode="auto">
          <a:xfrm>
            <a:off x="6738938" y="60071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2" name="Line 89"/>
          <p:cNvSpPr>
            <a:spLocks noChangeShapeType="1"/>
          </p:cNvSpPr>
          <p:nvPr/>
        </p:nvSpPr>
        <p:spPr bwMode="auto">
          <a:xfrm>
            <a:off x="7208838" y="56134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3" name="Line 90"/>
          <p:cNvSpPr>
            <a:spLocks noChangeShapeType="1"/>
          </p:cNvSpPr>
          <p:nvPr/>
        </p:nvSpPr>
        <p:spPr bwMode="auto">
          <a:xfrm>
            <a:off x="7208838" y="52324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91"/>
          <p:cNvSpPr>
            <a:spLocks noChangeShapeType="1"/>
          </p:cNvSpPr>
          <p:nvPr/>
        </p:nvSpPr>
        <p:spPr bwMode="auto">
          <a:xfrm>
            <a:off x="7208838" y="48387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Line 92"/>
          <p:cNvSpPr>
            <a:spLocks noChangeShapeType="1"/>
          </p:cNvSpPr>
          <p:nvPr/>
        </p:nvSpPr>
        <p:spPr bwMode="auto">
          <a:xfrm>
            <a:off x="7208838" y="44450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6" name="Line 93"/>
          <p:cNvSpPr>
            <a:spLocks noChangeShapeType="1"/>
          </p:cNvSpPr>
          <p:nvPr/>
        </p:nvSpPr>
        <p:spPr bwMode="auto">
          <a:xfrm>
            <a:off x="7208838" y="40640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7" name="Line 94"/>
          <p:cNvSpPr>
            <a:spLocks noChangeShapeType="1"/>
          </p:cNvSpPr>
          <p:nvPr/>
        </p:nvSpPr>
        <p:spPr bwMode="auto">
          <a:xfrm>
            <a:off x="7208838" y="367982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8" name="Line 96"/>
          <p:cNvSpPr>
            <a:spLocks noChangeShapeType="1"/>
          </p:cNvSpPr>
          <p:nvPr/>
        </p:nvSpPr>
        <p:spPr bwMode="auto">
          <a:xfrm flipV="1">
            <a:off x="6813550" y="6019800"/>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9" name="Rectangle 98"/>
          <p:cNvSpPr>
            <a:spLocks noChangeArrowheads="1"/>
          </p:cNvSpPr>
          <p:nvPr/>
        </p:nvSpPr>
        <p:spPr bwMode="auto">
          <a:xfrm>
            <a:off x="6983413" y="58959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600"/>
              <a:t>0</a:t>
            </a:r>
          </a:p>
        </p:txBody>
      </p:sp>
      <p:sp>
        <p:nvSpPr>
          <p:cNvPr id="66580" name="Rectangle 99"/>
          <p:cNvSpPr>
            <a:spLocks noChangeArrowheads="1"/>
          </p:cNvSpPr>
          <p:nvPr/>
        </p:nvSpPr>
        <p:spPr bwMode="auto">
          <a:xfrm>
            <a:off x="6910388" y="5502276"/>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600"/>
              <a:t>50</a:t>
            </a:r>
          </a:p>
        </p:txBody>
      </p:sp>
      <p:sp>
        <p:nvSpPr>
          <p:cNvPr id="66581" name="Rectangle 100"/>
          <p:cNvSpPr>
            <a:spLocks noChangeArrowheads="1"/>
          </p:cNvSpPr>
          <p:nvPr/>
        </p:nvSpPr>
        <p:spPr bwMode="auto">
          <a:xfrm>
            <a:off x="6835775" y="5121276"/>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600"/>
              <a:t>100</a:t>
            </a:r>
          </a:p>
        </p:txBody>
      </p:sp>
      <p:sp>
        <p:nvSpPr>
          <p:cNvPr id="66582" name="Rectangle 101"/>
          <p:cNvSpPr>
            <a:spLocks noChangeArrowheads="1"/>
          </p:cNvSpPr>
          <p:nvPr/>
        </p:nvSpPr>
        <p:spPr bwMode="auto">
          <a:xfrm>
            <a:off x="6835775" y="4727576"/>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600"/>
              <a:t>150</a:t>
            </a:r>
          </a:p>
        </p:txBody>
      </p:sp>
      <p:sp>
        <p:nvSpPr>
          <p:cNvPr id="66583" name="Rectangle 102"/>
          <p:cNvSpPr>
            <a:spLocks noChangeArrowheads="1"/>
          </p:cNvSpPr>
          <p:nvPr/>
        </p:nvSpPr>
        <p:spPr bwMode="auto">
          <a:xfrm>
            <a:off x="6835775" y="4333876"/>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600"/>
              <a:t>200</a:t>
            </a:r>
          </a:p>
        </p:txBody>
      </p:sp>
      <p:sp>
        <p:nvSpPr>
          <p:cNvPr id="66584" name="Rectangle 103"/>
          <p:cNvSpPr>
            <a:spLocks noChangeArrowheads="1"/>
          </p:cNvSpPr>
          <p:nvPr/>
        </p:nvSpPr>
        <p:spPr bwMode="auto">
          <a:xfrm>
            <a:off x="6835775" y="3952876"/>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600"/>
              <a:t>250</a:t>
            </a:r>
          </a:p>
        </p:txBody>
      </p:sp>
      <p:sp>
        <p:nvSpPr>
          <p:cNvPr id="66585" name="Rectangle 104"/>
          <p:cNvSpPr>
            <a:spLocks noChangeArrowheads="1"/>
          </p:cNvSpPr>
          <p:nvPr/>
        </p:nvSpPr>
        <p:spPr bwMode="auto">
          <a:xfrm>
            <a:off x="6835775" y="3578226"/>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ja-JP" sz="1600"/>
              <a:t>300</a:t>
            </a:r>
          </a:p>
        </p:txBody>
      </p:sp>
      <p:sp>
        <p:nvSpPr>
          <p:cNvPr id="66586" name="Text Box 109"/>
          <p:cNvSpPr txBox="1">
            <a:spLocks noChangeArrowheads="1"/>
          </p:cNvSpPr>
          <p:nvPr/>
        </p:nvSpPr>
        <p:spPr bwMode="auto">
          <a:xfrm>
            <a:off x="7407276" y="3402014"/>
            <a:ext cx="2468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US" altLang="ja-JP" sz="1600"/>
              <a:t>Rate ratio: </a:t>
            </a:r>
          </a:p>
          <a:p>
            <a:pPr algn="ctr" eaLnBrk="1" hangingPunct="1">
              <a:buFont typeface="Arial" panose="020B0604020202020204" pitchFamily="34" charset="0"/>
              <a:buNone/>
            </a:pPr>
            <a:r>
              <a:rPr lang="en-US" altLang="ja-JP" sz="1600"/>
              <a:t>0.63 (95% CI; 0.41-0.98) </a:t>
            </a:r>
          </a:p>
        </p:txBody>
      </p:sp>
      <p:sp>
        <p:nvSpPr>
          <p:cNvPr id="66587" name="Line 165"/>
          <p:cNvSpPr>
            <a:spLocks noChangeShapeType="1"/>
          </p:cNvSpPr>
          <p:nvPr/>
        </p:nvSpPr>
        <p:spPr bwMode="auto">
          <a:xfrm>
            <a:off x="7272339" y="6007100"/>
            <a:ext cx="25177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8" name="Line 166"/>
          <p:cNvSpPr>
            <a:spLocks noChangeShapeType="1"/>
          </p:cNvSpPr>
          <p:nvPr/>
        </p:nvSpPr>
        <p:spPr bwMode="auto">
          <a:xfrm flipV="1">
            <a:off x="9317038" y="6019800"/>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9" name="Rectangle 167"/>
          <p:cNvSpPr>
            <a:spLocks noChangeArrowheads="1"/>
          </p:cNvSpPr>
          <p:nvPr/>
        </p:nvSpPr>
        <p:spPr bwMode="auto">
          <a:xfrm>
            <a:off x="8542338" y="6151564"/>
            <a:ext cx="12239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US" altLang="ja-JP" sz="1600"/>
              <a:t>Control</a:t>
            </a:r>
          </a:p>
        </p:txBody>
      </p:sp>
      <p:sp>
        <p:nvSpPr>
          <p:cNvPr id="66590" name="Rectangle 168"/>
          <p:cNvSpPr>
            <a:spLocks noChangeArrowheads="1"/>
          </p:cNvSpPr>
          <p:nvPr/>
        </p:nvSpPr>
        <p:spPr bwMode="auto">
          <a:xfrm>
            <a:off x="7281864" y="6146801"/>
            <a:ext cx="12080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US" altLang="ja-JP" sz="1600"/>
              <a:t>Screened</a:t>
            </a:r>
          </a:p>
        </p:txBody>
      </p:sp>
      <p:sp>
        <p:nvSpPr>
          <p:cNvPr id="66591" name="Line 169"/>
          <p:cNvSpPr>
            <a:spLocks noChangeShapeType="1"/>
          </p:cNvSpPr>
          <p:nvPr/>
        </p:nvSpPr>
        <p:spPr bwMode="auto">
          <a:xfrm flipV="1">
            <a:off x="8040688" y="6015038"/>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7404081" y="4114800"/>
            <a:ext cx="2839239" cy="369332"/>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kumimoji="1" lang="en-US" altLang="ja-JP"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charset="0"/>
                <a:cs typeface="ＭＳ Ｐゴシック" charset="0"/>
              </a:rPr>
              <a:t>37% reduction in mortality</a:t>
            </a:r>
            <a:endParaRPr kumimoji="1" lang="ja-JP" alt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charset="0"/>
              <a:cs typeface="ＭＳ Ｐゴシック" charset="0"/>
            </a:endParaRPr>
          </a:p>
        </p:txBody>
      </p:sp>
      <p:grpSp>
        <p:nvGrpSpPr>
          <p:cNvPr id="66593" name="Group 104"/>
          <p:cNvGrpSpPr>
            <a:grpSpLocks/>
          </p:cNvGrpSpPr>
          <p:nvPr/>
        </p:nvGrpSpPr>
        <p:grpSpPr bwMode="auto">
          <a:xfrm>
            <a:off x="1895969" y="3352800"/>
            <a:ext cx="3819033" cy="3285218"/>
            <a:chOff x="2306660" y="2066925"/>
            <a:chExt cx="4017940" cy="4491101"/>
          </a:xfrm>
        </p:grpSpPr>
        <p:sp>
          <p:nvSpPr>
            <p:cNvPr id="66594" name="Line 3"/>
            <p:cNvSpPr>
              <a:spLocks noChangeAspect="1" noChangeShapeType="1"/>
            </p:cNvSpPr>
            <p:nvPr/>
          </p:nvSpPr>
          <p:spPr bwMode="auto">
            <a:xfrm>
              <a:off x="3189288" y="3203575"/>
              <a:ext cx="873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5" name="Line 4"/>
            <p:cNvSpPr>
              <a:spLocks noChangeAspect="1" noChangeShapeType="1"/>
            </p:cNvSpPr>
            <p:nvPr/>
          </p:nvSpPr>
          <p:spPr bwMode="auto">
            <a:xfrm>
              <a:off x="3190875" y="4808538"/>
              <a:ext cx="87313"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6" name="Line 5"/>
            <p:cNvSpPr>
              <a:spLocks noChangeAspect="1" noChangeShapeType="1"/>
            </p:cNvSpPr>
            <p:nvPr/>
          </p:nvSpPr>
          <p:spPr bwMode="auto">
            <a:xfrm>
              <a:off x="3184525" y="4006850"/>
              <a:ext cx="87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7" name="Line 6"/>
            <p:cNvSpPr>
              <a:spLocks noChangeAspect="1" noChangeShapeType="1"/>
            </p:cNvSpPr>
            <p:nvPr/>
          </p:nvSpPr>
          <p:spPr bwMode="auto">
            <a:xfrm>
              <a:off x="3198813" y="2401888"/>
              <a:ext cx="873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8" name="Oval 7"/>
            <p:cNvSpPr>
              <a:spLocks noChangeArrowheads="1"/>
            </p:cNvSpPr>
            <p:nvPr/>
          </p:nvSpPr>
          <p:spPr bwMode="auto">
            <a:xfrm>
              <a:off x="3592778" y="3024135"/>
              <a:ext cx="109538" cy="123824"/>
            </a:xfrm>
            <a:prstGeom prst="ellipse">
              <a:avLst/>
            </a:prstGeom>
            <a:solidFill>
              <a:schemeClr val="accent2"/>
            </a:solidFill>
            <a:ln w="50800" cap="rnd">
              <a:solidFill>
                <a:schemeClr val="accent2"/>
              </a:solidFill>
              <a:round/>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599" name="AutoShape 8"/>
            <p:cNvSpPr>
              <a:spLocks noChangeArrowheads="1"/>
            </p:cNvSpPr>
            <p:nvPr/>
          </p:nvSpPr>
          <p:spPr bwMode="auto">
            <a:xfrm>
              <a:off x="3586998" y="2603400"/>
              <a:ext cx="136525" cy="133350"/>
            </a:xfrm>
            <a:prstGeom prst="triangle">
              <a:avLst>
                <a:gd name="adj" fmla="val 50000"/>
              </a:avLst>
            </a:prstGeom>
            <a:solidFill>
              <a:schemeClr val="tx2"/>
            </a:solidFill>
            <a:ln w="50800" cap="rnd">
              <a:solidFill>
                <a:schemeClr val="tx2"/>
              </a:solidFill>
              <a:miter lim="800000"/>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00" name="Line 9"/>
            <p:cNvSpPr>
              <a:spLocks noChangeAspect="1" noChangeShapeType="1"/>
            </p:cNvSpPr>
            <p:nvPr/>
          </p:nvSpPr>
          <p:spPr bwMode="auto">
            <a:xfrm>
              <a:off x="3263900" y="5640388"/>
              <a:ext cx="3060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1" name="Line 10"/>
            <p:cNvSpPr>
              <a:spLocks noChangeAspect="1" noChangeShapeType="1"/>
            </p:cNvSpPr>
            <p:nvPr/>
          </p:nvSpPr>
          <p:spPr bwMode="auto">
            <a:xfrm>
              <a:off x="3854450" y="5624513"/>
              <a:ext cx="3175" cy="133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2" name="Line 11"/>
            <p:cNvSpPr>
              <a:spLocks noChangeAspect="1" noChangeShapeType="1"/>
            </p:cNvSpPr>
            <p:nvPr/>
          </p:nvSpPr>
          <p:spPr bwMode="auto">
            <a:xfrm>
              <a:off x="5603875" y="5626100"/>
              <a:ext cx="0" cy="133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3" name="Rectangle 12"/>
            <p:cNvSpPr>
              <a:spLocks noChangeAspect="1" noChangeArrowheads="1"/>
            </p:cNvSpPr>
            <p:nvPr/>
          </p:nvSpPr>
          <p:spPr bwMode="auto">
            <a:xfrm>
              <a:off x="3210283" y="5737225"/>
              <a:ext cx="150099"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a:ea typeface="ヒラギノ角ゴ Pro W3" charset="-128"/>
                </a:rPr>
                <a:t>0</a:t>
              </a:r>
            </a:p>
          </p:txBody>
        </p:sp>
        <p:sp>
          <p:nvSpPr>
            <p:cNvPr id="66604" name="Rectangle 13"/>
            <p:cNvSpPr>
              <a:spLocks noChangeAspect="1" noChangeArrowheads="1"/>
            </p:cNvSpPr>
            <p:nvPr/>
          </p:nvSpPr>
          <p:spPr bwMode="auto">
            <a:xfrm>
              <a:off x="3559175" y="6137275"/>
              <a:ext cx="2419349"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a:ea typeface="ヒラギノ角ゴ Pro W3" charset="-128"/>
                </a:rPr>
                <a:t>Time (Yrs) </a:t>
              </a:r>
            </a:p>
          </p:txBody>
        </p:sp>
        <p:sp>
          <p:nvSpPr>
            <p:cNvPr id="66605" name="Line 14"/>
            <p:cNvSpPr>
              <a:spLocks noChangeAspect="1" noChangeShapeType="1"/>
            </p:cNvSpPr>
            <p:nvPr/>
          </p:nvSpPr>
          <p:spPr bwMode="auto">
            <a:xfrm>
              <a:off x="4435475" y="5635625"/>
              <a:ext cx="0" cy="133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6" name="Line 15"/>
            <p:cNvSpPr>
              <a:spLocks noChangeAspect="1" noChangeShapeType="1"/>
            </p:cNvSpPr>
            <p:nvPr/>
          </p:nvSpPr>
          <p:spPr bwMode="auto">
            <a:xfrm>
              <a:off x="5021263" y="5637213"/>
              <a:ext cx="0" cy="133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7" name="Line 16"/>
            <p:cNvSpPr>
              <a:spLocks noChangeAspect="1" noChangeShapeType="1"/>
            </p:cNvSpPr>
            <p:nvPr/>
          </p:nvSpPr>
          <p:spPr bwMode="auto">
            <a:xfrm>
              <a:off x="6175375" y="5626100"/>
              <a:ext cx="0" cy="133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8" name="Rectangle 17"/>
            <p:cNvSpPr>
              <a:spLocks noChangeAspect="1" noChangeArrowheads="1"/>
            </p:cNvSpPr>
            <p:nvPr/>
          </p:nvSpPr>
          <p:spPr bwMode="auto">
            <a:xfrm>
              <a:off x="3789720" y="5737225"/>
              <a:ext cx="150099"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a:ea typeface="ヒラギノ角ゴ Pro W3" charset="-128"/>
                </a:rPr>
                <a:t>1</a:t>
              </a:r>
            </a:p>
          </p:txBody>
        </p:sp>
        <p:sp>
          <p:nvSpPr>
            <p:cNvPr id="66609" name="Rectangle 18"/>
            <p:cNvSpPr>
              <a:spLocks noChangeAspect="1" noChangeArrowheads="1"/>
            </p:cNvSpPr>
            <p:nvPr/>
          </p:nvSpPr>
          <p:spPr bwMode="auto">
            <a:xfrm>
              <a:off x="4373920" y="5737225"/>
              <a:ext cx="150099"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a:ea typeface="ヒラギノ角ゴ Pro W3" charset="-128"/>
                </a:rPr>
                <a:t>2</a:t>
              </a:r>
            </a:p>
          </p:txBody>
        </p:sp>
        <p:sp>
          <p:nvSpPr>
            <p:cNvPr id="66610" name="Rectangle 19"/>
            <p:cNvSpPr>
              <a:spLocks noChangeAspect="1" noChangeArrowheads="1"/>
            </p:cNvSpPr>
            <p:nvPr/>
          </p:nvSpPr>
          <p:spPr bwMode="auto">
            <a:xfrm>
              <a:off x="4956533" y="5737225"/>
              <a:ext cx="150099"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a:ea typeface="ヒラギノ角ゴ Pro W3" charset="-128"/>
                </a:rPr>
                <a:t>3</a:t>
              </a:r>
            </a:p>
          </p:txBody>
        </p:sp>
        <p:sp>
          <p:nvSpPr>
            <p:cNvPr id="66611" name="Rectangle 20"/>
            <p:cNvSpPr>
              <a:spLocks noChangeAspect="1" noChangeArrowheads="1"/>
            </p:cNvSpPr>
            <p:nvPr/>
          </p:nvSpPr>
          <p:spPr bwMode="auto">
            <a:xfrm>
              <a:off x="5529620" y="5737225"/>
              <a:ext cx="150099"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a:ea typeface="ヒラギノ角ゴ Pro W3" charset="-128"/>
                </a:rPr>
                <a:t>4</a:t>
              </a:r>
            </a:p>
          </p:txBody>
        </p:sp>
        <p:sp>
          <p:nvSpPr>
            <p:cNvPr id="66612" name="Rectangle 21"/>
            <p:cNvSpPr>
              <a:spLocks noChangeAspect="1" noChangeArrowheads="1"/>
            </p:cNvSpPr>
            <p:nvPr/>
          </p:nvSpPr>
          <p:spPr bwMode="auto">
            <a:xfrm>
              <a:off x="6113820" y="5737225"/>
              <a:ext cx="150099"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a:ea typeface="ヒラギノ角ゴ Pro W3" charset="-128"/>
                </a:rPr>
                <a:t>5</a:t>
              </a:r>
            </a:p>
          </p:txBody>
        </p:sp>
        <p:sp>
          <p:nvSpPr>
            <p:cNvPr id="66613" name="Rectangle 22"/>
            <p:cNvSpPr>
              <a:spLocks noChangeAspect="1" noChangeArrowheads="1"/>
            </p:cNvSpPr>
            <p:nvPr/>
          </p:nvSpPr>
          <p:spPr bwMode="auto">
            <a:xfrm>
              <a:off x="2756147" y="5462589"/>
              <a:ext cx="374403"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r"/>
              <a:r>
                <a:rPr lang="en-US" altLang="ja-JP">
                  <a:ea typeface="ヒラギノ角ゴ Pro W3" charset="-128"/>
                </a:rPr>
                <a:t>0.0</a:t>
              </a:r>
            </a:p>
          </p:txBody>
        </p:sp>
        <p:sp>
          <p:nvSpPr>
            <p:cNvPr id="66614" name="Rectangle 23"/>
            <p:cNvSpPr>
              <a:spLocks noChangeAspect="1" noChangeArrowheads="1"/>
            </p:cNvSpPr>
            <p:nvPr/>
          </p:nvSpPr>
          <p:spPr bwMode="auto">
            <a:xfrm>
              <a:off x="2746622" y="2244725"/>
              <a:ext cx="374403"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r"/>
              <a:r>
                <a:rPr lang="en-US" altLang="ja-JP">
                  <a:ea typeface="ヒラギノ角ゴ Pro W3" charset="-128"/>
                </a:rPr>
                <a:t>0.8</a:t>
              </a:r>
            </a:p>
          </p:txBody>
        </p:sp>
        <p:sp>
          <p:nvSpPr>
            <p:cNvPr id="66615" name="Rectangle 24"/>
            <p:cNvSpPr>
              <a:spLocks noChangeAspect="1" noChangeArrowheads="1"/>
            </p:cNvSpPr>
            <p:nvPr/>
          </p:nvSpPr>
          <p:spPr bwMode="auto">
            <a:xfrm>
              <a:off x="2741860" y="3052764"/>
              <a:ext cx="374403"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r"/>
              <a:r>
                <a:rPr lang="en-US" altLang="ja-JP">
                  <a:ea typeface="ヒラギノ角ゴ Pro W3" charset="-128"/>
                </a:rPr>
                <a:t>0.6</a:t>
              </a:r>
            </a:p>
          </p:txBody>
        </p:sp>
        <p:sp>
          <p:nvSpPr>
            <p:cNvPr id="66616" name="Rectangle 25"/>
            <p:cNvSpPr>
              <a:spLocks noChangeAspect="1" noChangeArrowheads="1"/>
            </p:cNvSpPr>
            <p:nvPr/>
          </p:nvSpPr>
          <p:spPr bwMode="auto">
            <a:xfrm>
              <a:off x="2743447" y="4652963"/>
              <a:ext cx="374403"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r"/>
              <a:r>
                <a:rPr lang="en-US" altLang="ja-JP">
                  <a:ea typeface="ヒラギノ角ゴ Pro W3" charset="-128"/>
                </a:rPr>
                <a:t>0.2</a:t>
              </a:r>
            </a:p>
          </p:txBody>
        </p:sp>
        <p:sp>
          <p:nvSpPr>
            <p:cNvPr id="66617" name="Line 26"/>
            <p:cNvSpPr>
              <a:spLocks noChangeShapeType="1"/>
            </p:cNvSpPr>
            <p:nvPr/>
          </p:nvSpPr>
          <p:spPr bwMode="auto">
            <a:xfrm flipH="1">
              <a:off x="3273425" y="2259013"/>
              <a:ext cx="0" cy="33702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8" name="Rectangle 27"/>
            <p:cNvSpPr>
              <a:spLocks noChangeAspect="1" noChangeArrowheads="1"/>
            </p:cNvSpPr>
            <p:nvPr/>
          </p:nvSpPr>
          <p:spPr bwMode="auto">
            <a:xfrm>
              <a:off x="2727572" y="3859213"/>
              <a:ext cx="374403"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r"/>
              <a:r>
                <a:rPr lang="en-US" altLang="ja-JP">
                  <a:ea typeface="ヒラギノ角ゴ Pro W3" charset="-128"/>
                </a:rPr>
                <a:t>0.4</a:t>
              </a:r>
            </a:p>
          </p:txBody>
        </p:sp>
        <p:sp>
          <p:nvSpPr>
            <p:cNvPr id="66619" name="Rectangle 28"/>
            <p:cNvSpPr>
              <a:spLocks noChangeAspect="1" noChangeArrowheads="1"/>
            </p:cNvSpPr>
            <p:nvPr/>
          </p:nvSpPr>
          <p:spPr bwMode="auto">
            <a:xfrm>
              <a:off x="3775076" y="2892426"/>
              <a:ext cx="1588676"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dirty="0">
                  <a:ea typeface="ヒラギノ角ゴ Pro W3" charset="-128"/>
                </a:rPr>
                <a:t>Surveillance</a:t>
              </a:r>
            </a:p>
          </p:txBody>
        </p:sp>
        <p:sp>
          <p:nvSpPr>
            <p:cNvPr id="66620" name="Rectangle 29"/>
            <p:cNvSpPr>
              <a:spLocks noChangeAspect="1" noChangeArrowheads="1"/>
            </p:cNvSpPr>
            <p:nvPr/>
          </p:nvSpPr>
          <p:spPr bwMode="auto">
            <a:xfrm rot="16200000">
              <a:off x="512764" y="3860821"/>
              <a:ext cx="3911600" cy="3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a:ea typeface="ヒラギノ角ゴ Pro W3" charset="-128"/>
                </a:rPr>
                <a:t>Survival Probability, % </a:t>
              </a:r>
            </a:p>
          </p:txBody>
        </p:sp>
        <p:sp>
          <p:nvSpPr>
            <p:cNvPr id="66621" name="Freeform 30"/>
            <p:cNvSpPr>
              <a:spLocks/>
            </p:cNvSpPr>
            <p:nvPr/>
          </p:nvSpPr>
          <p:spPr bwMode="auto">
            <a:xfrm>
              <a:off x="3292475" y="2730500"/>
              <a:ext cx="2908300" cy="2876550"/>
            </a:xfrm>
            <a:custGeom>
              <a:avLst/>
              <a:gdLst>
                <a:gd name="T0" fmla="*/ 0 w 2060"/>
                <a:gd name="T1" fmla="*/ 2147483647 h 1812"/>
                <a:gd name="T2" fmla="*/ 2147483647 w 2060"/>
                <a:gd name="T3" fmla="*/ 2147483647 h 1812"/>
                <a:gd name="T4" fmla="*/ 2147483647 w 2060"/>
                <a:gd name="T5" fmla="*/ 2147483647 h 1812"/>
                <a:gd name="T6" fmla="*/ 2147483647 w 2060"/>
                <a:gd name="T7" fmla="*/ 2147483647 h 1812"/>
                <a:gd name="T8" fmla="*/ 2147483647 w 2060"/>
                <a:gd name="T9" fmla="*/ 2147483647 h 1812"/>
                <a:gd name="T10" fmla="*/ 2147483647 w 2060"/>
                <a:gd name="T11" fmla="*/ 0 h 1812"/>
                <a:gd name="T12" fmla="*/ 0 60000 65536"/>
                <a:gd name="T13" fmla="*/ 0 60000 65536"/>
                <a:gd name="T14" fmla="*/ 0 60000 65536"/>
                <a:gd name="T15" fmla="*/ 0 60000 65536"/>
                <a:gd name="T16" fmla="*/ 0 60000 65536"/>
                <a:gd name="T17" fmla="*/ 0 60000 65536"/>
                <a:gd name="T18" fmla="*/ 0 w 2060"/>
                <a:gd name="T19" fmla="*/ 0 h 1812"/>
                <a:gd name="T20" fmla="*/ 2060 w 2060"/>
                <a:gd name="T21" fmla="*/ 1812 h 1812"/>
              </a:gdLst>
              <a:ahLst/>
              <a:cxnLst>
                <a:cxn ang="T12">
                  <a:pos x="T0" y="T1"/>
                </a:cxn>
                <a:cxn ang="T13">
                  <a:pos x="T2" y="T3"/>
                </a:cxn>
                <a:cxn ang="T14">
                  <a:pos x="T4" y="T5"/>
                </a:cxn>
                <a:cxn ang="T15">
                  <a:pos x="T6" y="T7"/>
                </a:cxn>
                <a:cxn ang="T16">
                  <a:pos x="T8" y="T9"/>
                </a:cxn>
                <a:cxn ang="T17">
                  <a:pos x="T10" y="T11"/>
                </a:cxn>
              </a:cxnLst>
              <a:rect l="T18" t="T19" r="T20" b="T21"/>
              <a:pathLst>
                <a:path w="2060" h="1812">
                  <a:moveTo>
                    <a:pt x="0" y="1812"/>
                  </a:moveTo>
                  <a:lnTo>
                    <a:pt x="380" y="1640"/>
                  </a:lnTo>
                  <a:lnTo>
                    <a:pt x="816" y="1252"/>
                  </a:lnTo>
                  <a:lnTo>
                    <a:pt x="1220" y="956"/>
                  </a:lnTo>
                  <a:lnTo>
                    <a:pt x="1636" y="576"/>
                  </a:lnTo>
                  <a:lnTo>
                    <a:pt x="2060" y="0"/>
                  </a:lnTo>
                </a:path>
              </a:pathLst>
            </a:custGeom>
            <a:noFill/>
            <a:ln w="508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22" name="Freeform 31"/>
            <p:cNvSpPr>
              <a:spLocks/>
            </p:cNvSpPr>
            <p:nvPr/>
          </p:nvSpPr>
          <p:spPr bwMode="auto">
            <a:xfrm>
              <a:off x="3327400" y="4083050"/>
              <a:ext cx="2855913" cy="1562100"/>
            </a:xfrm>
            <a:custGeom>
              <a:avLst/>
              <a:gdLst>
                <a:gd name="T0" fmla="*/ 0 w 2024"/>
                <a:gd name="T1" fmla="*/ 2147483647 h 984"/>
                <a:gd name="T2" fmla="*/ 2147483647 w 2024"/>
                <a:gd name="T3" fmla="*/ 2147483647 h 984"/>
                <a:gd name="T4" fmla="*/ 2147483647 w 2024"/>
                <a:gd name="T5" fmla="*/ 2147483647 h 984"/>
                <a:gd name="T6" fmla="*/ 2147483647 w 2024"/>
                <a:gd name="T7" fmla="*/ 2147483647 h 984"/>
                <a:gd name="T8" fmla="*/ 2147483647 w 2024"/>
                <a:gd name="T9" fmla="*/ 2147483647 h 984"/>
                <a:gd name="T10" fmla="*/ 2147483647 w 2024"/>
                <a:gd name="T11" fmla="*/ 0 h 984"/>
                <a:gd name="T12" fmla="*/ 2147483647 w 2024"/>
                <a:gd name="T13" fmla="*/ 0 h 984"/>
                <a:gd name="T14" fmla="*/ 0 60000 65536"/>
                <a:gd name="T15" fmla="*/ 0 60000 65536"/>
                <a:gd name="T16" fmla="*/ 0 60000 65536"/>
                <a:gd name="T17" fmla="*/ 0 60000 65536"/>
                <a:gd name="T18" fmla="*/ 0 60000 65536"/>
                <a:gd name="T19" fmla="*/ 0 60000 65536"/>
                <a:gd name="T20" fmla="*/ 0 60000 65536"/>
                <a:gd name="T21" fmla="*/ 0 w 2024"/>
                <a:gd name="T22" fmla="*/ 0 h 984"/>
                <a:gd name="T23" fmla="*/ 2024 w 2024"/>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4" h="984">
                  <a:moveTo>
                    <a:pt x="0" y="984"/>
                  </a:moveTo>
                  <a:lnTo>
                    <a:pt x="380" y="796"/>
                  </a:lnTo>
                  <a:lnTo>
                    <a:pt x="804" y="572"/>
                  </a:lnTo>
                  <a:lnTo>
                    <a:pt x="1208" y="292"/>
                  </a:lnTo>
                  <a:lnTo>
                    <a:pt x="1612" y="76"/>
                  </a:lnTo>
                  <a:lnTo>
                    <a:pt x="2016" y="0"/>
                  </a:lnTo>
                  <a:lnTo>
                    <a:pt x="2024" y="0"/>
                  </a:lnTo>
                </a:path>
              </a:pathLst>
            </a:custGeom>
            <a:noFill/>
            <a:ln w="508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23" name="Rectangle 32"/>
            <p:cNvSpPr>
              <a:spLocks noChangeAspect="1" noChangeArrowheads="1"/>
            </p:cNvSpPr>
            <p:nvPr/>
          </p:nvSpPr>
          <p:spPr bwMode="auto">
            <a:xfrm>
              <a:off x="3776281" y="2517776"/>
              <a:ext cx="959614" cy="42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5038"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defTabSz="935038"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defTabSz="935038"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defTabSz="935038"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algn="ctr"/>
              <a:r>
                <a:rPr lang="en-US" altLang="ja-JP" dirty="0">
                  <a:ea typeface="ヒラギノ角ゴ Pro W3" charset="-128"/>
                </a:rPr>
                <a:t>Control</a:t>
              </a:r>
            </a:p>
          </p:txBody>
        </p:sp>
        <p:sp>
          <p:nvSpPr>
            <p:cNvPr id="66624" name="AutoShape 33"/>
            <p:cNvSpPr>
              <a:spLocks noChangeArrowheads="1"/>
            </p:cNvSpPr>
            <p:nvPr/>
          </p:nvSpPr>
          <p:spPr bwMode="auto">
            <a:xfrm>
              <a:off x="5522913" y="4113213"/>
              <a:ext cx="136525" cy="133350"/>
            </a:xfrm>
            <a:prstGeom prst="triangle">
              <a:avLst>
                <a:gd name="adj" fmla="val 50000"/>
              </a:avLst>
            </a:prstGeom>
            <a:solidFill>
              <a:schemeClr val="tx2"/>
            </a:solidFill>
            <a:ln w="50800" cap="rnd">
              <a:solidFill>
                <a:schemeClr val="tx2"/>
              </a:solidFill>
              <a:miter lim="800000"/>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25" name="AutoShape 34"/>
            <p:cNvSpPr>
              <a:spLocks noChangeArrowheads="1"/>
            </p:cNvSpPr>
            <p:nvPr/>
          </p:nvSpPr>
          <p:spPr bwMode="auto">
            <a:xfrm>
              <a:off x="6102350" y="3990975"/>
              <a:ext cx="136525" cy="133350"/>
            </a:xfrm>
            <a:prstGeom prst="triangle">
              <a:avLst>
                <a:gd name="adj" fmla="val 50000"/>
              </a:avLst>
            </a:prstGeom>
            <a:solidFill>
              <a:schemeClr val="tx2"/>
            </a:solidFill>
            <a:ln w="50800" cap="rnd">
              <a:solidFill>
                <a:schemeClr val="tx2"/>
              </a:solidFill>
              <a:miter lim="800000"/>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26" name="AutoShape 35"/>
            <p:cNvSpPr>
              <a:spLocks noChangeArrowheads="1"/>
            </p:cNvSpPr>
            <p:nvPr/>
          </p:nvSpPr>
          <p:spPr bwMode="auto">
            <a:xfrm>
              <a:off x="4949825" y="4457700"/>
              <a:ext cx="136525" cy="133350"/>
            </a:xfrm>
            <a:prstGeom prst="triangle">
              <a:avLst>
                <a:gd name="adj" fmla="val 50000"/>
              </a:avLst>
            </a:prstGeom>
            <a:solidFill>
              <a:schemeClr val="tx2"/>
            </a:solidFill>
            <a:ln w="50800" cap="rnd">
              <a:solidFill>
                <a:schemeClr val="tx2"/>
              </a:solidFill>
              <a:miter lim="800000"/>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27" name="AutoShape 36"/>
            <p:cNvSpPr>
              <a:spLocks noChangeArrowheads="1"/>
            </p:cNvSpPr>
            <p:nvPr/>
          </p:nvSpPr>
          <p:spPr bwMode="auto">
            <a:xfrm>
              <a:off x="4373563" y="4899025"/>
              <a:ext cx="138112" cy="133350"/>
            </a:xfrm>
            <a:prstGeom prst="triangle">
              <a:avLst>
                <a:gd name="adj" fmla="val 50000"/>
              </a:avLst>
            </a:prstGeom>
            <a:solidFill>
              <a:schemeClr val="tx2"/>
            </a:solidFill>
            <a:ln w="50800" cap="rnd">
              <a:solidFill>
                <a:schemeClr val="tx2"/>
              </a:solidFill>
              <a:miter lim="800000"/>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28" name="AutoShape 37"/>
            <p:cNvSpPr>
              <a:spLocks noChangeArrowheads="1"/>
            </p:cNvSpPr>
            <p:nvPr/>
          </p:nvSpPr>
          <p:spPr bwMode="auto">
            <a:xfrm>
              <a:off x="3775075" y="5245100"/>
              <a:ext cx="138113" cy="133350"/>
            </a:xfrm>
            <a:prstGeom prst="triangle">
              <a:avLst>
                <a:gd name="adj" fmla="val 50000"/>
              </a:avLst>
            </a:prstGeom>
            <a:solidFill>
              <a:schemeClr val="tx2"/>
            </a:solidFill>
            <a:ln w="50800" cap="rnd">
              <a:solidFill>
                <a:schemeClr val="tx2"/>
              </a:solidFill>
              <a:miter lim="800000"/>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29" name="AutoShape 38"/>
            <p:cNvSpPr>
              <a:spLocks noChangeArrowheads="1"/>
            </p:cNvSpPr>
            <p:nvPr/>
          </p:nvSpPr>
          <p:spPr bwMode="auto">
            <a:xfrm>
              <a:off x="3255963" y="5537200"/>
              <a:ext cx="138112" cy="133350"/>
            </a:xfrm>
            <a:prstGeom prst="triangle">
              <a:avLst>
                <a:gd name="adj" fmla="val 50000"/>
              </a:avLst>
            </a:prstGeom>
            <a:solidFill>
              <a:schemeClr val="tx2"/>
            </a:solidFill>
            <a:ln w="50800" cap="rnd">
              <a:solidFill>
                <a:schemeClr val="tx2"/>
              </a:solidFill>
              <a:miter lim="800000"/>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30" name="Oval 39"/>
            <p:cNvSpPr>
              <a:spLocks noChangeArrowheads="1"/>
            </p:cNvSpPr>
            <p:nvPr/>
          </p:nvSpPr>
          <p:spPr bwMode="auto">
            <a:xfrm>
              <a:off x="5532438" y="3592513"/>
              <a:ext cx="109537" cy="123825"/>
            </a:xfrm>
            <a:prstGeom prst="ellipse">
              <a:avLst/>
            </a:prstGeom>
            <a:solidFill>
              <a:schemeClr val="accent2"/>
            </a:solidFill>
            <a:ln w="50800" cap="rnd">
              <a:solidFill>
                <a:schemeClr val="accent2"/>
              </a:solidFill>
              <a:round/>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31" name="Oval 40"/>
            <p:cNvSpPr>
              <a:spLocks noChangeArrowheads="1"/>
            </p:cNvSpPr>
            <p:nvPr/>
          </p:nvSpPr>
          <p:spPr bwMode="auto">
            <a:xfrm>
              <a:off x="4941888" y="4191000"/>
              <a:ext cx="109537" cy="123825"/>
            </a:xfrm>
            <a:prstGeom prst="ellipse">
              <a:avLst/>
            </a:prstGeom>
            <a:solidFill>
              <a:schemeClr val="accent2"/>
            </a:solidFill>
            <a:ln w="50800" cap="rnd">
              <a:solidFill>
                <a:schemeClr val="accent2"/>
              </a:solidFill>
              <a:round/>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32" name="Oval 41"/>
            <p:cNvSpPr>
              <a:spLocks noChangeArrowheads="1"/>
            </p:cNvSpPr>
            <p:nvPr/>
          </p:nvSpPr>
          <p:spPr bwMode="auto">
            <a:xfrm>
              <a:off x="4384675" y="4657725"/>
              <a:ext cx="111125" cy="123825"/>
            </a:xfrm>
            <a:prstGeom prst="ellipse">
              <a:avLst/>
            </a:prstGeom>
            <a:solidFill>
              <a:schemeClr val="accent2"/>
            </a:solidFill>
            <a:ln w="50800" cap="rnd">
              <a:solidFill>
                <a:schemeClr val="accent2"/>
              </a:solidFill>
              <a:round/>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33" name="Oval 42"/>
            <p:cNvSpPr>
              <a:spLocks noChangeArrowheads="1"/>
            </p:cNvSpPr>
            <p:nvPr/>
          </p:nvSpPr>
          <p:spPr bwMode="auto">
            <a:xfrm>
              <a:off x="6124575" y="2676525"/>
              <a:ext cx="109538" cy="123825"/>
            </a:xfrm>
            <a:prstGeom prst="ellipse">
              <a:avLst/>
            </a:prstGeom>
            <a:solidFill>
              <a:schemeClr val="accent2"/>
            </a:solidFill>
            <a:ln w="50800" cap="rnd">
              <a:solidFill>
                <a:schemeClr val="accent2"/>
              </a:solidFill>
              <a:round/>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34" name="Oval 43"/>
            <p:cNvSpPr>
              <a:spLocks noChangeArrowheads="1"/>
            </p:cNvSpPr>
            <p:nvPr/>
          </p:nvSpPr>
          <p:spPr bwMode="auto">
            <a:xfrm>
              <a:off x="3219450" y="5557838"/>
              <a:ext cx="111125" cy="123825"/>
            </a:xfrm>
            <a:prstGeom prst="ellipse">
              <a:avLst/>
            </a:prstGeom>
            <a:solidFill>
              <a:schemeClr val="accent2"/>
            </a:solidFill>
            <a:ln w="50800" cap="rnd">
              <a:solidFill>
                <a:schemeClr val="accent2"/>
              </a:solidFill>
              <a:round/>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sp>
          <p:nvSpPr>
            <p:cNvPr id="66635" name="Oval 44"/>
            <p:cNvSpPr>
              <a:spLocks noChangeArrowheads="1"/>
            </p:cNvSpPr>
            <p:nvPr/>
          </p:nvSpPr>
          <p:spPr bwMode="auto">
            <a:xfrm>
              <a:off x="3749675" y="5259388"/>
              <a:ext cx="109538" cy="123825"/>
            </a:xfrm>
            <a:prstGeom prst="ellipse">
              <a:avLst/>
            </a:prstGeom>
            <a:solidFill>
              <a:schemeClr val="accent2"/>
            </a:solidFill>
            <a:ln w="50800" cap="rnd">
              <a:solidFill>
                <a:schemeClr val="accent2"/>
              </a:solidFill>
              <a:round/>
              <a:headEnd type="none" w="sm" len="sm"/>
              <a:tailEnd type="none" w="sm" len="sm"/>
            </a:ln>
          </p:spPr>
          <p:txBody>
            <a:bodyPr wrap="none" anchor="ct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40000"/>
                </a:spcBef>
                <a:buClr>
                  <a:schemeClr val="tx1"/>
                </a:buClr>
                <a:buFont typeface="Verdana" panose="020B0604030504040204" pitchFamily="34" charset="0"/>
                <a:buChar char="•"/>
              </a:pPr>
              <a:endParaRPr lang="en-US" altLang="en-US"/>
            </a:p>
          </p:txBody>
        </p:sp>
      </p:grpSp>
    </p:spTree>
    <p:custDataLst>
      <p:tags r:id="rId1"/>
    </p:custDataLst>
    <p:extLst>
      <p:ext uri="{BB962C8B-B14F-4D97-AF65-F5344CB8AC3E}">
        <p14:creationId xmlns:p14="http://schemas.microsoft.com/office/powerpoint/2010/main" val="20727644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655915"/>
            <a:ext cx="10972800" cy="1143000"/>
          </a:xfrm>
        </p:spPr>
        <p:txBody>
          <a:bodyPr vert="horz" lIns="91440" tIns="45720" rIns="91440" bIns="45720" rtlCol="0" anchor="ctr">
            <a:noAutofit/>
          </a:bodyPr>
          <a:lstStyle/>
          <a:p>
            <a:r>
              <a:rPr lang="en-US" altLang="en-US" sz="3200" dirty="0"/>
              <a:t>FDA Cleared HCC Risk Biomarkers for Surveillance and </a:t>
            </a:r>
            <a:br>
              <a:rPr lang="en-US" altLang="en-US" sz="3200" dirty="0"/>
            </a:br>
            <a:r>
              <a:rPr lang="en-US" altLang="en-US" sz="3200" dirty="0"/>
              <a:t>Early Detection</a:t>
            </a:r>
          </a:p>
        </p:txBody>
      </p:sp>
      <p:sp>
        <p:nvSpPr>
          <p:cNvPr id="38917" name="Rectangle 5"/>
          <p:cNvSpPr>
            <a:spLocks noChangeArrowheads="1"/>
          </p:cNvSpPr>
          <p:nvPr/>
        </p:nvSpPr>
        <p:spPr bwMode="auto">
          <a:xfrm>
            <a:off x="2590800" y="1752600"/>
            <a:ext cx="70104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571500" indent="-571500" eaLnBrk="1" hangingPunct="1">
              <a:lnSpc>
                <a:spcPct val="150000"/>
              </a:lnSpc>
              <a:spcBef>
                <a:spcPct val="0"/>
              </a:spcBef>
              <a:buFont typeface="Arial" panose="020B0604020202020204" pitchFamily="34" charset="0"/>
              <a:buChar char="•"/>
            </a:pPr>
            <a:r>
              <a:rPr lang="en-US" altLang="en-US" dirty="0">
                <a:latin typeface="+mn-lt"/>
              </a:rPr>
              <a:t>AFP</a:t>
            </a:r>
          </a:p>
          <a:p>
            <a:pPr marL="571500" indent="-571500" eaLnBrk="1" hangingPunct="1">
              <a:lnSpc>
                <a:spcPct val="150000"/>
              </a:lnSpc>
              <a:spcBef>
                <a:spcPct val="0"/>
              </a:spcBef>
              <a:buFont typeface="Arial" panose="020B0604020202020204" pitchFamily="34" charset="0"/>
              <a:buChar char="•"/>
            </a:pPr>
            <a:r>
              <a:rPr lang="en-US" altLang="en-US" dirty="0">
                <a:latin typeface="+mn-lt"/>
              </a:rPr>
              <a:t>AFP-L3%</a:t>
            </a:r>
          </a:p>
          <a:p>
            <a:pPr marL="571500" indent="-571500" eaLnBrk="1" hangingPunct="1">
              <a:lnSpc>
                <a:spcPct val="150000"/>
              </a:lnSpc>
              <a:spcBef>
                <a:spcPct val="0"/>
              </a:spcBef>
              <a:buFont typeface="Arial" panose="020B0604020202020204" pitchFamily="34" charset="0"/>
              <a:buChar char="•"/>
            </a:pPr>
            <a:r>
              <a:rPr lang="en-US" altLang="en-US" dirty="0">
                <a:latin typeface="+mn-lt"/>
              </a:rPr>
              <a:t>DCP  (PIVKA-II) </a:t>
            </a:r>
          </a:p>
          <a:p>
            <a:pPr marL="571500" indent="-571500" eaLnBrk="1" hangingPunct="1">
              <a:lnSpc>
                <a:spcPct val="150000"/>
              </a:lnSpc>
              <a:spcBef>
                <a:spcPct val="0"/>
              </a:spcBef>
              <a:buFont typeface="Arial" panose="020B0604020202020204" pitchFamily="34" charset="0"/>
              <a:buChar char="•"/>
            </a:pPr>
            <a:endParaRPr lang="en-US" altLang="ja-JP" sz="2000" dirty="0">
              <a:latin typeface="+mn-lt"/>
            </a:endParaRPr>
          </a:p>
          <a:p>
            <a:pPr eaLnBrk="1" hangingPunct="1">
              <a:lnSpc>
                <a:spcPct val="150000"/>
              </a:lnSpc>
              <a:spcBef>
                <a:spcPct val="0"/>
              </a:spcBef>
              <a:buNone/>
            </a:pPr>
            <a:r>
              <a:rPr lang="en-US" altLang="ja-JP" sz="2000" dirty="0">
                <a:latin typeface="+mn-lt"/>
              </a:rPr>
              <a:t>AFP: alpha-fetoprotein</a:t>
            </a:r>
            <a:endParaRPr lang="en-US" altLang="ja-JP" sz="2000" dirty="0">
              <a:latin typeface="+mn-lt"/>
              <a:ea typeface="ＭＳ Ｐゴシック" pitchFamily="50" charset="-128"/>
            </a:endParaRPr>
          </a:p>
          <a:p>
            <a:pPr eaLnBrk="1" hangingPunct="1">
              <a:spcBef>
                <a:spcPct val="0"/>
              </a:spcBef>
              <a:buNone/>
            </a:pPr>
            <a:r>
              <a:rPr lang="en-US" altLang="ja-JP" sz="2000" dirty="0">
                <a:latin typeface="+mn-lt"/>
              </a:rPr>
              <a:t>AFP-L3: Lectin-reactive alpha-fetoprotein</a:t>
            </a:r>
            <a:endParaRPr lang="en-US" altLang="ja-JP" sz="2000" dirty="0">
              <a:latin typeface="+mn-lt"/>
              <a:ea typeface="ＭＳ Ｐゴシック" pitchFamily="50" charset="-128"/>
            </a:endParaRPr>
          </a:p>
          <a:p>
            <a:pPr eaLnBrk="1" hangingPunct="1">
              <a:spcBef>
                <a:spcPct val="0"/>
              </a:spcBef>
              <a:buNone/>
            </a:pPr>
            <a:r>
              <a:rPr lang="en-US" altLang="en-US" sz="2000" dirty="0">
                <a:latin typeface="+mn-lt"/>
                <a:ea typeface="ＭＳ Ｐゴシック" pitchFamily="50" charset="-128"/>
              </a:rPr>
              <a:t>PIVKA-II: </a:t>
            </a:r>
            <a:r>
              <a:rPr lang="en-US" altLang="ja-JP" sz="2000" dirty="0">
                <a:latin typeface="+mn-lt"/>
              </a:rPr>
              <a:t>proteins induced by vitamin K absence or antagonist-II </a:t>
            </a:r>
            <a:endParaRPr lang="en-US" altLang="ja-JP" sz="2000" dirty="0">
              <a:latin typeface="+mn-lt"/>
              <a:ea typeface="ＭＳ Ｐゴシック" pitchFamily="50" charset="-128"/>
            </a:endParaRPr>
          </a:p>
          <a:p>
            <a:pPr eaLnBrk="1" hangingPunct="1">
              <a:spcBef>
                <a:spcPct val="0"/>
              </a:spcBef>
              <a:buNone/>
            </a:pPr>
            <a:r>
              <a:rPr lang="en-US" altLang="en-US" sz="2000" dirty="0">
                <a:latin typeface="+mn-lt"/>
                <a:ea typeface="ＭＳ Ｐゴシック" pitchFamily="50" charset="-128"/>
              </a:rPr>
              <a:t>DCP: </a:t>
            </a:r>
            <a:r>
              <a:rPr lang="en-US" altLang="ja-JP" sz="2000" dirty="0">
                <a:latin typeface="+mn-lt"/>
              </a:rPr>
              <a:t>Des-gamma-</a:t>
            </a:r>
            <a:r>
              <a:rPr lang="en-US" altLang="ja-JP" sz="2000" dirty="0" err="1">
                <a:latin typeface="+mn-lt"/>
              </a:rPr>
              <a:t>carboxy</a:t>
            </a:r>
            <a:r>
              <a:rPr lang="en-US" altLang="ja-JP" sz="2000" dirty="0">
                <a:latin typeface="+mn-lt"/>
              </a:rPr>
              <a:t> prothrombin</a:t>
            </a:r>
            <a:endParaRPr lang="en-US" altLang="en-US" sz="2000" dirty="0">
              <a:latin typeface="+mn-lt"/>
            </a:endParaRPr>
          </a:p>
        </p:txBody>
      </p:sp>
    </p:spTree>
    <p:extLst>
      <p:ext uri="{BB962C8B-B14F-4D97-AF65-F5344CB8AC3E}">
        <p14:creationId xmlns:p14="http://schemas.microsoft.com/office/powerpoint/2010/main" val="1505170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94485" y="403717"/>
            <a:ext cx="10972800" cy="1143000"/>
          </a:xfrm>
        </p:spPr>
        <p:txBody>
          <a:bodyPr vert="horz" lIns="91440" tIns="45720" rIns="91440" bIns="45720" rtlCol="0" anchor="ctr">
            <a:noAutofit/>
          </a:bodyPr>
          <a:lstStyle/>
          <a:p>
            <a:r>
              <a:rPr lang="en-US" altLang="en-US" sz="3200" dirty="0"/>
              <a:t>AFP and AFP-L3</a:t>
            </a:r>
          </a:p>
        </p:txBody>
      </p:sp>
      <p:sp>
        <p:nvSpPr>
          <p:cNvPr id="6" name="Content Placeholder 2"/>
          <p:cNvSpPr>
            <a:spLocks noGrp="1"/>
          </p:cNvSpPr>
          <p:nvPr>
            <p:ph idx="1"/>
          </p:nvPr>
        </p:nvSpPr>
        <p:spPr>
          <a:xfrm>
            <a:off x="381000" y="1249747"/>
            <a:ext cx="11201400" cy="2133600"/>
          </a:xfrm>
        </p:spPr>
        <p:txBody>
          <a:bodyPr>
            <a:noAutofit/>
          </a:bodyPr>
          <a:lstStyle/>
          <a:p>
            <a:r>
              <a:rPr lang="en-US" sz="2200" dirty="0"/>
              <a:t>AFP is a protein with a single carbohydrate chain.</a:t>
            </a:r>
          </a:p>
          <a:p>
            <a:r>
              <a:rPr lang="en-US" sz="2200" dirty="0"/>
              <a:t>Serum levels of AFP elevate in patients with liver injury and cancer.</a:t>
            </a:r>
          </a:p>
          <a:p>
            <a:r>
              <a:rPr lang="en-US" altLang="ja-JP" sz="2200" dirty="0"/>
              <a:t>AFP-L3, an isoform of AFP, has an additional </a:t>
            </a:r>
            <a:r>
              <a:rPr lang="en-US" altLang="ja-JP" sz="2200" dirty="0" err="1"/>
              <a:t>fucose</a:t>
            </a:r>
            <a:r>
              <a:rPr lang="en-US" altLang="ja-JP" sz="2200" dirty="0"/>
              <a:t> residue. </a:t>
            </a:r>
          </a:p>
          <a:p>
            <a:r>
              <a:rPr lang="en-US" altLang="ja-JP" sz="2200" dirty="0"/>
              <a:t>AFP-L3% is the ratio of AFP-L3 to total AFP (AFP-L1 and L3) as a percentage. The AFP-L3 (%) has been reported to be highly specific for HCC compared to AFP concentration in clinical practice.</a:t>
            </a:r>
          </a:p>
          <a:p>
            <a:pPr marL="0" indent="0">
              <a:buNone/>
            </a:pPr>
            <a:endParaRPr lang="en-US" sz="2200" dirty="0"/>
          </a:p>
          <a:p>
            <a:endParaRPr lang="en-US" sz="2200" dirty="0"/>
          </a:p>
        </p:txBody>
      </p:sp>
      <p:sp>
        <p:nvSpPr>
          <p:cNvPr id="7" name="Text Box 2041"/>
          <p:cNvSpPr txBox="1">
            <a:spLocks noChangeAspect="1" noChangeArrowheads="1"/>
          </p:cNvSpPr>
          <p:nvPr/>
        </p:nvSpPr>
        <p:spPr bwMode="auto">
          <a:xfrm>
            <a:off x="5519587" y="3505200"/>
            <a:ext cx="116998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300" tIns="57150" rIns="114300" bIns="57150" anchor="ctr">
            <a:spAutoFit/>
          </a:bodyPr>
          <a:lstStyle>
            <a:lvl1pPr defTabSz="1143000">
              <a:defRPr kumimoji="1" sz="2400">
                <a:solidFill>
                  <a:schemeClr val="tx1"/>
                </a:solidFill>
                <a:latin typeface="Times New Roman" pitchFamily="18" charset="0"/>
                <a:ea typeface="ＭＳ Ｐゴシック" pitchFamily="50" charset="-128"/>
              </a:defRPr>
            </a:lvl1pPr>
            <a:lvl2pPr marL="742950" indent="-285750" defTabSz="1143000">
              <a:defRPr kumimoji="1" sz="2400">
                <a:solidFill>
                  <a:schemeClr val="tx1"/>
                </a:solidFill>
                <a:latin typeface="Times New Roman" pitchFamily="18" charset="0"/>
                <a:ea typeface="ＭＳ Ｐゴシック" pitchFamily="50" charset="-128"/>
              </a:defRPr>
            </a:lvl2pPr>
            <a:lvl3pPr marL="1143000" indent="-228600" defTabSz="1143000">
              <a:defRPr kumimoji="1" sz="2400">
                <a:solidFill>
                  <a:schemeClr val="tx1"/>
                </a:solidFill>
                <a:latin typeface="Times New Roman" pitchFamily="18" charset="0"/>
                <a:ea typeface="ＭＳ Ｐゴシック" pitchFamily="50" charset="-128"/>
              </a:defRPr>
            </a:lvl3pPr>
            <a:lvl4pPr marL="1600200" indent="-228600" defTabSz="1143000">
              <a:defRPr kumimoji="1" sz="2400">
                <a:solidFill>
                  <a:schemeClr val="tx1"/>
                </a:solidFill>
                <a:latin typeface="Times New Roman" pitchFamily="18" charset="0"/>
                <a:ea typeface="ＭＳ Ｐゴシック" pitchFamily="50" charset="-128"/>
              </a:defRPr>
            </a:lvl4pPr>
            <a:lvl5pPr marL="2057400" indent="-228600" defTabSz="1143000">
              <a:defRPr kumimoji="1" sz="2400">
                <a:solidFill>
                  <a:schemeClr val="tx1"/>
                </a:solidFill>
                <a:latin typeface="Times New Roman" pitchFamily="18" charset="0"/>
                <a:ea typeface="ＭＳ Ｐゴシック" pitchFamily="50" charset="-128"/>
              </a:defRPr>
            </a:lvl5pPr>
            <a:lvl6pPr marL="25146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en-US" altLang="ja-JP" sz="1800" dirty="0">
                <a:solidFill>
                  <a:srgbClr val="FF0000"/>
                </a:solidFill>
                <a:latin typeface="+mj-lt"/>
              </a:rPr>
              <a:t>Fucose</a:t>
            </a:r>
          </a:p>
        </p:txBody>
      </p:sp>
      <p:grpSp>
        <p:nvGrpSpPr>
          <p:cNvPr id="8" name="Group 515"/>
          <p:cNvGrpSpPr>
            <a:grpSpLocks/>
          </p:cNvGrpSpPr>
          <p:nvPr/>
        </p:nvGrpSpPr>
        <p:grpSpPr bwMode="auto">
          <a:xfrm>
            <a:off x="7337425" y="4318144"/>
            <a:ext cx="3254375" cy="1162050"/>
            <a:chOff x="730" y="1657"/>
            <a:chExt cx="2050" cy="732"/>
          </a:xfrm>
        </p:grpSpPr>
        <p:sp>
          <p:nvSpPr>
            <p:cNvPr id="9" name="Line 1558"/>
            <p:cNvSpPr>
              <a:spLocks noChangeShapeType="1"/>
            </p:cNvSpPr>
            <p:nvPr/>
          </p:nvSpPr>
          <p:spPr bwMode="auto">
            <a:xfrm>
              <a:off x="1710" y="2019"/>
              <a:ext cx="602"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0" name="Line 1559"/>
            <p:cNvSpPr>
              <a:spLocks noChangeShapeType="1"/>
            </p:cNvSpPr>
            <p:nvPr/>
          </p:nvSpPr>
          <p:spPr bwMode="auto">
            <a:xfrm>
              <a:off x="1567" y="1898"/>
              <a:ext cx="143" cy="129"/>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11" name="Group 1560"/>
            <p:cNvGrpSpPr>
              <a:grpSpLocks/>
            </p:cNvGrpSpPr>
            <p:nvPr/>
          </p:nvGrpSpPr>
          <p:grpSpPr bwMode="auto">
            <a:xfrm>
              <a:off x="730" y="1794"/>
              <a:ext cx="881" cy="209"/>
              <a:chOff x="309" y="2064"/>
              <a:chExt cx="928" cy="246"/>
            </a:xfrm>
          </p:grpSpPr>
          <p:sp>
            <p:nvSpPr>
              <p:cNvPr id="433" name="Line 1561"/>
              <p:cNvSpPr>
                <a:spLocks noChangeShapeType="1"/>
              </p:cNvSpPr>
              <p:nvPr/>
            </p:nvSpPr>
            <p:spPr bwMode="auto">
              <a:xfrm>
                <a:off x="375" y="2187"/>
                <a:ext cx="767"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434" name="Group 1562"/>
              <p:cNvGrpSpPr>
                <a:grpSpLocks/>
              </p:cNvGrpSpPr>
              <p:nvPr/>
            </p:nvGrpSpPr>
            <p:grpSpPr bwMode="auto">
              <a:xfrm>
                <a:off x="546" y="2064"/>
                <a:ext cx="208" cy="246"/>
                <a:chOff x="546" y="2064"/>
                <a:chExt cx="208" cy="246"/>
              </a:xfrm>
            </p:grpSpPr>
            <p:sp>
              <p:nvSpPr>
                <p:cNvPr id="477" name="Freeform 1563"/>
                <p:cNvSpPr>
                  <a:spLocks/>
                </p:cNvSpPr>
                <p:nvPr/>
              </p:nvSpPr>
              <p:spPr bwMode="auto">
                <a:xfrm>
                  <a:off x="546" y="2064"/>
                  <a:ext cx="208" cy="246"/>
                </a:xfrm>
                <a:custGeom>
                  <a:avLst/>
                  <a:gdLst>
                    <a:gd name="T0" fmla="*/ 104 w 208"/>
                    <a:gd name="T1" fmla="*/ 0 h 246"/>
                    <a:gd name="T2" fmla="*/ 66 w 208"/>
                    <a:gd name="T3" fmla="*/ 9 h 246"/>
                    <a:gd name="T4" fmla="*/ 28 w 208"/>
                    <a:gd name="T5" fmla="*/ 38 h 246"/>
                    <a:gd name="T6" fmla="*/ 9 w 208"/>
                    <a:gd name="T7" fmla="*/ 76 h 246"/>
                    <a:gd name="T8" fmla="*/ 0 w 208"/>
                    <a:gd name="T9" fmla="*/ 123 h 246"/>
                    <a:gd name="T10" fmla="*/ 9 w 208"/>
                    <a:gd name="T11" fmla="*/ 170 h 246"/>
                    <a:gd name="T12" fmla="*/ 28 w 208"/>
                    <a:gd name="T13" fmla="*/ 208 h 246"/>
                    <a:gd name="T14" fmla="*/ 66 w 208"/>
                    <a:gd name="T15" fmla="*/ 237 h 246"/>
                    <a:gd name="T16" fmla="*/ 104 w 208"/>
                    <a:gd name="T17" fmla="*/ 246 h 246"/>
                    <a:gd name="T18" fmla="*/ 142 w 208"/>
                    <a:gd name="T19" fmla="*/ 237 h 246"/>
                    <a:gd name="T20" fmla="*/ 180 w 208"/>
                    <a:gd name="T21" fmla="*/ 208 h 246"/>
                    <a:gd name="T22" fmla="*/ 199 w 208"/>
                    <a:gd name="T23" fmla="*/ 170 h 246"/>
                    <a:gd name="T24" fmla="*/ 208 w 208"/>
                    <a:gd name="T25" fmla="*/ 123 h 246"/>
                    <a:gd name="T26" fmla="*/ 199 w 208"/>
                    <a:gd name="T27" fmla="*/ 76 h 246"/>
                    <a:gd name="T28" fmla="*/ 180 w 208"/>
                    <a:gd name="T29" fmla="*/ 38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8"/>
                      </a:lnTo>
                      <a:lnTo>
                        <a:pt x="9" y="76"/>
                      </a:lnTo>
                      <a:lnTo>
                        <a:pt x="0" y="123"/>
                      </a:lnTo>
                      <a:lnTo>
                        <a:pt x="9" y="170"/>
                      </a:lnTo>
                      <a:lnTo>
                        <a:pt x="28" y="208"/>
                      </a:lnTo>
                      <a:lnTo>
                        <a:pt x="66" y="237"/>
                      </a:lnTo>
                      <a:lnTo>
                        <a:pt x="104" y="246"/>
                      </a:lnTo>
                      <a:lnTo>
                        <a:pt x="142" y="237"/>
                      </a:lnTo>
                      <a:lnTo>
                        <a:pt x="180" y="208"/>
                      </a:lnTo>
                      <a:lnTo>
                        <a:pt x="199" y="170"/>
                      </a:lnTo>
                      <a:lnTo>
                        <a:pt x="208" y="123"/>
                      </a:lnTo>
                      <a:lnTo>
                        <a:pt x="199" y="76"/>
                      </a:lnTo>
                      <a:lnTo>
                        <a:pt x="180" y="38"/>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8" name="Freeform 1564"/>
                <p:cNvSpPr>
                  <a:spLocks/>
                </p:cNvSpPr>
                <p:nvPr/>
              </p:nvSpPr>
              <p:spPr bwMode="auto">
                <a:xfrm>
                  <a:off x="555" y="2083"/>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80 h 208"/>
                    <a:gd name="T14" fmla="*/ 57 w 190"/>
                    <a:gd name="T15" fmla="*/ 199 h 208"/>
                    <a:gd name="T16" fmla="*/ 95 w 190"/>
                    <a:gd name="T17" fmla="*/ 208 h 208"/>
                    <a:gd name="T18" fmla="*/ 133 w 190"/>
                    <a:gd name="T19" fmla="*/ 199 h 208"/>
                    <a:gd name="T20" fmla="*/ 161 w 190"/>
                    <a:gd name="T21" fmla="*/ 180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80"/>
                      </a:lnTo>
                      <a:lnTo>
                        <a:pt x="57" y="199"/>
                      </a:lnTo>
                      <a:lnTo>
                        <a:pt x="95" y="208"/>
                      </a:lnTo>
                      <a:lnTo>
                        <a:pt x="133" y="199"/>
                      </a:lnTo>
                      <a:lnTo>
                        <a:pt x="161" y="180"/>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9" name="Freeform 1565"/>
                <p:cNvSpPr>
                  <a:spLocks/>
                </p:cNvSpPr>
                <p:nvPr/>
              </p:nvSpPr>
              <p:spPr bwMode="auto">
                <a:xfrm>
                  <a:off x="565" y="2092"/>
                  <a:ext cx="170" cy="190"/>
                </a:xfrm>
                <a:custGeom>
                  <a:avLst/>
                  <a:gdLst>
                    <a:gd name="T0" fmla="*/ 85 w 170"/>
                    <a:gd name="T1" fmla="*/ 0 h 190"/>
                    <a:gd name="T2" fmla="*/ 56 w 170"/>
                    <a:gd name="T3" fmla="*/ 10 h 190"/>
                    <a:gd name="T4" fmla="*/ 28 w 170"/>
                    <a:gd name="T5" fmla="*/ 29 h 190"/>
                    <a:gd name="T6" fmla="*/ 9 w 170"/>
                    <a:gd name="T7" fmla="*/ 57 h 190"/>
                    <a:gd name="T8" fmla="*/ 0 w 170"/>
                    <a:gd name="T9" fmla="*/ 95 h 190"/>
                    <a:gd name="T10" fmla="*/ 9 w 170"/>
                    <a:gd name="T11" fmla="*/ 133 h 190"/>
                    <a:gd name="T12" fmla="*/ 28 w 170"/>
                    <a:gd name="T13" fmla="*/ 161 h 190"/>
                    <a:gd name="T14" fmla="*/ 56 w 170"/>
                    <a:gd name="T15" fmla="*/ 180 h 190"/>
                    <a:gd name="T16" fmla="*/ 85 w 170"/>
                    <a:gd name="T17" fmla="*/ 190 h 190"/>
                    <a:gd name="T18" fmla="*/ 123 w 170"/>
                    <a:gd name="T19" fmla="*/ 180 h 190"/>
                    <a:gd name="T20" fmla="*/ 142 w 170"/>
                    <a:gd name="T21" fmla="*/ 161 h 190"/>
                    <a:gd name="T22" fmla="*/ 161 w 170"/>
                    <a:gd name="T23" fmla="*/ 133 h 190"/>
                    <a:gd name="T24" fmla="*/ 170 w 170"/>
                    <a:gd name="T25" fmla="*/ 95 h 190"/>
                    <a:gd name="T26" fmla="*/ 161 w 170"/>
                    <a:gd name="T27" fmla="*/ 57 h 190"/>
                    <a:gd name="T28" fmla="*/ 142 w 170"/>
                    <a:gd name="T29" fmla="*/ 29 h 190"/>
                    <a:gd name="T30" fmla="*/ 123 w 170"/>
                    <a:gd name="T31" fmla="*/ 10 h 190"/>
                    <a:gd name="T32" fmla="*/ 85 w 17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90"/>
                    <a:gd name="T53" fmla="*/ 170 w 17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90">
                      <a:moveTo>
                        <a:pt x="85" y="0"/>
                      </a:moveTo>
                      <a:lnTo>
                        <a:pt x="56" y="10"/>
                      </a:lnTo>
                      <a:lnTo>
                        <a:pt x="28" y="29"/>
                      </a:lnTo>
                      <a:lnTo>
                        <a:pt x="9" y="57"/>
                      </a:lnTo>
                      <a:lnTo>
                        <a:pt x="0" y="95"/>
                      </a:lnTo>
                      <a:lnTo>
                        <a:pt x="9" y="133"/>
                      </a:lnTo>
                      <a:lnTo>
                        <a:pt x="28" y="161"/>
                      </a:lnTo>
                      <a:lnTo>
                        <a:pt x="56" y="180"/>
                      </a:lnTo>
                      <a:lnTo>
                        <a:pt x="85" y="190"/>
                      </a:lnTo>
                      <a:lnTo>
                        <a:pt x="123" y="180"/>
                      </a:lnTo>
                      <a:lnTo>
                        <a:pt x="142" y="161"/>
                      </a:lnTo>
                      <a:lnTo>
                        <a:pt x="161" y="133"/>
                      </a:lnTo>
                      <a:lnTo>
                        <a:pt x="170" y="95"/>
                      </a:lnTo>
                      <a:lnTo>
                        <a:pt x="161" y="57"/>
                      </a:lnTo>
                      <a:lnTo>
                        <a:pt x="142" y="29"/>
                      </a:lnTo>
                      <a:lnTo>
                        <a:pt x="123" y="10"/>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0" name="Freeform 1566"/>
                <p:cNvSpPr>
                  <a:spLocks/>
                </p:cNvSpPr>
                <p:nvPr/>
              </p:nvSpPr>
              <p:spPr bwMode="auto">
                <a:xfrm>
                  <a:off x="574" y="2102"/>
                  <a:ext cx="161" cy="180"/>
                </a:xfrm>
                <a:custGeom>
                  <a:avLst/>
                  <a:gdLst>
                    <a:gd name="T0" fmla="*/ 76 w 161"/>
                    <a:gd name="T1" fmla="*/ 0 h 180"/>
                    <a:gd name="T2" fmla="*/ 4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7 w 161"/>
                    <a:gd name="T15" fmla="*/ 170 h 180"/>
                    <a:gd name="T16" fmla="*/ 76 w 161"/>
                    <a:gd name="T17" fmla="*/ 180 h 180"/>
                    <a:gd name="T18" fmla="*/ 114 w 161"/>
                    <a:gd name="T19" fmla="*/ 170 h 180"/>
                    <a:gd name="T20" fmla="*/ 133 w 161"/>
                    <a:gd name="T21" fmla="*/ 151 h 180"/>
                    <a:gd name="T22" fmla="*/ 152 w 161"/>
                    <a:gd name="T23" fmla="*/ 123 h 180"/>
                    <a:gd name="T24" fmla="*/ 161 w 161"/>
                    <a:gd name="T25" fmla="*/ 85 h 180"/>
                    <a:gd name="T26" fmla="*/ 152 w 161"/>
                    <a:gd name="T27" fmla="*/ 57 h 180"/>
                    <a:gd name="T28" fmla="*/ 133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9" y="28"/>
                      </a:lnTo>
                      <a:lnTo>
                        <a:pt x="10" y="57"/>
                      </a:lnTo>
                      <a:lnTo>
                        <a:pt x="0" y="85"/>
                      </a:lnTo>
                      <a:lnTo>
                        <a:pt x="10" y="123"/>
                      </a:lnTo>
                      <a:lnTo>
                        <a:pt x="29" y="151"/>
                      </a:lnTo>
                      <a:lnTo>
                        <a:pt x="47" y="170"/>
                      </a:lnTo>
                      <a:lnTo>
                        <a:pt x="76" y="180"/>
                      </a:lnTo>
                      <a:lnTo>
                        <a:pt x="114" y="170"/>
                      </a:lnTo>
                      <a:lnTo>
                        <a:pt x="133" y="151"/>
                      </a:lnTo>
                      <a:lnTo>
                        <a:pt x="152" y="123"/>
                      </a:lnTo>
                      <a:lnTo>
                        <a:pt x="161" y="85"/>
                      </a:lnTo>
                      <a:lnTo>
                        <a:pt x="152" y="57"/>
                      </a:lnTo>
                      <a:lnTo>
                        <a:pt x="133" y="28"/>
                      </a:lnTo>
                      <a:lnTo>
                        <a:pt x="114" y="9"/>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1" name="Freeform 1567"/>
                <p:cNvSpPr>
                  <a:spLocks/>
                </p:cNvSpPr>
                <p:nvPr/>
              </p:nvSpPr>
              <p:spPr bwMode="auto">
                <a:xfrm>
                  <a:off x="584" y="2111"/>
                  <a:ext cx="142" cy="161"/>
                </a:xfrm>
                <a:custGeom>
                  <a:avLst/>
                  <a:gdLst>
                    <a:gd name="T0" fmla="*/ 66 w 142"/>
                    <a:gd name="T1" fmla="*/ 0 h 161"/>
                    <a:gd name="T2" fmla="*/ 37 w 142"/>
                    <a:gd name="T3" fmla="*/ 10 h 161"/>
                    <a:gd name="T4" fmla="*/ 19 w 142"/>
                    <a:gd name="T5" fmla="*/ 29 h 161"/>
                    <a:gd name="T6" fmla="*/ 9 w 142"/>
                    <a:gd name="T7" fmla="*/ 48 h 161"/>
                    <a:gd name="T8" fmla="*/ 0 w 142"/>
                    <a:gd name="T9" fmla="*/ 76 h 161"/>
                    <a:gd name="T10" fmla="*/ 9 w 142"/>
                    <a:gd name="T11" fmla="*/ 114 h 161"/>
                    <a:gd name="T12" fmla="*/ 19 w 142"/>
                    <a:gd name="T13" fmla="*/ 133 h 161"/>
                    <a:gd name="T14" fmla="*/ 37 w 142"/>
                    <a:gd name="T15" fmla="*/ 152 h 161"/>
                    <a:gd name="T16" fmla="*/ 66 w 142"/>
                    <a:gd name="T17" fmla="*/ 161 h 161"/>
                    <a:gd name="T18" fmla="*/ 94 w 142"/>
                    <a:gd name="T19" fmla="*/ 152 h 161"/>
                    <a:gd name="T20" fmla="*/ 123 w 142"/>
                    <a:gd name="T21" fmla="*/ 133 h 161"/>
                    <a:gd name="T22" fmla="*/ 132 w 142"/>
                    <a:gd name="T23" fmla="*/ 114 h 161"/>
                    <a:gd name="T24" fmla="*/ 142 w 142"/>
                    <a:gd name="T25" fmla="*/ 76 h 161"/>
                    <a:gd name="T26" fmla="*/ 132 w 142"/>
                    <a:gd name="T27" fmla="*/ 48 h 161"/>
                    <a:gd name="T28" fmla="*/ 123 w 142"/>
                    <a:gd name="T29" fmla="*/ 29 h 161"/>
                    <a:gd name="T30" fmla="*/ 94 w 142"/>
                    <a:gd name="T31" fmla="*/ 10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10"/>
                      </a:lnTo>
                      <a:lnTo>
                        <a:pt x="19" y="29"/>
                      </a:lnTo>
                      <a:lnTo>
                        <a:pt x="9" y="48"/>
                      </a:lnTo>
                      <a:lnTo>
                        <a:pt x="0" y="76"/>
                      </a:lnTo>
                      <a:lnTo>
                        <a:pt x="9" y="114"/>
                      </a:lnTo>
                      <a:lnTo>
                        <a:pt x="19" y="133"/>
                      </a:lnTo>
                      <a:lnTo>
                        <a:pt x="37" y="152"/>
                      </a:lnTo>
                      <a:lnTo>
                        <a:pt x="66" y="161"/>
                      </a:lnTo>
                      <a:lnTo>
                        <a:pt x="94" y="152"/>
                      </a:lnTo>
                      <a:lnTo>
                        <a:pt x="123" y="133"/>
                      </a:lnTo>
                      <a:lnTo>
                        <a:pt x="132" y="114"/>
                      </a:lnTo>
                      <a:lnTo>
                        <a:pt x="142" y="76"/>
                      </a:lnTo>
                      <a:lnTo>
                        <a:pt x="132" y="48"/>
                      </a:lnTo>
                      <a:lnTo>
                        <a:pt x="123" y="29"/>
                      </a:lnTo>
                      <a:lnTo>
                        <a:pt x="94" y="10"/>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2" name="Freeform 1568"/>
                <p:cNvSpPr>
                  <a:spLocks/>
                </p:cNvSpPr>
                <p:nvPr/>
              </p:nvSpPr>
              <p:spPr bwMode="auto">
                <a:xfrm>
                  <a:off x="593" y="2121"/>
                  <a:ext cx="123" cy="142"/>
                </a:xfrm>
                <a:custGeom>
                  <a:avLst/>
                  <a:gdLst>
                    <a:gd name="T0" fmla="*/ 57 w 123"/>
                    <a:gd name="T1" fmla="*/ 0 h 142"/>
                    <a:gd name="T2" fmla="*/ 38 w 123"/>
                    <a:gd name="T3" fmla="*/ 9 h 142"/>
                    <a:gd name="T4" fmla="*/ 19 w 123"/>
                    <a:gd name="T5" fmla="*/ 19 h 142"/>
                    <a:gd name="T6" fmla="*/ 10 w 123"/>
                    <a:gd name="T7" fmla="*/ 38 h 142"/>
                    <a:gd name="T8" fmla="*/ 0 w 123"/>
                    <a:gd name="T9" fmla="*/ 66 h 142"/>
                    <a:gd name="T10" fmla="*/ 10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10" y="38"/>
                      </a:lnTo>
                      <a:lnTo>
                        <a:pt x="0" y="66"/>
                      </a:lnTo>
                      <a:lnTo>
                        <a:pt x="10"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3" name="Freeform 1569"/>
                <p:cNvSpPr>
                  <a:spLocks/>
                </p:cNvSpPr>
                <p:nvPr/>
              </p:nvSpPr>
              <p:spPr bwMode="auto">
                <a:xfrm>
                  <a:off x="603" y="2130"/>
                  <a:ext cx="104" cy="123"/>
                </a:xfrm>
                <a:custGeom>
                  <a:avLst/>
                  <a:gdLst>
                    <a:gd name="T0" fmla="*/ 56 w 104"/>
                    <a:gd name="T1" fmla="*/ 0 h 123"/>
                    <a:gd name="T2" fmla="*/ 37 w 104"/>
                    <a:gd name="T3" fmla="*/ 10 h 123"/>
                    <a:gd name="T4" fmla="*/ 18 w 104"/>
                    <a:gd name="T5" fmla="*/ 19 h 123"/>
                    <a:gd name="T6" fmla="*/ 9 w 104"/>
                    <a:gd name="T7" fmla="*/ 38 h 123"/>
                    <a:gd name="T8" fmla="*/ 0 w 104"/>
                    <a:gd name="T9" fmla="*/ 67 h 123"/>
                    <a:gd name="T10" fmla="*/ 9 w 104"/>
                    <a:gd name="T11" fmla="*/ 86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7 h 123"/>
                    <a:gd name="T24" fmla="*/ 94 w 104"/>
                    <a:gd name="T25" fmla="*/ 19 h 123"/>
                    <a:gd name="T26" fmla="*/ 75 w 104"/>
                    <a:gd name="T27" fmla="*/ 10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10"/>
                      </a:lnTo>
                      <a:lnTo>
                        <a:pt x="18" y="19"/>
                      </a:lnTo>
                      <a:lnTo>
                        <a:pt x="9" y="38"/>
                      </a:lnTo>
                      <a:lnTo>
                        <a:pt x="0" y="67"/>
                      </a:lnTo>
                      <a:lnTo>
                        <a:pt x="9" y="86"/>
                      </a:lnTo>
                      <a:lnTo>
                        <a:pt x="18" y="104"/>
                      </a:lnTo>
                      <a:lnTo>
                        <a:pt x="37" y="123"/>
                      </a:lnTo>
                      <a:lnTo>
                        <a:pt x="56" y="123"/>
                      </a:lnTo>
                      <a:lnTo>
                        <a:pt x="75" y="123"/>
                      </a:lnTo>
                      <a:lnTo>
                        <a:pt x="94" y="104"/>
                      </a:lnTo>
                      <a:lnTo>
                        <a:pt x="104" y="67"/>
                      </a:lnTo>
                      <a:lnTo>
                        <a:pt x="94" y="19"/>
                      </a:lnTo>
                      <a:lnTo>
                        <a:pt x="75" y="10"/>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4" name="Freeform 1570"/>
                <p:cNvSpPr>
                  <a:spLocks/>
                </p:cNvSpPr>
                <p:nvPr/>
              </p:nvSpPr>
              <p:spPr bwMode="auto">
                <a:xfrm>
                  <a:off x="603" y="2140"/>
                  <a:ext cx="104" cy="104"/>
                </a:xfrm>
                <a:custGeom>
                  <a:avLst/>
                  <a:gdLst>
                    <a:gd name="T0" fmla="*/ 56 w 104"/>
                    <a:gd name="T1" fmla="*/ 0 h 104"/>
                    <a:gd name="T2" fmla="*/ 37 w 104"/>
                    <a:gd name="T3" fmla="*/ 9 h 104"/>
                    <a:gd name="T4" fmla="*/ 18 w 104"/>
                    <a:gd name="T5" fmla="*/ 19 h 104"/>
                    <a:gd name="T6" fmla="*/ 9 w 104"/>
                    <a:gd name="T7" fmla="*/ 38 h 104"/>
                    <a:gd name="T8" fmla="*/ 0 w 104"/>
                    <a:gd name="T9" fmla="*/ 57 h 104"/>
                    <a:gd name="T10" fmla="*/ 9 w 104"/>
                    <a:gd name="T11" fmla="*/ 76 h 104"/>
                    <a:gd name="T12" fmla="*/ 18 w 104"/>
                    <a:gd name="T13" fmla="*/ 94 h 104"/>
                    <a:gd name="T14" fmla="*/ 56 w 104"/>
                    <a:gd name="T15" fmla="*/ 104 h 104"/>
                    <a:gd name="T16" fmla="*/ 94 w 104"/>
                    <a:gd name="T17" fmla="*/ 94 h 104"/>
                    <a:gd name="T18" fmla="*/ 104 w 104"/>
                    <a:gd name="T19" fmla="*/ 57 h 104"/>
                    <a:gd name="T20" fmla="*/ 94 w 104"/>
                    <a:gd name="T21" fmla="*/ 19 h 104"/>
                    <a:gd name="T22" fmla="*/ 75 w 104"/>
                    <a:gd name="T23" fmla="*/ 9 h 104"/>
                    <a:gd name="T24" fmla="*/ 56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6" y="0"/>
                      </a:moveTo>
                      <a:lnTo>
                        <a:pt x="37" y="9"/>
                      </a:lnTo>
                      <a:lnTo>
                        <a:pt x="18" y="19"/>
                      </a:lnTo>
                      <a:lnTo>
                        <a:pt x="9" y="38"/>
                      </a:lnTo>
                      <a:lnTo>
                        <a:pt x="0" y="57"/>
                      </a:lnTo>
                      <a:lnTo>
                        <a:pt x="9" y="76"/>
                      </a:lnTo>
                      <a:lnTo>
                        <a:pt x="18" y="94"/>
                      </a:lnTo>
                      <a:lnTo>
                        <a:pt x="56" y="104"/>
                      </a:lnTo>
                      <a:lnTo>
                        <a:pt x="94" y="94"/>
                      </a:lnTo>
                      <a:lnTo>
                        <a:pt x="104" y="57"/>
                      </a:lnTo>
                      <a:lnTo>
                        <a:pt x="94" y="19"/>
                      </a:lnTo>
                      <a:lnTo>
                        <a:pt x="75" y="9"/>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5" name="Freeform 1571"/>
                <p:cNvSpPr>
                  <a:spLocks/>
                </p:cNvSpPr>
                <p:nvPr/>
              </p:nvSpPr>
              <p:spPr bwMode="auto">
                <a:xfrm>
                  <a:off x="612"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6 w 85"/>
                    <a:gd name="T11" fmla="*/ 76 h 85"/>
                    <a:gd name="T12" fmla="*/ 85 w 85"/>
                    <a:gd name="T13" fmla="*/ 48 h 85"/>
                    <a:gd name="T14" fmla="*/ 76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6" y="76"/>
                      </a:lnTo>
                      <a:lnTo>
                        <a:pt x="85" y="48"/>
                      </a:lnTo>
                      <a:lnTo>
                        <a:pt x="76" y="10"/>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6" name="Freeform 1572"/>
                <p:cNvSpPr>
                  <a:spLocks/>
                </p:cNvSpPr>
                <p:nvPr/>
              </p:nvSpPr>
              <p:spPr bwMode="auto">
                <a:xfrm>
                  <a:off x="621" y="2159"/>
                  <a:ext cx="67" cy="66"/>
                </a:xfrm>
                <a:custGeom>
                  <a:avLst/>
                  <a:gdLst>
                    <a:gd name="T0" fmla="*/ 38 w 67"/>
                    <a:gd name="T1" fmla="*/ 0 h 66"/>
                    <a:gd name="T2" fmla="*/ 10 w 67"/>
                    <a:gd name="T3" fmla="*/ 9 h 66"/>
                    <a:gd name="T4" fmla="*/ 0 w 67"/>
                    <a:gd name="T5" fmla="*/ 38 h 66"/>
                    <a:gd name="T6" fmla="*/ 10 w 67"/>
                    <a:gd name="T7" fmla="*/ 57 h 66"/>
                    <a:gd name="T8" fmla="*/ 38 w 67"/>
                    <a:gd name="T9" fmla="*/ 66 h 66"/>
                    <a:gd name="T10" fmla="*/ 57 w 67"/>
                    <a:gd name="T11" fmla="*/ 57 h 66"/>
                    <a:gd name="T12" fmla="*/ 67 w 67"/>
                    <a:gd name="T13" fmla="*/ 38 h 66"/>
                    <a:gd name="T14" fmla="*/ 57 w 67"/>
                    <a:gd name="T15" fmla="*/ 9 h 66"/>
                    <a:gd name="T16" fmla="*/ 38 w 67"/>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6"/>
                    <a:gd name="T29" fmla="*/ 67 w 6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6">
                      <a:moveTo>
                        <a:pt x="38" y="0"/>
                      </a:moveTo>
                      <a:lnTo>
                        <a:pt x="10" y="9"/>
                      </a:lnTo>
                      <a:lnTo>
                        <a:pt x="0" y="38"/>
                      </a:lnTo>
                      <a:lnTo>
                        <a:pt x="10" y="57"/>
                      </a:lnTo>
                      <a:lnTo>
                        <a:pt x="38" y="66"/>
                      </a:lnTo>
                      <a:lnTo>
                        <a:pt x="57" y="57"/>
                      </a:lnTo>
                      <a:lnTo>
                        <a:pt x="67" y="38"/>
                      </a:lnTo>
                      <a:lnTo>
                        <a:pt x="57" y="9"/>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7" name="Freeform 1573"/>
                <p:cNvSpPr>
                  <a:spLocks/>
                </p:cNvSpPr>
                <p:nvPr/>
              </p:nvSpPr>
              <p:spPr bwMode="auto">
                <a:xfrm>
                  <a:off x="631" y="2168"/>
                  <a:ext cx="57" cy="57"/>
                </a:xfrm>
                <a:custGeom>
                  <a:avLst/>
                  <a:gdLst>
                    <a:gd name="T0" fmla="*/ 28 w 57"/>
                    <a:gd name="T1" fmla="*/ 0 h 57"/>
                    <a:gd name="T2" fmla="*/ 9 w 57"/>
                    <a:gd name="T3" fmla="*/ 10 h 57"/>
                    <a:gd name="T4" fmla="*/ 0 w 57"/>
                    <a:gd name="T5" fmla="*/ 29 h 57"/>
                    <a:gd name="T6" fmla="*/ 9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10"/>
                      </a:lnTo>
                      <a:lnTo>
                        <a:pt x="0" y="29"/>
                      </a:lnTo>
                      <a:lnTo>
                        <a:pt x="9" y="48"/>
                      </a:lnTo>
                      <a:lnTo>
                        <a:pt x="28" y="57"/>
                      </a:lnTo>
                      <a:lnTo>
                        <a:pt x="47" y="48"/>
                      </a:lnTo>
                      <a:lnTo>
                        <a:pt x="57" y="29"/>
                      </a:lnTo>
                      <a:lnTo>
                        <a:pt x="47" y="10"/>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8" name="Freeform 1574"/>
                <p:cNvSpPr>
                  <a:spLocks/>
                </p:cNvSpPr>
                <p:nvPr/>
              </p:nvSpPr>
              <p:spPr bwMode="auto">
                <a:xfrm>
                  <a:off x="640"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9 w 38"/>
                    <a:gd name="T11" fmla="*/ 28 h 38"/>
                    <a:gd name="T12" fmla="*/ 38 w 38"/>
                    <a:gd name="T13" fmla="*/ 19 h 38"/>
                    <a:gd name="T14" fmla="*/ 29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9" y="28"/>
                      </a:lnTo>
                      <a:lnTo>
                        <a:pt x="38" y="19"/>
                      </a:lnTo>
                      <a:lnTo>
                        <a:pt x="29" y="9"/>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9" name="Freeform 1575"/>
                <p:cNvSpPr>
                  <a:spLocks/>
                </p:cNvSpPr>
                <p:nvPr/>
              </p:nvSpPr>
              <p:spPr bwMode="auto">
                <a:xfrm>
                  <a:off x="650" y="2187"/>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435" name="Group 1576"/>
              <p:cNvGrpSpPr>
                <a:grpSpLocks/>
              </p:cNvGrpSpPr>
              <p:nvPr/>
            </p:nvGrpSpPr>
            <p:grpSpPr bwMode="auto">
              <a:xfrm>
                <a:off x="782" y="2064"/>
                <a:ext cx="209" cy="246"/>
                <a:chOff x="782" y="2064"/>
                <a:chExt cx="209" cy="246"/>
              </a:xfrm>
            </p:grpSpPr>
            <p:sp>
              <p:nvSpPr>
                <p:cNvPr id="464" name="Freeform 1577"/>
                <p:cNvSpPr>
                  <a:spLocks/>
                </p:cNvSpPr>
                <p:nvPr/>
              </p:nvSpPr>
              <p:spPr bwMode="auto">
                <a:xfrm>
                  <a:off x="782" y="2064"/>
                  <a:ext cx="209" cy="246"/>
                </a:xfrm>
                <a:custGeom>
                  <a:avLst/>
                  <a:gdLst>
                    <a:gd name="T0" fmla="*/ 105 w 209"/>
                    <a:gd name="T1" fmla="*/ 0 h 246"/>
                    <a:gd name="T2" fmla="*/ 67 w 209"/>
                    <a:gd name="T3" fmla="*/ 9 h 246"/>
                    <a:gd name="T4" fmla="*/ 29 w 209"/>
                    <a:gd name="T5" fmla="*/ 38 h 246"/>
                    <a:gd name="T6" fmla="*/ 10 w 209"/>
                    <a:gd name="T7" fmla="*/ 76 h 246"/>
                    <a:gd name="T8" fmla="*/ 0 w 209"/>
                    <a:gd name="T9" fmla="*/ 123 h 246"/>
                    <a:gd name="T10" fmla="*/ 10 w 209"/>
                    <a:gd name="T11" fmla="*/ 170 h 246"/>
                    <a:gd name="T12" fmla="*/ 29 w 209"/>
                    <a:gd name="T13" fmla="*/ 208 h 246"/>
                    <a:gd name="T14" fmla="*/ 67 w 209"/>
                    <a:gd name="T15" fmla="*/ 237 h 246"/>
                    <a:gd name="T16" fmla="*/ 105 w 209"/>
                    <a:gd name="T17" fmla="*/ 246 h 246"/>
                    <a:gd name="T18" fmla="*/ 142 w 209"/>
                    <a:gd name="T19" fmla="*/ 237 h 246"/>
                    <a:gd name="T20" fmla="*/ 180 w 209"/>
                    <a:gd name="T21" fmla="*/ 208 h 246"/>
                    <a:gd name="T22" fmla="*/ 199 w 209"/>
                    <a:gd name="T23" fmla="*/ 170 h 246"/>
                    <a:gd name="T24" fmla="*/ 209 w 209"/>
                    <a:gd name="T25" fmla="*/ 123 h 246"/>
                    <a:gd name="T26" fmla="*/ 199 w 209"/>
                    <a:gd name="T27" fmla="*/ 76 h 246"/>
                    <a:gd name="T28" fmla="*/ 180 w 209"/>
                    <a:gd name="T29" fmla="*/ 38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8"/>
                      </a:lnTo>
                      <a:lnTo>
                        <a:pt x="10" y="76"/>
                      </a:lnTo>
                      <a:lnTo>
                        <a:pt x="0" y="123"/>
                      </a:lnTo>
                      <a:lnTo>
                        <a:pt x="10" y="170"/>
                      </a:lnTo>
                      <a:lnTo>
                        <a:pt x="29" y="208"/>
                      </a:lnTo>
                      <a:lnTo>
                        <a:pt x="67" y="237"/>
                      </a:lnTo>
                      <a:lnTo>
                        <a:pt x="105" y="246"/>
                      </a:lnTo>
                      <a:lnTo>
                        <a:pt x="142" y="237"/>
                      </a:lnTo>
                      <a:lnTo>
                        <a:pt x="180" y="208"/>
                      </a:lnTo>
                      <a:lnTo>
                        <a:pt x="199" y="170"/>
                      </a:lnTo>
                      <a:lnTo>
                        <a:pt x="209" y="123"/>
                      </a:lnTo>
                      <a:lnTo>
                        <a:pt x="199" y="76"/>
                      </a:lnTo>
                      <a:lnTo>
                        <a:pt x="180" y="38"/>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5" name="Freeform 1578"/>
                <p:cNvSpPr>
                  <a:spLocks/>
                </p:cNvSpPr>
                <p:nvPr/>
              </p:nvSpPr>
              <p:spPr bwMode="auto">
                <a:xfrm>
                  <a:off x="792" y="2083"/>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80 h 208"/>
                    <a:gd name="T14" fmla="*/ 57 w 189"/>
                    <a:gd name="T15" fmla="*/ 199 h 208"/>
                    <a:gd name="T16" fmla="*/ 95 w 189"/>
                    <a:gd name="T17" fmla="*/ 208 h 208"/>
                    <a:gd name="T18" fmla="*/ 132 w 189"/>
                    <a:gd name="T19" fmla="*/ 199 h 208"/>
                    <a:gd name="T20" fmla="*/ 161 w 189"/>
                    <a:gd name="T21" fmla="*/ 180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80"/>
                      </a:lnTo>
                      <a:lnTo>
                        <a:pt x="57" y="199"/>
                      </a:lnTo>
                      <a:lnTo>
                        <a:pt x="95" y="208"/>
                      </a:lnTo>
                      <a:lnTo>
                        <a:pt x="132" y="199"/>
                      </a:lnTo>
                      <a:lnTo>
                        <a:pt x="161" y="180"/>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6" name="Freeform 1579"/>
                <p:cNvSpPr>
                  <a:spLocks/>
                </p:cNvSpPr>
                <p:nvPr/>
              </p:nvSpPr>
              <p:spPr bwMode="auto">
                <a:xfrm>
                  <a:off x="801" y="2092"/>
                  <a:ext cx="171" cy="190"/>
                </a:xfrm>
                <a:custGeom>
                  <a:avLst/>
                  <a:gdLst>
                    <a:gd name="T0" fmla="*/ 86 w 171"/>
                    <a:gd name="T1" fmla="*/ 0 h 190"/>
                    <a:gd name="T2" fmla="*/ 57 w 171"/>
                    <a:gd name="T3" fmla="*/ 10 h 190"/>
                    <a:gd name="T4" fmla="*/ 29 w 171"/>
                    <a:gd name="T5" fmla="*/ 29 h 190"/>
                    <a:gd name="T6" fmla="*/ 10 w 171"/>
                    <a:gd name="T7" fmla="*/ 57 h 190"/>
                    <a:gd name="T8" fmla="*/ 0 w 171"/>
                    <a:gd name="T9" fmla="*/ 95 h 190"/>
                    <a:gd name="T10" fmla="*/ 10 w 171"/>
                    <a:gd name="T11" fmla="*/ 133 h 190"/>
                    <a:gd name="T12" fmla="*/ 29 w 171"/>
                    <a:gd name="T13" fmla="*/ 161 h 190"/>
                    <a:gd name="T14" fmla="*/ 57 w 171"/>
                    <a:gd name="T15" fmla="*/ 180 h 190"/>
                    <a:gd name="T16" fmla="*/ 86 w 171"/>
                    <a:gd name="T17" fmla="*/ 190 h 190"/>
                    <a:gd name="T18" fmla="*/ 123 w 171"/>
                    <a:gd name="T19" fmla="*/ 180 h 190"/>
                    <a:gd name="T20" fmla="*/ 142 w 171"/>
                    <a:gd name="T21" fmla="*/ 161 h 190"/>
                    <a:gd name="T22" fmla="*/ 161 w 171"/>
                    <a:gd name="T23" fmla="*/ 133 h 190"/>
                    <a:gd name="T24" fmla="*/ 171 w 171"/>
                    <a:gd name="T25" fmla="*/ 95 h 190"/>
                    <a:gd name="T26" fmla="*/ 161 w 171"/>
                    <a:gd name="T27" fmla="*/ 57 h 190"/>
                    <a:gd name="T28" fmla="*/ 142 w 171"/>
                    <a:gd name="T29" fmla="*/ 29 h 190"/>
                    <a:gd name="T30" fmla="*/ 123 w 171"/>
                    <a:gd name="T31" fmla="*/ 10 h 190"/>
                    <a:gd name="T32" fmla="*/ 86 w 171"/>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90"/>
                    <a:gd name="T53" fmla="*/ 171 w 171"/>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90">
                      <a:moveTo>
                        <a:pt x="86" y="0"/>
                      </a:moveTo>
                      <a:lnTo>
                        <a:pt x="57" y="10"/>
                      </a:lnTo>
                      <a:lnTo>
                        <a:pt x="29" y="29"/>
                      </a:lnTo>
                      <a:lnTo>
                        <a:pt x="10" y="57"/>
                      </a:lnTo>
                      <a:lnTo>
                        <a:pt x="0" y="95"/>
                      </a:lnTo>
                      <a:lnTo>
                        <a:pt x="10" y="133"/>
                      </a:lnTo>
                      <a:lnTo>
                        <a:pt x="29" y="161"/>
                      </a:lnTo>
                      <a:lnTo>
                        <a:pt x="57" y="180"/>
                      </a:lnTo>
                      <a:lnTo>
                        <a:pt x="86" y="190"/>
                      </a:lnTo>
                      <a:lnTo>
                        <a:pt x="123" y="180"/>
                      </a:lnTo>
                      <a:lnTo>
                        <a:pt x="142" y="161"/>
                      </a:lnTo>
                      <a:lnTo>
                        <a:pt x="161" y="133"/>
                      </a:lnTo>
                      <a:lnTo>
                        <a:pt x="171" y="95"/>
                      </a:lnTo>
                      <a:lnTo>
                        <a:pt x="161" y="57"/>
                      </a:lnTo>
                      <a:lnTo>
                        <a:pt x="142" y="29"/>
                      </a:lnTo>
                      <a:lnTo>
                        <a:pt x="123" y="10"/>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7" name="Freeform 1580"/>
                <p:cNvSpPr>
                  <a:spLocks/>
                </p:cNvSpPr>
                <p:nvPr/>
              </p:nvSpPr>
              <p:spPr bwMode="auto">
                <a:xfrm>
                  <a:off x="811" y="2102"/>
                  <a:ext cx="161" cy="180"/>
                </a:xfrm>
                <a:custGeom>
                  <a:avLst/>
                  <a:gdLst>
                    <a:gd name="T0" fmla="*/ 76 w 161"/>
                    <a:gd name="T1" fmla="*/ 0 h 180"/>
                    <a:gd name="T2" fmla="*/ 47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47 w 161"/>
                    <a:gd name="T15" fmla="*/ 170 h 180"/>
                    <a:gd name="T16" fmla="*/ 76 w 161"/>
                    <a:gd name="T17" fmla="*/ 180 h 180"/>
                    <a:gd name="T18" fmla="*/ 113 w 161"/>
                    <a:gd name="T19" fmla="*/ 170 h 180"/>
                    <a:gd name="T20" fmla="*/ 132 w 161"/>
                    <a:gd name="T21" fmla="*/ 151 h 180"/>
                    <a:gd name="T22" fmla="*/ 151 w 161"/>
                    <a:gd name="T23" fmla="*/ 123 h 180"/>
                    <a:gd name="T24" fmla="*/ 161 w 161"/>
                    <a:gd name="T25" fmla="*/ 85 h 180"/>
                    <a:gd name="T26" fmla="*/ 151 w 161"/>
                    <a:gd name="T27" fmla="*/ 57 h 180"/>
                    <a:gd name="T28" fmla="*/ 132 w 161"/>
                    <a:gd name="T29" fmla="*/ 28 h 180"/>
                    <a:gd name="T30" fmla="*/ 113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8" y="28"/>
                      </a:lnTo>
                      <a:lnTo>
                        <a:pt x="9" y="57"/>
                      </a:lnTo>
                      <a:lnTo>
                        <a:pt x="0" y="85"/>
                      </a:lnTo>
                      <a:lnTo>
                        <a:pt x="9" y="123"/>
                      </a:lnTo>
                      <a:lnTo>
                        <a:pt x="28" y="151"/>
                      </a:lnTo>
                      <a:lnTo>
                        <a:pt x="47" y="170"/>
                      </a:lnTo>
                      <a:lnTo>
                        <a:pt x="76" y="180"/>
                      </a:lnTo>
                      <a:lnTo>
                        <a:pt x="113" y="170"/>
                      </a:lnTo>
                      <a:lnTo>
                        <a:pt x="132" y="151"/>
                      </a:lnTo>
                      <a:lnTo>
                        <a:pt x="151" y="123"/>
                      </a:lnTo>
                      <a:lnTo>
                        <a:pt x="161" y="85"/>
                      </a:lnTo>
                      <a:lnTo>
                        <a:pt x="151" y="57"/>
                      </a:lnTo>
                      <a:lnTo>
                        <a:pt x="132" y="28"/>
                      </a:lnTo>
                      <a:lnTo>
                        <a:pt x="113" y="9"/>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8" name="Freeform 1581"/>
                <p:cNvSpPr>
                  <a:spLocks/>
                </p:cNvSpPr>
                <p:nvPr/>
              </p:nvSpPr>
              <p:spPr bwMode="auto">
                <a:xfrm>
                  <a:off x="820" y="2111"/>
                  <a:ext cx="142" cy="161"/>
                </a:xfrm>
                <a:custGeom>
                  <a:avLst/>
                  <a:gdLst>
                    <a:gd name="T0" fmla="*/ 67 w 142"/>
                    <a:gd name="T1" fmla="*/ 0 h 161"/>
                    <a:gd name="T2" fmla="*/ 38 w 142"/>
                    <a:gd name="T3" fmla="*/ 10 h 161"/>
                    <a:gd name="T4" fmla="*/ 19 w 142"/>
                    <a:gd name="T5" fmla="*/ 29 h 161"/>
                    <a:gd name="T6" fmla="*/ 10 w 142"/>
                    <a:gd name="T7" fmla="*/ 48 h 161"/>
                    <a:gd name="T8" fmla="*/ 0 w 142"/>
                    <a:gd name="T9" fmla="*/ 76 h 161"/>
                    <a:gd name="T10" fmla="*/ 10 w 142"/>
                    <a:gd name="T11" fmla="*/ 114 h 161"/>
                    <a:gd name="T12" fmla="*/ 19 w 142"/>
                    <a:gd name="T13" fmla="*/ 133 h 161"/>
                    <a:gd name="T14" fmla="*/ 38 w 142"/>
                    <a:gd name="T15" fmla="*/ 152 h 161"/>
                    <a:gd name="T16" fmla="*/ 67 w 142"/>
                    <a:gd name="T17" fmla="*/ 161 h 161"/>
                    <a:gd name="T18" fmla="*/ 95 w 142"/>
                    <a:gd name="T19" fmla="*/ 152 h 161"/>
                    <a:gd name="T20" fmla="*/ 123 w 142"/>
                    <a:gd name="T21" fmla="*/ 133 h 161"/>
                    <a:gd name="T22" fmla="*/ 133 w 142"/>
                    <a:gd name="T23" fmla="*/ 114 h 161"/>
                    <a:gd name="T24" fmla="*/ 142 w 142"/>
                    <a:gd name="T25" fmla="*/ 76 h 161"/>
                    <a:gd name="T26" fmla="*/ 133 w 142"/>
                    <a:gd name="T27" fmla="*/ 48 h 161"/>
                    <a:gd name="T28" fmla="*/ 123 w 142"/>
                    <a:gd name="T29" fmla="*/ 29 h 161"/>
                    <a:gd name="T30" fmla="*/ 95 w 142"/>
                    <a:gd name="T31" fmla="*/ 10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10"/>
                      </a:lnTo>
                      <a:lnTo>
                        <a:pt x="19" y="29"/>
                      </a:lnTo>
                      <a:lnTo>
                        <a:pt x="10" y="48"/>
                      </a:lnTo>
                      <a:lnTo>
                        <a:pt x="0" y="76"/>
                      </a:lnTo>
                      <a:lnTo>
                        <a:pt x="10" y="114"/>
                      </a:lnTo>
                      <a:lnTo>
                        <a:pt x="19" y="133"/>
                      </a:lnTo>
                      <a:lnTo>
                        <a:pt x="38" y="152"/>
                      </a:lnTo>
                      <a:lnTo>
                        <a:pt x="67" y="161"/>
                      </a:lnTo>
                      <a:lnTo>
                        <a:pt x="95" y="152"/>
                      </a:lnTo>
                      <a:lnTo>
                        <a:pt x="123" y="133"/>
                      </a:lnTo>
                      <a:lnTo>
                        <a:pt x="133" y="114"/>
                      </a:lnTo>
                      <a:lnTo>
                        <a:pt x="142" y="76"/>
                      </a:lnTo>
                      <a:lnTo>
                        <a:pt x="133" y="48"/>
                      </a:lnTo>
                      <a:lnTo>
                        <a:pt x="123" y="29"/>
                      </a:lnTo>
                      <a:lnTo>
                        <a:pt x="95" y="10"/>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9" name="Freeform 1582"/>
                <p:cNvSpPr>
                  <a:spLocks/>
                </p:cNvSpPr>
                <p:nvPr/>
              </p:nvSpPr>
              <p:spPr bwMode="auto">
                <a:xfrm>
                  <a:off x="830" y="2121"/>
                  <a:ext cx="123" cy="142"/>
                </a:xfrm>
                <a:custGeom>
                  <a:avLst/>
                  <a:gdLst>
                    <a:gd name="T0" fmla="*/ 57 w 123"/>
                    <a:gd name="T1" fmla="*/ 0 h 142"/>
                    <a:gd name="T2" fmla="*/ 38 w 123"/>
                    <a:gd name="T3" fmla="*/ 9 h 142"/>
                    <a:gd name="T4" fmla="*/ 19 w 123"/>
                    <a:gd name="T5" fmla="*/ 19 h 142"/>
                    <a:gd name="T6" fmla="*/ 9 w 123"/>
                    <a:gd name="T7" fmla="*/ 38 h 142"/>
                    <a:gd name="T8" fmla="*/ 0 w 123"/>
                    <a:gd name="T9" fmla="*/ 66 h 142"/>
                    <a:gd name="T10" fmla="*/ 9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9" y="38"/>
                      </a:lnTo>
                      <a:lnTo>
                        <a:pt x="0" y="66"/>
                      </a:lnTo>
                      <a:lnTo>
                        <a:pt x="9"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0" name="Freeform 1583"/>
                <p:cNvSpPr>
                  <a:spLocks/>
                </p:cNvSpPr>
                <p:nvPr/>
              </p:nvSpPr>
              <p:spPr bwMode="auto">
                <a:xfrm>
                  <a:off x="839" y="2130"/>
                  <a:ext cx="104" cy="123"/>
                </a:xfrm>
                <a:custGeom>
                  <a:avLst/>
                  <a:gdLst>
                    <a:gd name="T0" fmla="*/ 57 w 104"/>
                    <a:gd name="T1" fmla="*/ 0 h 123"/>
                    <a:gd name="T2" fmla="*/ 38 w 104"/>
                    <a:gd name="T3" fmla="*/ 10 h 123"/>
                    <a:gd name="T4" fmla="*/ 19 w 104"/>
                    <a:gd name="T5" fmla="*/ 19 h 123"/>
                    <a:gd name="T6" fmla="*/ 10 w 104"/>
                    <a:gd name="T7" fmla="*/ 38 h 123"/>
                    <a:gd name="T8" fmla="*/ 0 w 104"/>
                    <a:gd name="T9" fmla="*/ 67 h 123"/>
                    <a:gd name="T10" fmla="*/ 10 w 104"/>
                    <a:gd name="T11" fmla="*/ 86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7 h 123"/>
                    <a:gd name="T24" fmla="*/ 95 w 104"/>
                    <a:gd name="T25" fmla="*/ 19 h 123"/>
                    <a:gd name="T26" fmla="*/ 76 w 104"/>
                    <a:gd name="T27" fmla="*/ 10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10"/>
                      </a:lnTo>
                      <a:lnTo>
                        <a:pt x="19" y="19"/>
                      </a:lnTo>
                      <a:lnTo>
                        <a:pt x="10" y="38"/>
                      </a:lnTo>
                      <a:lnTo>
                        <a:pt x="0" y="67"/>
                      </a:lnTo>
                      <a:lnTo>
                        <a:pt x="10" y="86"/>
                      </a:lnTo>
                      <a:lnTo>
                        <a:pt x="19" y="104"/>
                      </a:lnTo>
                      <a:lnTo>
                        <a:pt x="38" y="123"/>
                      </a:lnTo>
                      <a:lnTo>
                        <a:pt x="57" y="123"/>
                      </a:lnTo>
                      <a:lnTo>
                        <a:pt x="76" y="123"/>
                      </a:lnTo>
                      <a:lnTo>
                        <a:pt x="95" y="104"/>
                      </a:lnTo>
                      <a:lnTo>
                        <a:pt x="104" y="67"/>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1" name="Freeform 1584"/>
                <p:cNvSpPr>
                  <a:spLocks/>
                </p:cNvSpPr>
                <p:nvPr/>
              </p:nvSpPr>
              <p:spPr bwMode="auto">
                <a:xfrm>
                  <a:off x="839" y="2140"/>
                  <a:ext cx="104" cy="104"/>
                </a:xfrm>
                <a:custGeom>
                  <a:avLst/>
                  <a:gdLst>
                    <a:gd name="T0" fmla="*/ 57 w 104"/>
                    <a:gd name="T1" fmla="*/ 0 h 104"/>
                    <a:gd name="T2" fmla="*/ 38 w 104"/>
                    <a:gd name="T3" fmla="*/ 9 h 104"/>
                    <a:gd name="T4" fmla="*/ 19 w 104"/>
                    <a:gd name="T5" fmla="*/ 19 h 104"/>
                    <a:gd name="T6" fmla="*/ 10 w 104"/>
                    <a:gd name="T7" fmla="*/ 38 h 104"/>
                    <a:gd name="T8" fmla="*/ 0 w 104"/>
                    <a:gd name="T9" fmla="*/ 57 h 104"/>
                    <a:gd name="T10" fmla="*/ 10 w 104"/>
                    <a:gd name="T11" fmla="*/ 76 h 104"/>
                    <a:gd name="T12" fmla="*/ 19 w 104"/>
                    <a:gd name="T13" fmla="*/ 94 h 104"/>
                    <a:gd name="T14" fmla="*/ 57 w 104"/>
                    <a:gd name="T15" fmla="*/ 104 h 104"/>
                    <a:gd name="T16" fmla="*/ 95 w 104"/>
                    <a:gd name="T17" fmla="*/ 94 h 104"/>
                    <a:gd name="T18" fmla="*/ 104 w 104"/>
                    <a:gd name="T19" fmla="*/ 57 h 104"/>
                    <a:gd name="T20" fmla="*/ 95 w 104"/>
                    <a:gd name="T21" fmla="*/ 19 h 104"/>
                    <a:gd name="T22" fmla="*/ 76 w 104"/>
                    <a:gd name="T23" fmla="*/ 9 h 104"/>
                    <a:gd name="T24" fmla="*/ 57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7" y="0"/>
                      </a:moveTo>
                      <a:lnTo>
                        <a:pt x="38" y="9"/>
                      </a:lnTo>
                      <a:lnTo>
                        <a:pt x="19" y="19"/>
                      </a:lnTo>
                      <a:lnTo>
                        <a:pt x="10" y="38"/>
                      </a:lnTo>
                      <a:lnTo>
                        <a:pt x="0" y="57"/>
                      </a:lnTo>
                      <a:lnTo>
                        <a:pt x="10" y="76"/>
                      </a:lnTo>
                      <a:lnTo>
                        <a:pt x="19" y="94"/>
                      </a:lnTo>
                      <a:lnTo>
                        <a:pt x="57" y="104"/>
                      </a:lnTo>
                      <a:lnTo>
                        <a:pt x="95" y="94"/>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2" name="Freeform 1585"/>
                <p:cNvSpPr>
                  <a:spLocks/>
                </p:cNvSpPr>
                <p:nvPr/>
              </p:nvSpPr>
              <p:spPr bwMode="auto">
                <a:xfrm>
                  <a:off x="849"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5 w 85"/>
                    <a:gd name="T11" fmla="*/ 76 h 85"/>
                    <a:gd name="T12" fmla="*/ 85 w 85"/>
                    <a:gd name="T13" fmla="*/ 48 h 85"/>
                    <a:gd name="T14" fmla="*/ 75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3" name="Freeform 1586"/>
                <p:cNvSpPr>
                  <a:spLocks/>
                </p:cNvSpPr>
                <p:nvPr/>
              </p:nvSpPr>
              <p:spPr bwMode="auto">
                <a:xfrm>
                  <a:off x="858" y="2159"/>
                  <a:ext cx="66" cy="66"/>
                </a:xfrm>
                <a:custGeom>
                  <a:avLst/>
                  <a:gdLst>
                    <a:gd name="T0" fmla="*/ 38 w 66"/>
                    <a:gd name="T1" fmla="*/ 0 h 66"/>
                    <a:gd name="T2" fmla="*/ 10 w 66"/>
                    <a:gd name="T3" fmla="*/ 9 h 66"/>
                    <a:gd name="T4" fmla="*/ 0 w 66"/>
                    <a:gd name="T5" fmla="*/ 38 h 66"/>
                    <a:gd name="T6" fmla="*/ 10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10" y="9"/>
                      </a:lnTo>
                      <a:lnTo>
                        <a:pt x="0" y="38"/>
                      </a:lnTo>
                      <a:lnTo>
                        <a:pt x="10"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4" name="Freeform 1587"/>
                <p:cNvSpPr>
                  <a:spLocks/>
                </p:cNvSpPr>
                <p:nvPr/>
              </p:nvSpPr>
              <p:spPr bwMode="auto">
                <a:xfrm>
                  <a:off x="868" y="2168"/>
                  <a:ext cx="56" cy="57"/>
                </a:xfrm>
                <a:custGeom>
                  <a:avLst/>
                  <a:gdLst>
                    <a:gd name="T0" fmla="*/ 28 w 56"/>
                    <a:gd name="T1" fmla="*/ 0 h 57"/>
                    <a:gd name="T2" fmla="*/ 9 w 56"/>
                    <a:gd name="T3" fmla="*/ 10 h 57"/>
                    <a:gd name="T4" fmla="*/ 0 w 56"/>
                    <a:gd name="T5" fmla="*/ 29 h 57"/>
                    <a:gd name="T6" fmla="*/ 9 w 56"/>
                    <a:gd name="T7" fmla="*/ 48 h 57"/>
                    <a:gd name="T8" fmla="*/ 28 w 56"/>
                    <a:gd name="T9" fmla="*/ 57 h 57"/>
                    <a:gd name="T10" fmla="*/ 47 w 56"/>
                    <a:gd name="T11" fmla="*/ 48 h 57"/>
                    <a:gd name="T12" fmla="*/ 56 w 56"/>
                    <a:gd name="T13" fmla="*/ 29 h 57"/>
                    <a:gd name="T14" fmla="*/ 47 w 56"/>
                    <a:gd name="T15" fmla="*/ 10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10"/>
                      </a:lnTo>
                      <a:lnTo>
                        <a:pt x="0" y="29"/>
                      </a:lnTo>
                      <a:lnTo>
                        <a:pt x="9" y="48"/>
                      </a:lnTo>
                      <a:lnTo>
                        <a:pt x="28" y="57"/>
                      </a:lnTo>
                      <a:lnTo>
                        <a:pt x="47" y="48"/>
                      </a:lnTo>
                      <a:lnTo>
                        <a:pt x="56" y="29"/>
                      </a:lnTo>
                      <a:lnTo>
                        <a:pt x="47" y="10"/>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5" name="Freeform 1588"/>
                <p:cNvSpPr>
                  <a:spLocks/>
                </p:cNvSpPr>
                <p:nvPr/>
              </p:nvSpPr>
              <p:spPr bwMode="auto">
                <a:xfrm>
                  <a:off x="877"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6" name="Freeform 1589"/>
                <p:cNvSpPr>
                  <a:spLocks/>
                </p:cNvSpPr>
                <p:nvPr/>
              </p:nvSpPr>
              <p:spPr bwMode="auto">
                <a:xfrm>
                  <a:off x="887" y="2187"/>
                  <a:ext cx="18" cy="19"/>
                </a:xfrm>
                <a:custGeom>
                  <a:avLst/>
                  <a:gdLst>
                    <a:gd name="T0" fmla="*/ 9 w 18"/>
                    <a:gd name="T1" fmla="*/ 0 h 19"/>
                    <a:gd name="T2" fmla="*/ 0 w 18"/>
                    <a:gd name="T3" fmla="*/ 0 h 19"/>
                    <a:gd name="T4" fmla="*/ 0 w 18"/>
                    <a:gd name="T5" fmla="*/ 10 h 19"/>
                    <a:gd name="T6" fmla="*/ 0 w 18"/>
                    <a:gd name="T7" fmla="*/ 19 h 19"/>
                    <a:gd name="T8" fmla="*/ 9 w 18"/>
                    <a:gd name="T9" fmla="*/ 19 h 19"/>
                    <a:gd name="T10" fmla="*/ 18 w 18"/>
                    <a:gd name="T11" fmla="*/ 19 h 19"/>
                    <a:gd name="T12" fmla="*/ 18 w 18"/>
                    <a:gd name="T13" fmla="*/ 10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10"/>
                      </a:lnTo>
                      <a:lnTo>
                        <a:pt x="0" y="19"/>
                      </a:lnTo>
                      <a:lnTo>
                        <a:pt x="9" y="19"/>
                      </a:lnTo>
                      <a:lnTo>
                        <a:pt x="18" y="19"/>
                      </a:lnTo>
                      <a:lnTo>
                        <a:pt x="18" y="10"/>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436" name="Group 1590"/>
              <p:cNvGrpSpPr>
                <a:grpSpLocks/>
              </p:cNvGrpSpPr>
              <p:nvPr/>
            </p:nvGrpSpPr>
            <p:grpSpPr bwMode="auto">
              <a:xfrm>
                <a:off x="1019" y="2064"/>
                <a:ext cx="218" cy="246"/>
                <a:chOff x="1019" y="2064"/>
                <a:chExt cx="218" cy="246"/>
              </a:xfrm>
            </p:grpSpPr>
            <p:sp>
              <p:nvSpPr>
                <p:cNvPr id="451" name="Freeform 1591"/>
                <p:cNvSpPr>
                  <a:spLocks/>
                </p:cNvSpPr>
                <p:nvPr/>
              </p:nvSpPr>
              <p:spPr bwMode="auto">
                <a:xfrm>
                  <a:off x="1019" y="2064"/>
                  <a:ext cx="218" cy="246"/>
                </a:xfrm>
                <a:custGeom>
                  <a:avLst/>
                  <a:gdLst>
                    <a:gd name="T0" fmla="*/ 104 w 218"/>
                    <a:gd name="T1" fmla="*/ 0 h 246"/>
                    <a:gd name="T2" fmla="*/ 66 w 218"/>
                    <a:gd name="T3" fmla="*/ 9 h 246"/>
                    <a:gd name="T4" fmla="*/ 29 w 218"/>
                    <a:gd name="T5" fmla="*/ 38 h 246"/>
                    <a:gd name="T6" fmla="*/ 10 w 218"/>
                    <a:gd name="T7" fmla="*/ 76 h 246"/>
                    <a:gd name="T8" fmla="*/ 0 w 218"/>
                    <a:gd name="T9" fmla="*/ 123 h 246"/>
                    <a:gd name="T10" fmla="*/ 10 w 218"/>
                    <a:gd name="T11" fmla="*/ 170 h 246"/>
                    <a:gd name="T12" fmla="*/ 29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8"/>
                      </a:lnTo>
                      <a:lnTo>
                        <a:pt x="10" y="76"/>
                      </a:lnTo>
                      <a:lnTo>
                        <a:pt x="0" y="123"/>
                      </a:lnTo>
                      <a:lnTo>
                        <a:pt x="10" y="170"/>
                      </a:lnTo>
                      <a:lnTo>
                        <a:pt x="29"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2" name="Freeform 1592"/>
                <p:cNvSpPr>
                  <a:spLocks/>
                </p:cNvSpPr>
                <p:nvPr/>
              </p:nvSpPr>
              <p:spPr bwMode="auto">
                <a:xfrm>
                  <a:off x="1029" y="2083"/>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56 w 198"/>
                    <a:gd name="T15" fmla="*/ 199 h 208"/>
                    <a:gd name="T16" fmla="*/ 9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80"/>
                      </a:lnTo>
                      <a:lnTo>
                        <a:pt x="56" y="199"/>
                      </a:lnTo>
                      <a:lnTo>
                        <a:pt x="94" y="208"/>
                      </a:lnTo>
                      <a:lnTo>
                        <a:pt x="142" y="199"/>
                      </a:lnTo>
                      <a:lnTo>
                        <a:pt x="170" y="180"/>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3" name="Freeform 1593"/>
                <p:cNvSpPr>
                  <a:spLocks/>
                </p:cNvSpPr>
                <p:nvPr/>
              </p:nvSpPr>
              <p:spPr bwMode="auto">
                <a:xfrm>
                  <a:off x="1038" y="2092"/>
                  <a:ext cx="180" cy="190"/>
                </a:xfrm>
                <a:custGeom>
                  <a:avLst/>
                  <a:gdLst>
                    <a:gd name="T0" fmla="*/ 85 w 180"/>
                    <a:gd name="T1" fmla="*/ 0 h 190"/>
                    <a:gd name="T2" fmla="*/ 57 w 180"/>
                    <a:gd name="T3" fmla="*/ 10 h 190"/>
                    <a:gd name="T4" fmla="*/ 28 w 180"/>
                    <a:gd name="T5" fmla="*/ 29 h 190"/>
                    <a:gd name="T6" fmla="*/ 10 w 180"/>
                    <a:gd name="T7" fmla="*/ 57 h 190"/>
                    <a:gd name="T8" fmla="*/ 0 w 180"/>
                    <a:gd name="T9" fmla="*/ 95 h 190"/>
                    <a:gd name="T10" fmla="*/ 10 w 180"/>
                    <a:gd name="T11" fmla="*/ 133 h 190"/>
                    <a:gd name="T12" fmla="*/ 28 w 180"/>
                    <a:gd name="T13" fmla="*/ 161 h 190"/>
                    <a:gd name="T14" fmla="*/ 57 w 180"/>
                    <a:gd name="T15" fmla="*/ 180 h 190"/>
                    <a:gd name="T16" fmla="*/ 85 w 180"/>
                    <a:gd name="T17" fmla="*/ 190 h 190"/>
                    <a:gd name="T18" fmla="*/ 12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10" y="57"/>
                      </a:lnTo>
                      <a:lnTo>
                        <a:pt x="0" y="95"/>
                      </a:lnTo>
                      <a:lnTo>
                        <a:pt x="10" y="133"/>
                      </a:lnTo>
                      <a:lnTo>
                        <a:pt x="28" y="161"/>
                      </a:lnTo>
                      <a:lnTo>
                        <a:pt x="57" y="180"/>
                      </a:lnTo>
                      <a:lnTo>
                        <a:pt x="85" y="190"/>
                      </a:lnTo>
                      <a:lnTo>
                        <a:pt x="123" y="180"/>
                      </a:lnTo>
                      <a:lnTo>
                        <a:pt x="152" y="161"/>
                      </a:lnTo>
                      <a:lnTo>
                        <a:pt x="170" y="133"/>
                      </a:lnTo>
                      <a:lnTo>
                        <a:pt x="180" y="95"/>
                      </a:lnTo>
                      <a:lnTo>
                        <a:pt x="170" y="57"/>
                      </a:lnTo>
                      <a:lnTo>
                        <a:pt x="152"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4" name="Freeform 1594"/>
                <p:cNvSpPr>
                  <a:spLocks/>
                </p:cNvSpPr>
                <p:nvPr/>
              </p:nvSpPr>
              <p:spPr bwMode="auto">
                <a:xfrm>
                  <a:off x="1048" y="2102"/>
                  <a:ext cx="160" cy="180"/>
                </a:xfrm>
                <a:custGeom>
                  <a:avLst/>
                  <a:gdLst>
                    <a:gd name="T0" fmla="*/ 75 w 160"/>
                    <a:gd name="T1" fmla="*/ 0 h 180"/>
                    <a:gd name="T2" fmla="*/ 47 w 160"/>
                    <a:gd name="T3" fmla="*/ 9 h 180"/>
                    <a:gd name="T4" fmla="*/ 28 w 160"/>
                    <a:gd name="T5" fmla="*/ 28 h 180"/>
                    <a:gd name="T6" fmla="*/ 9 w 160"/>
                    <a:gd name="T7" fmla="*/ 57 h 180"/>
                    <a:gd name="T8" fmla="*/ 0 w 160"/>
                    <a:gd name="T9" fmla="*/ 85 h 180"/>
                    <a:gd name="T10" fmla="*/ 9 w 160"/>
                    <a:gd name="T11" fmla="*/ 123 h 180"/>
                    <a:gd name="T12" fmla="*/ 28 w 160"/>
                    <a:gd name="T13" fmla="*/ 151 h 180"/>
                    <a:gd name="T14" fmla="*/ 47 w 160"/>
                    <a:gd name="T15" fmla="*/ 170 h 180"/>
                    <a:gd name="T16" fmla="*/ 75 w 160"/>
                    <a:gd name="T17" fmla="*/ 180 h 180"/>
                    <a:gd name="T18" fmla="*/ 113 w 160"/>
                    <a:gd name="T19" fmla="*/ 170 h 180"/>
                    <a:gd name="T20" fmla="*/ 142 w 160"/>
                    <a:gd name="T21" fmla="*/ 151 h 180"/>
                    <a:gd name="T22" fmla="*/ 151 w 160"/>
                    <a:gd name="T23" fmla="*/ 123 h 180"/>
                    <a:gd name="T24" fmla="*/ 160 w 160"/>
                    <a:gd name="T25" fmla="*/ 85 h 180"/>
                    <a:gd name="T26" fmla="*/ 151 w 160"/>
                    <a:gd name="T27" fmla="*/ 57 h 180"/>
                    <a:gd name="T28" fmla="*/ 142 w 160"/>
                    <a:gd name="T29" fmla="*/ 28 h 180"/>
                    <a:gd name="T30" fmla="*/ 113 w 160"/>
                    <a:gd name="T31" fmla="*/ 9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9"/>
                      </a:lnTo>
                      <a:lnTo>
                        <a:pt x="28" y="28"/>
                      </a:lnTo>
                      <a:lnTo>
                        <a:pt x="9" y="57"/>
                      </a:lnTo>
                      <a:lnTo>
                        <a:pt x="0" y="85"/>
                      </a:lnTo>
                      <a:lnTo>
                        <a:pt x="9" y="123"/>
                      </a:lnTo>
                      <a:lnTo>
                        <a:pt x="28" y="151"/>
                      </a:lnTo>
                      <a:lnTo>
                        <a:pt x="47" y="170"/>
                      </a:lnTo>
                      <a:lnTo>
                        <a:pt x="75" y="180"/>
                      </a:lnTo>
                      <a:lnTo>
                        <a:pt x="113" y="170"/>
                      </a:lnTo>
                      <a:lnTo>
                        <a:pt x="142" y="151"/>
                      </a:lnTo>
                      <a:lnTo>
                        <a:pt x="151" y="123"/>
                      </a:lnTo>
                      <a:lnTo>
                        <a:pt x="160" y="85"/>
                      </a:lnTo>
                      <a:lnTo>
                        <a:pt x="151" y="57"/>
                      </a:lnTo>
                      <a:lnTo>
                        <a:pt x="142" y="28"/>
                      </a:lnTo>
                      <a:lnTo>
                        <a:pt x="113" y="9"/>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5" name="Freeform 1595"/>
                <p:cNvSpPr>
                  <a:spLocks/>
                </p:cNvSpPr>
                <p:nvPr/>
              </p:nvSpPr>
              <p:spPr bwMode="auto">
                <a:xfrm>
                  <a:off x="105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6" name="Freeform 1596"/>
                <p:cNvSpPr>
                  <a:spLocks/>
                </p:cNvSpPr>
                <p:nvPr/>
              </p:nvSpPr>
              <p:spPr bwMode="auto">
                <a:xfrm>
                  <a:off x="106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7" name="Freeform 1597"/>
                <p:cNvSpPr>
                  <a:spLocks/>
                </p:cNvSpPr>
                <p:nvPr/>
              </p:nvSpPr>
              <p:spPr bwMode="auto">
                <a:xfrm>
                  <a:off x="1076" y="2130"/>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4" y="86"/>
                      </a:lnTo>
                      <a:lnTo>
                        <a:pt x="114" y="67"/>
                      </a:lnTo>
                      <a:lnTo>
                        <a:pt x="114" y="38"/>
                      </a:lnTo>
                      <a:lnTo>
                        <a:pt x="95" y="19"/>
                      </a:lnTo>
                      <a:lnTo>
                        <a:pt x="76" y="10"/>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8" name="Freeform 1598"/>
                <p:cNvSpPr>
                  <a:spLocks/>
                </p:cNvSpPr>
                <p:nvPr/>
              </p:nvSpPr>
              <p:spPr bwMode="auto">
                <a:xfrm>
                  <a:off x="107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9" name="Freeform 1599"/>
                <p:cNvSpPr>
                  <a:spLocks/>
                </p:cNvSpPr>
                <p:nvPr/>
              </p:nvSpPr>
              <p:spPr bwMode="auto">
                <a:xfrm>
                  <a:off x="108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0" name="Freeform 1600"/>
                <p:cNvSpPr>
                  <a:spLocks/>
                </p:cNvSpPr>
                <p:nvPr/>
              </p:nvSpPr>
              <p:spPr bwMode="auto">
                <a:xfrm>
                  <a:off x="109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1" name="Freeform 1601"/>
                <p:cNvSpPr>
                  <a:spLocks/>
                </p:cNvSpPr>
                <p:nvPr/>
              </p:nvSpPr>
              <p:spPr bwMode="auto">
                <a:xfrm>
                  <a:off x="110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2" name="Freeform 1602"/>
                <p:cNvSpPr>
                  <a:spLocks/>
                </p:cNvSpPr>
                <p:nvPr/>
              </p:nvSpPr>
              <p:spPr bwMode="auto">
                <a:xfrm>
                  <a:off x="111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3" name="Freeform 1603"/>
                <p:cNvSpPr>
                  <a:spLocks/>
                </p:cNvSpPr>
                <p:nvPr/>
              </p:nvSpPr>
              <p:spPr bwMode="auto">
                <a:xfrm>
                  <a:off x="112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437" name="Group 1604"/>
              <p:cNvGrpSpPr>
                <a:grpSpLocks/>
              </p:cNvGrpSpPr>
              <p:nvPr/>
            </p:nvGrpSpPr>
            <p:grpSpPr bwMode="auto">
              <a:xfrm>
                <a:off x="309" y="2064"/>
                <a:ext cx="218" cy="246"/>
                <a:chOff x="309" y="2064"/>
                <a:chExt cx="218" cy="246"/>
              </a:xfrm>
            </p:grpSpPr>
            <p:sp>
              <p:nvSpPr>
                <p:cNvPr id="438" name="Freeform 1605"/>
                <p:cNvSpPr>
                  <a:spLocks/>
                </p:cNvSpPr>
                <p:nvPr/>
              </p:nvSpPr>
              <p:spPr bwMode="auto">
                <a:xfrm>
                  <a:off x="309" y="2064"/>
                  <a:ext cx="218" cy="246"/>
                </a:xfrm>
                <a:custGeom>
                  <a:avLst/>
                  <a:gdLst>
                    <a:gd name="T0" fmla="*/ 104 w 218"/>
                    <a:gd name="T1" fmla="*/ 0 h 246"/>
                    <a:gd name="T2" fmla="*/ 66 w 218"/>
                    <a:gd name="T3" fmla="*/ 9 h 246"/>
                    <a:gd name="T4" fmla="*/ 28 w 218"/>
                    <a:gd name="T5" fmla="*/ 38 h 246"/>
                    <a:gd name="T6" fmla="*/ 9 w 218"/>
                    <a:gd name="T7" fmla="*/ 76 h 246"/>
                    <a:gd name="T8" fmla="*/ 0 w 218"/>
                    <a:gd name="T9" fmla="*/ 123 h 246"/>
                    <a:gd name="T10" fmla="*/ 9 w 218"/>
                    <a:gd name="T11" fmla="*/ 170 h 246"/>
                    <a:gd name="T12" fmla="*/ 28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8"/>
                      </a:lnTo>
                      <a:lnTo>
                        <a:pt x="9" y="76"/>
                      </a:lnTo>
                      <a:lnTo>
                        <a:pt x="0" y="123"/>
                      </a:lnTo>
                      <a:lnTo>
                        <a:pt x="9" y="170"/>
                      </a:lnTo>
                      <a:lnTo>
                        <a:pt x="28"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39" name="Freeform 1606"/>
                <p:cNvSpPr>
                  <a:spLocks/>
                </p:cNvSpPr>
                <p:nvPr/>
              </p:nvSpPr>
              <p:spPr bwMode="auto">
                <a:xfrm>
                  <a:off x="318" y="2083"/>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3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3" y="199"/>
                      </a:lnTo>
                      <a:lnTo>
                        <a:pt x="171" y="180"/>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0" name="Freeform 1607"/>
                <p:cNvSpPr>
                  <a:spLocks/>
                </p:cNvSpPr>
                <p:nvPr/>
              </p:nvSpPr>
              <p:spPr bwMode="auto">
                <a:xfrm>
                  <a:off x="328" y="2092"/>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1" name="Freeform 1608"/>
                <p:cNvSpPr>
                  <a:spLocks/>
                </p:cNvSpPr>
                <p:nvPr/>
              </p:nvSpPr>
              <p:spPr bwMode="auto">
                <a:xfrm>
                  <a:off x="337" y="2102"/>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2" name="Freeform 1609"/>
                <p:cNvSpPr>
                  <a:spLocks/>
                </p:cNvSpPr>
                <p:nvPr/>
              </p:nvSpPr>
              <p:spPr bwMode="auto">
                <a:xfrm>
                  <a:off x="34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3" name="Freeform 1610"/>
                <p:cNvSpPr>
                  <a:spLocks/>
                </p:cNvSpPr>
                <p:nvPr/>
              </p:nvSpPr>
              <p:spPr bwMode="auto">
                <a:xfrm>
                  <a:off x="35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4" name="Freeform 1611"/>
                <p:cNvSpPr>
                  <a:spLocks/>
                </p:cNvSpPr>
                <p:nvPr/>
              </p:nvSpPr>
              <p:spPr bwMode="auto">
                <a:xfrm>
                  <a:off x="366" y="2130"/>
                  <a:ext cx="113" cy="123"/>
                </a:xfrm>
                <a:custGeom>
                  <a:avLst/>
                  <a:gdLst>
                    <a:gd name="T0" fmla="*/ 57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6 h 123"/>
                    <a:gd name="T24" fmla="*/ 113 w 113"/>
                    <a:gd name="T25" fmla="*/ 67 h 123"/>
                    <a:gd name="T26" fmla="*/ 113 w 113"/>
                    <a:gd name="T27" fmla="*/ 38 h 123"/>
                    <a:gd name="T28" fmla="*/ 95 w 113"/>
                    <a:gd name="T29" fmla="*/ 19 h 123"/>
                    <a:gd name="T30" fmla="*/ 76 w 113"/>
                    <a:gd name="T31" fmla="*/ 10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3" y="86"/>
                      </a:lnTo>
                      <a:lnTo>
                        <a:pt x="113" y="67"/>
                      </a:lnTo>
                      <a:lnTo>
                        <a:pt x="113" y="38"/>
                      </a:lnTo>
                      <a:lnTo>
                        <a:pt x="95" y="19"/>
                      </a:lnTo>
                      <a:lnTo>
                        <a:pt x="76" y="10"/>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5" name="Freeform 1612"/>
                <p:cNvSpPr>
                  <a:spLocks/>
                </p:cNvSpPr>
                <p:nvPr/>
              </p:nvSpPr>
              <p:spPr bwMode="auto">
                <a:xfrm>
                  <a:off x="36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6" name="Freeform 1613"/>
                <p:cNvSpPr>
                  <a:spLocks/>
                </p:cNvSpPr>
                <p:nvPr/>
              </p:nvSpPr>
              <p:spPr bwMode="auto">
                <a:xfrm>
                  <a:off x="37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7" name="Freeform 1614"/>
                <p:cNvSpPr>
                  <a:spLocks/>
                </p:cNvSpPr>
                <p:nvPr/>
              </p:nvSpPr>
              <p:spPr bwMode="auto">
                <a:xfrm>
                  <a:off x="38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8" name="Freeform 1615"/>
                <p:cNvSpPr>
                  <a:spLocks/>
                </p:cNvSpPr>
                <p:nvPr/>
              </p:nvSpPr>
              <p:spPr bwMode="auto">
                <a:xfrm>
                  <a:off x="39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49" name="Freeform 1616"/>
                <p:cNvSpPr>
                  <a:spLocks/>
                </p:cNvSpPr>
                <p:nvPr/>
              </p:nvSpPr>
              <p:spPr bwMode="auto">
                <a:xfrm>
                  <a:off x="40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0" name="Freeform 1617"/>
                <p:cNvSpPr>
                  <a:spLocks/>
                </p:cNvSpPr>
                <p:nvPr/>
              </p:nvSpPr>
              <p:spPr bwMode="auto">
                <a:xfrm>
                  <a:off x="41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sp>
          <p:nvSpPr>
            <p:cNvPr id="12" name="Line 1618"/>
            <p:cNvSpPr>
              <a:spLocks noChangeShapeType="1"/>
            </p:cNvSpPr>
            <p:nvPr/>
          </p:nvSpPr>
          <p:spPr bwMode="auto">
            <a:xfrm flipV="1">
              <a:off x="1567" y="2027"/>
              <a:ext cx="143" cy="128"/>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13" name="Group 1619"/>
            <p:cNvGrpSpPr>
              <a:grpSpLocks/>
            </p:cNvGrpSpPr>
            <p:nvPr/>
          </p:nvGrpSpPr>
          <p:grpSpPr bwMode="auto">
            <a:xfrm>
              <a:off x="1611" y="1914"/>
              <a:ext cx="207" cy="209"/>
              <a:chOff x="1237" y="2206"/>
              <a:chExt cx="218" cy="246"/>
            </a:xfrm>
          </p:grpSpPr>
          <p:sp>
            <p:nvSpPr>
              <p:cNvPr id="420" name="Freeform 1620"/>
              <p:cNvSpPr>
                <a:spLocks/>
              </p:cNvSpPr>
              <p:nvPr/>
            </p:nvSpPr>
            <p:spPr bwMode="auto">
              <a:xfrm>
                <a:off x="1237" y="2206"/>
                <a:ext cx="218" cy="246"/>
              </a:xfrm>
              <a:custGeom>
                <a:avLst/>
                <a:gdLst>
                  <a:gd name="T0" fmla="*/ 104 w 218"/>
                  <a:gd name="T1" fmla="*/ 0 h 246"/>
                  <a:gd name="T2" fmla="*/ 66 w 218"/>
                  <a:gd name="T3" fmla="*/ 10 h 246"/>
                  <a:gd name="T4" fmla="*/ 28 w 218"/>
                  <a:gd name="T5" fmla="*/ 38 h 246"/>
                  <a:gd name="T6" fmla="*/ 9 w 218"/>
                  <a:gd name="T7" fmla="*/ 76 h 246"/>
                  <a:gd name="T8" fmla="*/ 0 w 218"/>
                  <a:gd name="T9" fmla="*/ 123 h 246"/>
                  <a:gd name="T10" fmla="*/ 9 w 218"/>
                  <a:gd name="T11" fmla="*/ 171 h 246"/>
                  <a:gd name="T12" fmla="*/ 28 w 218"/>
                  <a:gd name="T13" fmla="*/ 208 h 246"/>
                  <a:gd name="T14" fmla="*/ 66 w 218"/>
                  <a:gd name="T15" fmla="*/ 237 h 246"/>
                  <a:gd name="T16" fmla="*/ 104 w 218"/>
                  <a:gd name="T17" fmla="*/ 246 h 246"/>
                  <a:gd name="T18" fmla="*/ 151 w 218"/>
                  <a:gd name="T19" fmla="*/ 237 h 246"/>
                  <a:gd name="T20" fmla="*/ 189 w 218"/>
                  <a:gd name="T21" fmla="*/ 208 h 246"/>
                  <a:gd name="T22" fmla="*/ 208 w 218"/>
                  <a:gd name="T23" fmla="*/ 171 h 246"/>
                  <a:gd name="T24" fmla="*/ 218 w 218"/>
                  <a:gd name="T25" fmla="*/ 123 h 246"/>
                  <a:gd name="T26" fmla="*/ 208 w 218"/>
                  <a:gd name="T27" fmla="*/ 76 h 246"/>
                  <a:gd name="T28" fmla="*/ 189 w 218"/>
                  <a:gd name="T29" fmla="*/ 38 h 246"/>
                  <a:gd name="T30" fmla="*/ 151 w 218"/>
                  <a:gd name="T31" fmla="*/ 10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10"/>
                    </a:lnTo>
                    <a:lnTo>
                      <a:pt x="28" y="38"/>
                    </a:lnTo>
                    <a:lnTo>
                      <a:pt x="9" y="76"/>
                    </a:lnTo>
                    <a:lnTo>
                      <a:pt x="0" y="123"/>
                    </a:lnTo>
                    <a:lnTo>
                      <a:pt x="9" y="171"/>
                    </a:lnTo>
                    <a:lnTo>
                      <a:pt x="28" y="208"/>
                    </a:lnTo>
                    <a:lnTo>
                      <a:pt x="66" y="237"/>
                    </a:lnTo>
                    <a:lnTo>
                      <a:pt x="104" y="246"/>
                    </a:lnTo>
                    <a:lnTo>
                      <a:pt x="151" y="237"/>
                    </a:lnTo>
                    <a:lnTo>
                      <a:pt x="189" y="208"/>
                    </a:lnTo>
                    <a:lnTo>
                      <a:pt x="208" y="171"/>
                    </a:lnTo>
                    <a:lnTo>
                      <a:pt x="218" y="123"/>
                    </a:lnTo>
                    <a:lnTo>
                      <a:pt x="208" y="76"/>
                    </a:lnTo>
                    <a:lnTo>
                      <a:pt x="189" y="38"/>
                    </a:lnTo>
                    <a:lnTo>
                      <a:pt x="151" y="10"/>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21" name="Freeform 1621"/>
              <p:cNvSpPr>
                <a:spLocks/>
              </p:cNvSpPr>
              <p:nvPr/>
            </p:nvSpPr>
            <p:spPr bwMode="auto">
              <a:xfrm>
                <a:off x="1246" y="2225"/>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2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2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2" y="199"/>
                    </a:lnTo>
                    <a:lnTo>
                      <a:pt x="171" y="180"/>
                    </a:lnTo>
                    <a:lnTo>
                      <a:pt x="190" y="142"/>
                    </a:lnTo>
                    <a:lnTo>
                      <a:pt x="199" y="104"/>
                    </a:lnTo>
                    <a:lnTo>
                      <a:pt x="190" y="66"/>
                    </a:lnTo>
                    <a:lnTo>
                      <a:pt x="171" y="28"/>
                    </a:lnTo>
                    <a:lnTo>
                      <a:pt x="142" y="9"/>
                    </a:lnTo>
                    <a:lnTo>
                      <a:pt x="95"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22" name="Freeform 1622"/>
              <p:cNvSpPr>
                <a:spLocks/>
              </p:cNvSpPr>
              <p:nvPr/>
            </p:nvSpPr>
            <p:spPr bwMode="auto">
              <a:xfrm>
                <a:off x="1256" y="2234"/>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23" name="Freeform 1623"/>
              <p:cNvSpPr>
                <a:spLocks/>
              </p:cNvSpPr>
              <p:nvPr/>
            </p:nvSpPr>
            <p:spPr bwMode="auto">
              <a:xfrm>
                <a:off x="1265" y="2244"/>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24" name="Freeform 1624"/>
              <p:cNvSpPr>
                <a:spLocks/>
              </p:cNvSpPr>
              <p:nvPr/>
            </p:nvSpPr>
            <p:spPr bwMode="auto">
              <a:xfrm>
                <a:off x="1275" y="2253"/>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25" name="Freeform 1625"/>
              <p:cNvSpPr>
                <a:spLocks/>
              </p:cNvSpPr>
              <p:nvPr/>
            </p:nvSpPr>
            <p:spPr bwMode="auto">
              <a:xfrm>
                <a:off x="1284" y="2263"/>
                <a:ext cx="133" cy="142"/>
              </a:xfrm>
              <a:custGeom>
                <a:avLst/>
                <a:gdLst>
                  <a:gd name="T0" fmla="*/ 66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6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6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6" y="0"/>
                    </a:moveTo>
                    <a:lnTo>
                      <a:pt x="38" y="9"/>
                    </a:lnTo>
                    <a:lnTo>
                      <a:pt x="19" y="19"/>
                    </a:lnTo>
                    <a:lnTo>
                      <a:pt x="10" y="38"/>
                    </a:lnTo>
                    <a:lnTo>
                      <a:pt x="0" y="66"/>
                    </a:lnTo>
                    <a:lnTo>
                      <a:pt x="10" y="95"/>
                    </a:lnTo>
                    <a:lnTo>
                      <a:pt x="19" y="123"/>
                    </a:lnTo>
                    <a:lnTo>
                      <a:pt x="38" y="132"/>
                    </a:lnTo>
                    <a:lnTo>
                      <a:pt x="66" y="142"/>
                    </a:lnTo>
                    <a:lnTo>
                      <a:pt x="95" y="132"/>
                    </a:lnTo>
                    <a:lnTo>
                      <a:pt x="114" y="123"/>
                    </a:lnTo>
                    <a:lnTo>
                      <a:pt x="133" y="95"/>
                    </a:lnTo>
                    <a:lnTo>
                      <a:pt x="133" y="66"/>
                    </a:lnTo>
                    <a:lnTo>
                      <a:pt x="133" y="38"/>
                    </a:lnTo>
                    <a:lnTo>
                      <a:pt x="114" y="19"/>
                    </a:lnTo>
                    <a:lnTo>
                      <a:pt x="95" y="9"/>
                    </a:lnTo>
                    <a:lnTo>
                      <a:pt x="66"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26" name="Freeform 1626"/>
              <p:cNvSpPr>
                <a:spLocks/>
              </p:cNvSpPr>
              <p:nvPr/>
            </p:nvSpPr>
            <p:spPr bwMode="auto">
              <a:xfrm>
                <a:off x="1294" y="2272"/>
                <a:ext cx="113" cy="123"/>
              </a:xfrm>
              <a:custGeom>
                <a:avLst/>
                <a:gdLst>
                  <a:gd name="T0" fmla="*/ 56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5 h 123"/>
                  <a:gd name="T14" fmla="*/ 38 w 113"/>
                  <a:gd name="T15" fmla="*/ 123 h 123"/>
                  <a:gd name="T16" fmla="*/ 56 w 113"/>
                  <a:gd name="T17" fmla="*/ 123 h 123"/>
                  <a:gd name="T18" fmla="*/ 75 w 113"/>
                  <a:gd name="T19" fmla="*/ 123 h 123"/>
                  <a:gd name="T20" fmla="*/ 94 w 113"/>
                  <a:gd name="T21" fmla="*/ 105 h 123"/>
                  <a:gd name="T22" fmla="*/ 113 w 113"/>
                  <a:gd name="T23" fmla="*/ 86 h 123"/>
                  <a:gd name="T24" fmla="*/ 113 w 113"/>
                  <a:gd name="T25" fmla="*/ 67 h 123"/>
                  <a:gd name="T26" fmla="*/ 113 w 113"/>
                  <a:gd name="T27" fmla="*/ 38 h 123"/>
                  <a:gd name="T28" fmla="*/ 94 w 113"/>
                  <a:gd name="T29" fmla="*/ 19 h 123"/>
                  <a:gd name="T30" fmla="*/ 75 w 113"/>
                  <a:gd name="T31" fmla="*/ 10 h 123"/>
                  <a:gd name="T32" fmla="*/ 56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6" y="0"/>
                    </a:moveTo>
                    <a:lnTo>
                      <a:pt x="38" y="10"/>
                    </a:lnTo>
                    <a:lnTo>
                      <a:pt x="19" y="19"/>
                    </a:lnTo>
                    <a:lnTo>
                      <a:pt x="9" y="38"/>
                    </a:lnTo>
                    <a:lnTo>
                      <a:pt x="0" y="67"/>
                    </a:lnTo>
                    <a:lnTo>
                      <a:pt x="9" y="86"/>
                    </a:lnTo>
                    <a:lnTo>
                      <a:pt x="19" y="105"/>
                    </a:lnTo>
                    <a:lnTo>
                      <a:pt x="38" y="123"/>
                    </a:lnTo>
                    <a:lnTo>
                      <a:pt x="56" y="123"/>
                    </a:lnTo>
                    <a:lnTo>
                      <a:pt x="75" y="123"/>
                    </a:lnTo>
                    <a:lnTo>
                      <a:pt x="94" y="105"/>
                    </a:lnTo>
                    <a:lnTo>
                      <a:pt x="113" y="86"/>
                    </a:lnTo>
                    <a:lnTo>
                      <a:pt x="113" y="67"/>
                    </a:lnTo>
                    <a:lnTo>
                      <a:pt x="113" y="38"/>
                    </a:lnTo>
                    <a:lnTo>
                      <a:pt x="94" y="19"/>
                    </a:lnTo>
                    <a:lnTo>
                      <a:pt x="75" y="10"/>
                    </a:lnTo>
                    <a:lnTo>
                      <a:pt x="56"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27" name="Freeform 1627"/>
              <p:cNvSpPr>
                <a:spLocks/>
              </p:cNvSpPr>
              <p:nvPr/>
            </p:nvSpPr>
            <p:spPr bwMode="auto">
              <a:xfrm>
                <a:off x="1294" y="2282"/>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5 h 104"/>
                  <a:gd name="T10" fmla="*/ 47 w 104"/>
                  <a:gd name="T11" fmla="*/ 104 h 104"/>
                  <a:gd name="T12" fmla="*/ 94 w 104"/>
                  <a:gd name="T13" fmla="*/ 95 h 104"/>
                  <a:gd name="T14" fmla="*/ 104 w 104"/>
                  <a:gd name="T15" fmla="*/ 57 h 104"/>
                  <a:gd name="T16" fmla="*/ 94 w 104"/>
                  <a:gd name="T17" fmla="*/ 19 h 104"/>
                  <a:gd name="T18" fmla="*/ 75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5"/>
                    </a:lnTo>
                    <a:lnTo>
                      <a:pt x="47" y="104"/>
                    </a:lnTo>
                    <a:lnTo>
                      <a:pt x="94" y="95"/>
                    </a:lnTo>
                    <a:lnTo>
                      <a:pt x="104" y="57"/>
                    </a:lnTo>
                    <a:lnTo>
                      <a:pt x="94" y="19"/>
                    </a:lnTo>
                    <a:lnTo>
                      <a:pt x="75"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28" name="Freeform 1628"/>
              <p:cNvSpPr>
                <a:spLocks/>
              </p:cNvSpPr>
              <p:nvPr/>
            </p:nvSpPr>
            <p:spPr bwMode="auto">
              <a:xfrm>
                <a:off x="1303" y="2291"/>
                <a:ext cx="85" cy="86"/>
              </a:xfrm>
              <a:custGeom>
                <a:avLst/>
                <a:gdLst>
                  <a:gd name="T0" fmla="*/ 38 w 85"/>
                  <a:gd name="T1" fmla="*/ 0 h 86"/>
                  <a:gd name="T2" fmla="*/ 10 w 85"/>
                  <a:gd name="T3" fmla="*/ 10 h 86"/>
                  <a:gd name="T4" fmla="*/ 0 w 85"/>
                  <a:gd name="T5" fmla="*/ 48 h 86"/>
                  <a:gd name="T6" fmla="*/ 10 w 85"/>
                  <a:gd name="T7" fmla="*/ 76 h 86"/>
                  <a:gd name="T8" fmla="*/ 38 w 85"/>
                  <a:gd name="T9" fmla="*/ 86 h 86"/>
                  <a:gd name="T10" fmla="*/ 76 w 85"/>
                  <a:gd name="T11" fmla="*/ 76 h 86"/>
                  <a:gd name="T12" fmla="*/ 85 w 85"/>
                  <a:gd name="T13" fmla="*/ 48 h 86"/>
                  <a:gd name="T14" fmla="*/ 76 w 85"/>
                  <a:gd name="T15" fmla="*/ 10 h 86"/>
                  <a:gd name="T16" fmla="*/ 38 w 85"/>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38" y="0"/>
                    </a:moveTo>
                    <a:lnTo>
                      <a:pt x="10" y="10"/>
                    </a:lnTo>
                    <a:lnTo>
                      <a:pt x="0" y="48"/>
                    </a:lnTo>
                    <a:lnTo>
                      <a:pt x="10" y="76"/>
                    </a:lnTo>
                    <a:lnTo>
                      <a:pt x="38" y="86"/>
                    </a:lnTo>
                    <a:lnTo>
                      <a:pt x="76" y="76"/>
                    </a:lnTo>
                    <a:lnTo>
                      <a:pt x="85"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29" name="Freeform 1629"/>
              <p:cNvSpPr>
                <a:spLocks/>
              </p:cNvSpPr>
              <p:nvPr/>
            </p:nvSpPr>
            <p:spPr bwMode="auto">
              <a:xfrm>
                <a:off x="1313" y="2301"/>
                <a:ext cx="66" cy="66"/>
              </a:xfrm>
              <a:custGeom>
                <a:avLst/>
                <a:gdLst>
                  <a:gd name="T0" fmla="*/ 37 w 66"/>
                  <a:gd name="T1" fmla="*/ 0 h 66"/>
                  <a:gd name="T2" fmla="*/ 9 w 66"/>
                  <a:gd name="T3" fmla="*/ 9 h 66"/>
                  <a:gd name="T4" fmla="*/ 0 w 66"/>
                  <a:gd name="T5" fmla="*/ 38 h 66"/>
                  <a:gd name="T6" fmla="*/ 9 w 66"/>
                  <a:gd name="T7" fmla="*/ 57 h 66"/>
                  <a:gd name="T8" fmla="*/ 37 w 66"/>
                  <a:gd name="T9" fmla="*/ 66 h 66"/>
                  <a:gd name="T10" fmla="*/ 56 w 66"/>
                  <a:gd name="T11" fmla="*/ 57 h 66"/>
                  <a:gd name="T12" fmla="*/ 66 w 66"/>
                  <a:gd name="T13" fmla="*/ 38 h 66"/>
                  <a:gd name="T14" fmla="*/ 56 w 66"/>
                  <a:gd name="T15" fmla="*/ 9 h 66"/>
                  <a:gd name="T16" fmla="*/ 37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7" y="0"/>
                    </a:moveTo>
                    <a:lnTo>
                      <a:pt x="9" y="9"/>
                    </a:lnTo>
                    <a:lnTo>
                      <a:pt x="0" y="38"/>
                    </a:lnTo>
                    <a:lnTo>
                      <a:pt x="9" y="57"/>
                    </a:lnTo>
                    <a:lnTo>
                      <a:pt x="37" y="66"/>
                    </a:lnTo>
                    <a:lnTo>
                      <a:pt x="56" y="57"/>
                    </a:lnTo>
                    <a:lnTo>
                      <a:pt x="66" y="38"/>
                    </a:lnTo>
                    <a:lnTo>
                      <a:pt x="56" y="9"/>
                    </a:lnTo>
                    <a:lnTo>
                      <a:pt x="37"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30" name="Freeform 1630"/>
              <p:cNvSpPr>
                <a:spLocks/>
              </p:cNvSpPr>
              <p:nvPr/>
            </p:nvSpPr>
            <p:spPr bwMode="auto">
              <a:xfrm>
                <a:off x="1322" y="2310"/>
                <a:ext cx="57" cy="57"/>
              </a:xfrm>
              <a:custGeom>
                <a:avLst/>
                <a:gdLst>
                  <a:gd name="T0" fmla="*/ 28 w 57"/>
                  <a:gd name="T1" fmla="*/ 0 h 57"/>
                  <a:gd name="T2" fmla="*/ 10 w 57"/>
                  <a:gd name="T3" fmla="*/ 10 h 57"/>
                  <a:gd name="T4" fmla="*/ 0 w 57"/>
                  <a:gd name="T5" fmla="*/ 29 h 57"/>
                  <a:gd name="T6" fmla="*/ 10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10" y="10"/>
                    </a:lnTo>
                    <a:lnTo>
                      <a:pt x="0" y="29"/>
                    </a:lnTo>
                    <a:lnTo>
                      <a:pt x="10" y="48"/>
                    </a:lnTo>
                    <a:lnTo>
                      <a:pt x="28" y="57"/>
                    </a:lnTo>
                    <a:lnTo>
                      <a:pt x="47" y="48"/>
                    </a:lnTo>
                    <a:lnTo>
                      <a:pt x="57" y="29"/>
                    </a:lnTo>
                    <a:lnTo>
                      <a:pt x="47" y="10"/>
                    </a:lnTo>
                    <a:lnTo>
                      <a:pt x="28"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31" name="Freeform 1631"/>
              <p:cNvSpPr>
                <a:spLocks/>
              </p:cNvSpPr>
              <p:nvPr/>
            </p:nvSpPr>
            <p:spPr bwMode="auto">
              <a:xfrm>
                <a:off x="1332" y="2320"/>
                <a:ext cx="37" cy="38"/>
              </a:xfrm>
              <a:custGeom>
                <a:avLst/>
                <a:gdLst>
                  <a:gd name="T0" fmla="*/ 18 w 37"/>
                  <a:gd name="T1" fmla="*/ 0 h 38"/>
                  <a:gd name="T2" fmla="*/ 9 w 37"/>
                  <a:gd name="T3" fmla="*/ 9 h 38"/>
                  <a:gd name="T4" fmla="*/ 0 w 37"/>
                  <a:gd name="T5" fmla="*/ 19 h 38"/>
                  <a:gd name="T6" fmla="*/ 9 w 37"/>
                  <a:gd name="T7" fmla="*/ 28 h 38"/>
                  <a:gd name="T8" fmla="*/ 18 w 37"/>
                  <a:gd name="T9" fmla="*/ 38 h 38"/>
                  <a:gd name="T10" fmla="*/ 28 w 37"/>
                  <a:gd name="T11" fmla="*/ 28 h 38"/>
                  <a:gd name="T12" fmla="*/ 37 w 37"/>
                  <a:gd name="T13" fmla="*/ 19 h 38"/>
                  <a:gd name="T14" fmla="*/ 28 w 37"/>
                  <a:gd name="T15" fmla="*/ 9 h 38"/>
                  <a:gd name="T16" fmla="*/ 18 w 37"/>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18" y="0"/>
                    </a:moveTo>
                    <a:lnTo>
                      <a:pt x="9" y="9"/>
                    </a:lnTo>
                    <a:lnTo>
                      <a:pt x="0" y="19"/>
                    </a:lnTo>
                    <a:lnTo>
                      <a:pt x="9" y="28"/>
                    </a:lnTo>
                    <a:lnTo>
                      <a:pt x="18" y="38"/>
                    </a:lnTo>
                    <a:lnTo>
                      <a:pt x="28" y="28"/>
                    </a:lnTo>
                    <a:lnTo>
                      <a:pt x="37" y="19"/>
                    </a:lnTo>
                    <a:lnTo>
                      <a:pt x="28" y="9"/>
                    </a:lnTo>
                    <a:lnTo>
                      <a:pt x="18"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32" name="Freeform 1632"/>
              <p:cNvSpPr>
                <a:spLocks/>
              </p:cNvSpPr>
              <p:nvPr/>
            </p:nvSpPr>
            <p:spPr bwMode="auto">
              <a:xfrm>
                <a:off x="1341" y="2329"/>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14" name="Group 1633"/>
            <p:cNvGrpSpPr>
              <a:grpSpLocks/>
            </p:cNvGrpSpPr>
            <p:nvPr/>
          </p:nvGrpSpPr>
          <p:grpSpPr bwMode="auto">
            <a:xfrm>
              <a:off x="1827" y="1914"/>
              <a:ext cx="207" cy="209"/>
              <a:chOff x="1464" y="2206"/>
              <a:chExt cx="218" cy="246"/>
            </a:xfrm>
          </p:grpSpPr>
          <p:sp>
            <p:nvSpPr>
              <p:cNvPr id="407" name="Freeform 1634"/>
              <p:cNvSpPr>
                <a:spLocks/>
              </p:cNvSpPr>
              <p:nvPr/>
            </p:nvSpPr>
            <p:spPr bwMode="auto">
              <a:xfrm>
                <a:off x="1464" y="2206"/>
                <a:ext cx="218" cy="246"/>
              </a:xfrm>
              <a:custGeom>
                <a:avLst/>
                <a:gdLst>
                  <a:gd name="T0" fmla="*/ 114 w 218"/>
                  <a:gd name="T1" fmla="*/ 0 h 246"/>
                  <a:gd name="T2" fmla="*/ 66 w 218"/>
                  <a:gd name="T3" fmla="*/ 10 h 246"/>
                  <a:gd name="T4" fmla="*/ 28 w 218"/>
                  <a:gd name="T5" fmla="*/ 38 h 246"/>
                  <a:gd name="T6" fmla="*/ 10 w 218"/>
                  <a:gd name="T7" fmla="*/ 76 h 246"/>
                  <a:gd name="T8" fmla="*/ 0 w 218"/>
                  <a:gd name="T9" fmla="*/ 123 h 246"/>
                  <a:gd name="T10" fmla="*/ 10 w 218"/>
                  <a:gd name="T11" fmla="*/ 171 h 246"/>
                  <a:gd name="T12" fmla="*/ 28 w 218"/>
                  <a:gd name="T13" fmla="*/ 208 h 246"/>
                  <a:gd name="T14" fmla="*/ 66 w 218"/>
                  <a:gd name="T15" fmla="*/ 237 h 246"/>
                  <a:gd name="T16" fmla="*/ 114 w 218"/>
                  <a:gd name="T17" fmla="*/ 246 h 246"/>
                  <a:gd name="T18" fmla="*/ 152 w 218"/>
                  <a:gd name="T19" fmla="*/ 237 h 246"/>
                  <a:gd name="T20" fmla="*/ 189 w 218"/>
                  <a:gd name="T21" fmla="*/ 208 h 246"/>
                  <a:gd name="T22" fmla="*/ 208 w 218"/>
                  <a:gd name="T23" fmla="*/ 171 h 246"/>
                  <a:gd name="T24" fmla="*/ 218 w 218"/>
                  <a:gd name="T25" fmla="*/ 123 h 246"/>
                  <a:gd name="T26" fmla="*/ 208 w 218"/>
                  <a:gd name="T27" fmla="*/ 76 h 246"/>
                  <a:gd name="T28" fmla="*/ 189 w 218"/>
                  <a:gd name="T29" fmla="*/ 38 h 246"/>
                  <a:gd name="T30" fmla="*/ 152 w 218"/>
                  <a:gd name="T31" fmla="*/ 10 h 246"/>
                  <a:gd name="T32" fmla="*/ 11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14" y="0"/>
                    </a:moveTo>
                    <a:lnTo>
                      <a:pt x="66" y="10"/>
                    </a:lnTo>
                    <a:lnTo>
                      <a:pt x="28" y="38"/>
                    </a:lnTo>
                    <a:lnTo>
                      <a:pt x="10" y="76"/>
                    </a:lnTo>
                    <a:lnTo>
                      <a:pt x="0" y="123"/>
                    </a:lnTo>
                    <a:lnTo>
                      <a:pt x="10" y="171"/>
                    </a:lnTo>
                    <a:lnTo>
                      <a:pt x="28" y="208"/>
                    </a:lnTo>
                    <a:lnTo>
                      <a:pt x="66" y="237"/>
                    </a:lnTo>
                    <a:lnTo>
                      <a:pt x="114" y="246"/>
                    </a:lnTo>
                    <a:lnTo>
                      <a:pt x="152" y="237"/>
                    </a:lnTo>
                    <a:lnTo>
                      <a:pt x="189" y="208"/>
                    </a:lnTo>
                    <a:lnTo>
                      <a:pt x="208" y="171"/>
                    </a:lnTo>
                    <a:lnTo>
                      <a:pt x="218" y="123"/>
                    </a:lnTo>
                    <a:lnTo>
                      <a:pt x="208" y="76"/>
                    </a:lnTo>
                    <a:lnTo>
                      <a:pt x="189" y="38"/>
                    </a:lnTo>
                    <a:lnTo>
                      <a:pt x="152" y="10"/>
                    </a:lnTo>
                    <a:lnTo>
                      <a:pt x="114"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08" name="Freeform 1635"/>
              <p:cNvSpPr>
                <a:spLocks/>
              </p:cNvSpPr>
              <p:nvPr/>
            </p:nvSpPr>
            <p:spPr bwMode="auto">
              <a:xfrm>
                <a:off x="1474" y="2225"/>
                <a:ext cx="198" cy="208"/>
              </a:xfrm>
              <a:custGeom>
                <a:avLst/>
                <a:gdLst>
                  <a:gd name="T0" fmla="*/ 104 w 198"/>
                  <a:gd name="T1" fmla="*/ 0 h 208"/>
                  <a:gd name="T2" fmla="*/ 6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66 w 198"/>
                  <a:gd name="T15" fmla="*/ 199 h 208"/>
                  <a:gd name="T16" fmla="*/ 10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10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104" y="0"/>
                    </a:moveTo>
                    <a:lnTo>
                      <a:pt x="66" y="9"/>
                    </a:lnTo>
                    <a:lnTo>
                      <a:pt x="28" y="28"/>
                    </a:lnTo>
                    <a:lnTo>
                      <a:pt x="9" y="66"/>
                    </a:lnTo>
                    <a:lnTo>
                      <a:pt x="0" y="104"/>
                    </a:lnTo>
                    <a:lnTo>
                      <a:pt x="9" y="142"/>
                    </a:lnTo>
                    <a:lnTo>
                      <a:pt x="28" y="180"/>
                    </a:lnTo>
                    <a:lnTo>
                      <a:pt x="66" y="199"/>
                    </a:lnTo>
                    <a:lnTo>
                      <a:pt x="104" y="208"/>
                    </a:lnTo>
                    <a:lnTo>
                      <a:pt x="142" y="199"/>
                    </a:lnTo>
                    <a:lnTo>
                      <a:pt x="170" y="180"/>
                    </a:lnTo>
                    <a:lnTo>
                      <a:pt x="189" y="142"/>
                    </a:lnTo>
                    <a:lnTo>
                      <a:pt x="198" y="104"/>
                    </a:lnTo>
                    <a:lnTo>
                      <a:pt x="189" y="66"/>
                    </a:lnTo>
                    <a:lnTo>
                      <a:pt x="170" y="28"/>
                    </a:lnTo>
                    <a:lnTo>
                      <a:pt x="142" y="9"/>
                    </a:lnTo>
                    <a:lnTo>
                      <a:pt x="104"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09" name="Freeform 1636"/>
              <p:cNvSpPr>
                <a:spLocks/>
              </p:cNvSpPr>
              <p:nvPr/>
            </p:nvSpPr>
            <p:spPr bwMode="auto">
              <a:xfrm>
                <a:off x="1483" y="2234"/>
                <a:ext cx="180" cy="190"/>
              </a:xfrm>
              <a:custGeom>
                <a:avLst/>
                <a:gdLst>
                  <a:gd name="T0" fmla="*/ 9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95 w 180"/>
                  <a:gd name="T17" fmla="*/ 190 h 190"/>
                  <a:gd name="T18" fmla="*/ 13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33 w 180"/>
                  <a:gd name="T31" fmla="*/ 10 h 190"/>
                  <a:gd name="T32" fmla="*/ 9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95" y="0"/>
                    </a:moveTo>
                    <a:lnTo>
                      <a:pt x="57" y="10"/>
                    </a:lnTo>
                    <a:lnTo>
                      <a:pt x="28" y="29"/>
                    </a:lnTo>
                    <a:lnTo>
                      <a:pt x="9" y="57"/>
                    </a:lnTo>
                    <a:lnTo>
                      <a:pt x="0" y="95"/>
                    </a:lnTo>
                    <a:lnTo>
                      <a:pt x="9" y="133"/>
                    </a:lnTo>
                    <a:lnTo>
                      <a:pt x="28" y="161"/>
                    </a:lnTo>
                    <a:lnTo>
                      <a:pt x="57" y="180"/>
                    </a:lnTo>
                    <a:lnTo>
                      <a:pt x="95" y="190"/>
                    </a:lnTo>
                    <a:lnTo>
                      <a:pt x="133" y="180"/>
                    </a:lnTo>
                    <a:lnTo>
                      <a:pt x="152" y="161"/>
                    </a:lnTo>
                    <a:lnTo>
                      <a:pt x="170" y="133"/>
                    </a:lnTo>
                    <a:lnTo>
                      <a:pt x="180" y="95"/>
                    </a:lnTo>
                    <a:lnTo>
                      <a:pt x="170" y="57"/>
                    </a:lnTo>
                    <a:lnTo>
                      <a:pt x="152" y="29"/>
                    </a:lnTo>
                    <a:lnTo>
                      <a:pt x="133" y="10"/>
                    </a:lnTo>
                    <a:lnTo>
                      <a:pt x="95"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0" name="Freeform 1637"/>
              <p:cNvSpPr>
                <a:spLocks/>
              </p:cNvSpPr>
              <p:nvPr/>
            </p:nvSpPr>
            <p:spPr bwMode="auto">
              <a:xfrm>
                <a:off x="1492" y="2244"/>
                <a:ext cx="161" cy="180"/>
              </a:xfrm>
              <a:custGeom>
                <a:avLst/>
                <a:gdLst>
                  <a:gd name="T0" fmla="*/ 86 w 161"/>
                  <a:gd name="T1" fmla="*/ 0 h 180"/>
                  <a:gd name="T2" fmla="*/ 5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57 w 161"/>
                  <a:gd name="T15" fmla="*/ 170 h 180"/>
                  <a:gd name="T16" fmla="*/ 86 w 161"/>
                  <a:gd name="T17" fmla="*/ 180 h 180"/>
                  <a:gd name="T18" fmla="*/ 114 w 161"/>
                  <a:gd name="T19" fmla="*/ 170 h 180"/>
                  <a:gd name="T20" fmla="*/ 143 w 161"/>
                  <a:gd name="T21" fmla="*/ 151 h 180"/>
                  <a:gd name="T22" fmla="*/ 152 w 161"/>
                  <a:gd name="T23" fmla="*/ 123 h 180"/>
                  <a:gd name="T24" fmla="*/ 161 w 161"/>
                  <a:gd name="T25" fmla="*/ 85 h 180"/>
                  <a:gd name="T26" fmla="*/ 152 w 161"/>
                  <a:gd name="T27" fmla="*/ 57 h 180"/>
                  <a:gd name="T28" fmla="*/ 143 w 161"/>
                  <a:gd name="T29" fmla="*/ 28 h 180"/>
                  <a:gd name="T30" fmla="*/ 114 w 161"/>
                  <a:gd name="T31" fmla="*/ 9 h 180"/>
                  <a:gd name="T32" fmla="*/ 8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86" y="0"/>
                    </a:moveTo>
                    <a:lnTo>
                      <a:pt x="57" y="9"/>
                    </a:lnTo>
                    <a:lnTo>
                      <a:pt x="29" y="28"/>
                    </a:lnTo>
                    <a:lnTo>
                      <a:pt x="10" y="57"/>
                    </a:lnTo>
                    <a:lnTo>
                      <a:pt x="0" y="85"/>
                    </a:lnTo>
                    <a:lnTo>
                      <a:pt x="10" y="123"/>
                    </a:lnTo>
                    <a:lnTo>
                      <a:pt x="29" y="151"/>
                    </a:lnTo>
                    <a:lnTo>
                      <a:pt x="57" y="170"/>
                    </a:lnTo>
                    <a:lnTo>
                      <a:pt x="86" y="180"/>
                    </a:lnTo>
                    <a:lnTo>
                      <a:pt x="114" y="170"/>
                    </a:lnTo>
                    <a:lnTo>
                      <a:pt x="143" y="151"/>
                    </a:lnTo>
                    <a:lnTo>
                      <a:pt x="152" y="123"/>
                    </a:lnTo>
                    <a:lnTo>
                      <a:pt x="161" y="85"/>
                    </a:lnTo>
                    <a:lnTo>
                      <a:pt x="152" y="57"/>
                    </a:lnTo>
                    <a:lnTo>
                      <a:pt x="143" y="28"/>
                    </a:lnTo>
                    <a:lnTo>
                      <a:pt x="114" y="9"/>
                    </a:lnTo>
                    <a:lnTo>
                      <a:pt x="8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1" name="Freeform 1638"/>
              <p:cNvSpPr>
                <a:spLocks/>
              </p:cNvSpPr>
              <p:nvPr/>
            </p:nvSpPr>
            <p:spPr bwMode="auto">
              <a:xfrm>
                <a:off x="1502" y="2253"/>
                <a:ext cx="151" cy="161"/>
              </a:xfrm>
              <a:custGeom>
                <a:avLst/>
                <a:gdLst>
                  <a:gd name="T0" fmla="*/ 76 w 151"/>
                  <a:gd name="T1" fmla="*/ 0 h 161"/>
                  <a:gd name="T2" fmla="*/ 47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47 w 151"/>
                  <a:gd name="T15" fmla="*/ 152 h 161"/>
                  <a:gd name="T16" fmla="*/ 76 w 151"/>
                  <a:gd name="T17" fmla="*/ 161 h 161"/>
                  <a:gd name="T18" fmla="*/ 104 w 151"/>
                  <a:gd name="T19" fmla="*/ 152 h 161"/>
                  <a:gd name="T20" fmla="*/ 133 w 151"/>
                  <a:gd name="T21" fmla="*/ 133 h 161"/>
                  <a:gd name="T22" fmla="*/ 142 w 151"/>
                  <a:gd name="T23" fmla="*/ 114 h 161"/>
                  <a:gd name="T24" fmla="*/ 151 w 151"/>
                  <a:gd name="T25" fmla="*/ 76 h 161"/>
                  <a:gd name="T26" fmla="*/ 142 w 151"/>
                  <a:gd name="T27" fmla="*/ 48 h 161"/>
                  <a:gd name="T28" fmla="*/ 133 w 151"/>
                  <a:gd name="T29" fmla="*/ 29 h 161"/>
                  <a:gd name="T30" fmla="*/ 104 w 151"/>
                  <a:gd name="T31" fmla="*/ 10 h 161"/>
                  <a:gd name="T32" fmla="*/ 7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76" y="0"/>
                    </a:moveTo>
                    <a:lnTo>
                      <a:pt x="47" y="10"/>
                    </a:lnTo>
                    <a:lnTo>
                      <a:pt x="19" y="29"/>
                    </a:lnTo>
                    <a:lnTo>
                      <a:pt x="9" y="48"/>
                    </a:lnTo>
                    <a:lnTo>
                      <a:pt x="0" y="76"/>
                    </a:lnTo>
                    <a:lnTo>
                      <a:pt x="9" y="114"/>
                    </a:lnTo>
                    <a:lnTo>
                      <a:pt x="19" y="133"/>
                    </a:lnTo>
                    <a:lnTo>
                      <a:pt x="47" y="152"/>
                    </a:lnTo>
                    <a:lnTo>
                      <a:pt x="76" y="161"/>
                    </a:lnTo>
                    <a:lnTo>
                      <a:pt x="104" y="152"/>
                    </a:lnTo>
                    <a:lnTo>
                      <a:pt x="133" y="133"/>
                    </a:lnTo>
                    <a:lnTo>
                      <a:pt x="142" y="114"/>
                    </a:lnTo>
                    <a:lnTo>
                      <a:pt x="151" y="76"/>
                    </a:lnTo>
                    <a:lnTo>
                      <a:pt x="142" y="48"/>
                    </a:lnTo>
                    <a:lnTo>
                      <a:pt x="133" y="29"/>
                    </a:lnTo>
                    <a:lnTo>
                      <a:pt x="104" y="10"/>
                    </a:lnTo>
                    <a:lnTo>
                      <a:pt x="76"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2" name="Freeform 1639"/>
              <p:cNvSpPr>
                <a:spLocks/>
              </p:cNvSpPr>
              <p:nvPr/>
            </p:nvSpPr>
            <p:spPr bwMode="auto">
              <a:xfrm>
                <a:off x="1511" y="2263"/>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3" name="Freeform 1640"/>
              <p:cNvSpPr>
                <a:spLocks/>
              </p:cNvSpPr>
              <p:nvPr/>
            </p:nvSpPr>
            <p:spPr bwMode="auto">
              <a:xfrm>
                <a:off x="1521" y="2272"/>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5 h 123"/>
                  <a:gd name="T14" fmla="*/ 38 w 114"/>
                  <a:gd name="T15" fmla="*/ 123 h 123"/>
                  <a:gd name="T16" fmla="*/ 57 w 114"/>
                  <a:gd name="T17" fmla="*/ 123 h 123"/>
                  <a:gd name="T18" fmla="*/ 76 w 114"/>
                  <a:gd name="T19" fmla="*/ 123 h 123"/>
                  <a:gd name="T20" fmla="*/ 95 w 114"/>
                  <a:gd name="T21" fmla="*/ 105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5"/>
                    </a:lnTo>
                    <a:lnTo>
                      <a:pt x="38" y="123"/>
                    </a:lnTo>
                    <a:lnTo>
                      <a:pt x="57" y="123"/>
                    </a:lnTo>
                    <a:lnTo>
                      <a:pt x="76" y="123"/>
                    </a:lnTo>
                    <a:lnTo>
                      <a:pt x="95" y="105"/>
                    </a:lnTo>
                    <a:lnTo>
                      <a:pt x="114" y="86"/>
                    </a:lnTo>
                    <a:lnTo>
                      <a:pt x="114" y="67"/>
                    </a:lnTo>
                    <a:lnTo>
                      <a:pt x="114" y="38"/>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4" name="Freeform 1641"/>
              <p:cNvSpPr>
                <a:spLocks/>
              </p:cNvSpPr>
              <p:nvPr/>
            </p:nvSpPr>
            <p:spPr bwMode="auto">
              <a:xfrm>
                <a:off x="1521" y="2282"/>
                <a:ext cx="104" cy="104"/>
              </a:xfrm>
              <a:custGeom>
                <a:avLst/>
                <a:gdLst>
                  <a:gd name="T0" fmla="*/ 57 w 104"/>
                  <a:gd name="T1" fmla="*/ 0 h 104"/>
                  <a:gd name="T2" fmla="*/ 28 w 104"/>
                  <a:gd name="T3" fmla="*/ 9 h 104"/>
                  <a:gd name="T4" fmla="*/ 19 w 104"/>
                  <a:gd name="T5" fmla="*/ 19 h 104"/>
                  <a:gd name="T6" fmla="*/ 0 w 104"/>
                  <a:gd name="T7" fmla="*/ 57 h 104"/>
                  <a:gd name="T8" fmla="*/ 19 w 104"/>
                  <a:gd name="T9" fmla="*/ 95 h 104"/>
                  <a:gd name="T10" fmla="*/ 57 w 104"/>
                  <a:gd name="T11" fmla="*/ 104 h 104"/>
                  <a:gd name="T12" fmla="*/ 95 w 104"/>
                  <a:gd name="T13" fmla="*/ 95 h 104"/>
                  <a:gd name="T14" fmla="*/ 104 w 104"/>
                  <a:gd name="T15" fmla="*/ 57 h 104"/>
                  <a:gd name="T16" fmla="*/ 95 w 104"/>
                  <a:gd name="T17" fmla="*/ 19 h 104"/>
                  <a:gd name="T18" fmla="*/ 76 w 104"/>
                  <a:gd name="T19" fmla="*/ 9 h 104"/>
                  <a:gd name="T20" fmla="*/ 5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57" y="0"/>
                    </a:moveTo>
                    <a:lnTo>
                      <a:pt x="28" y="9"/>
                    </a:lnTo>
                    <a:lnTo>
                      <a:pt x="19" y="19"/>
                    </a:lnTo>
                    <a:lnTo>
                      <a:pt x="0" y="57"/>
                    </a:lnTo>
                    <a:lnTo>
                      <a:pt x="19" y="95"/>
                    </a:lnTo>
                    <a:lnTo>
                      <a:pt x="57" y="104"/>
                    </a:lnTo>
                    <a:lnTo>
                      <a:pt x="95" y="95"/>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5" name="Freeform 1642"/>
              <p:cNvSpPr>
                <a:spLocks/>
              </p:cNvSpPr>
              <p:nvPr/>
            </p:nvSpPr>
            <p:spPr bwMode="auto">
              <a:xfrm>
                <a:off x="1530" y="2291"/>
                <a:ext cx="86" cy="86"/>
              </a:xfrm>
              <a:custGeom>
                <a:avLst/>
                <a:gdLst>
                  <a:gd name="T0" fmla="*/ 48 w 86"/>
                  <a:gd name="T1" fmla="*/ 0 h 86"/>
                  <a:gd name="T2" fmla="*/ 10 w 86"/>
                  <a:gd name="T3" fmla="*/ 10 h 86"/>
                  <a:gd name="T4" fmla="*/ 0 w 86"/>
                  <a:gd name="T5" fmla="*/ 48 h 86"/>
                  <a:gd name="T6" fmla="*/ 10 w 86"/>
                  <a:gd name="T7" fmla="*/ 76 h 86"/>
                  <a:gd name="T8" fmla="*/ 48 w 86"/>
                  <a:gd name="T9" fmla="*/ 86 h 86"/>
                  <a:gd name="T10" fmla="*/ 76 w 86"/>
                  <a:gd name="T11" fmla="*/ 76 h 86"/>
                  <a:gd name="T12" fmla="*/ 86 w 86"/>
                  <a:gd name="T13" fmla="*/ 48 h 86"/>
                  <a:gd name="T14" fmla="*/ 76 w 86"/>
                  <a:gd name="T15" fmla="*/ 10 h 86"/>
                  <a:gd name="T16" fmla="*/ 48 w 8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6"/>
                  <a:gd name="T29" fmla="*/ 86 w 8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6">
                    <a:moveTo>
                      <a:pt x="48" y="0"/>
                    </a:moveTo>
                    <a:lnTo>
                      <a:pt x="10" y="10"/>
                    </a:lnTo>
                    <a:lnTo>
                      <a:pt x="0" y="48"/>
                    </a:lnTo>
                    <a:lnTo>
                      <a:pt x="10" y="76"/>
                    </a:lnTo>
                    <a:lnTo>
                      <a:pt x="48" y="86"/>
                    </a:lnTo>
                    <a:lnTo>
                      <a:pt x="76" y="76"/>
                    </a:lnTo>
                    <a:lnTo>
                      <a:pt x="86" y="48"/>
                    </a:lnTo>
                    <a:lnTo>
                      <a:pt x="76" y="10"/>
                    </a:lnTo>
                    <a:lnTo>
                      <a:pt x="48"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6" name="Freeform 1643"/>
              <p:cNvSpPr>
                <a:spLocks/>
              </p:cNvSpPr>
              <p:nvPr/>
            </p:nvSpPr>
            <p:spPr bwMode="auto">
              <a:xfrm>
                <a:off x="1540" y="2301"/>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7" name="Freeform 1644"/>
              <p:cNvSpPr>
                <a:spLocks/>
              </p:cNvSpPr>
              <p:nvPr/>
            </p:nvSpPr>
            <p:spPr bwMode="auto">
              <a:xfrm>
                <a:off x="1549" y="2310"/>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8" name="Freeform 1645"/>
              <p:cNvSpPr>
                <a:spLocks/>
              </p:cNvSpPr>
              <p:nvPr/>
            </p:nvSpPr>
            <p:spPr bwMode="auto">
              <a:xfrm>
                <a:off x="1559" y="2320"/>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19" name="Freeform 1646"/>
              <p:cNvSpPr>
                <a:spLocks/>
              </p:cNvSpPr>
              <p:nvPr/>
            </p:nvSpPr>
            <p:spPr bwMode="auto">
              <a:xfrm>
                <a:off x="1568" y="2329"/>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15" name="Group 1647"/>
            <p:cNvGrpSpPr>
              <a:grpSpLocks/>
            </p:cNvGrpSpPr>
            <p:nvPr/>
          </p:nvGrpSpPr>
          <p:grpSpPr bwMode="auto">
            <a:xfrm>
              <a:off x="2060" y="1914"/>
              <a:ext cx="207" cy="209"/>
              <a:chOff x="1710" y="2206"/>
              <a:chExt cx="218" cy="246"/>
            </a:xfrm>
          </p:grpSpPr>
          <p:sp>
            <p:nvSpPr>
              <p:cNvPr id="394" name="Freeform 1648"/>
              <p:cNvSpPr>
                <a:spLocks/>
              </p:cNvSpPr>
              <p:nvPr/>
            </p:nvSpPr>
            <p:spPr bwMode="auto">
              <a:xfrm>
                <a:off x="1710" y="2206"/>
                <a:ext cx="218" cy="246"/>
              </a:xfrm>
              <a:custGeom>
                <a:avLst/>
                <a:gdLst>
                  <a:gd name="T0" fmla="*/ 114 w 218"/>
                  <a:gd name="T1" fmla="*/ 0 h 246"/>
                  <a:gd name="T2" fmla="*/ 67 w 218"/>
                  <a:gd name="T3" fmla="*/ 10 h 246"/>
                  <a:gd name="T4" fmla="*/ 29 w 218"/>
                  <a:gd name="T5" fmla="*/ 38 h 246"/>
                  <a:gd name="T6" fmla="*/ 10 w 218"/>
                  <a:gd name="T7" fmla="*/ 76 h 246"/>
                  <a:gd name="T8" fmla="*/ 0 w 218"/>
                  <a:gd name="T9" fmla="*/ 123 h 246"/>
                  <a:gd name="T10" fmla="*/ 10 w 218"/>
                  <a:gd name="T11" fmla="*/ 171 h 246"/>
                  <a:gd name="T12" fmla="*/ 29 w 218"/>
                  <a:gd name="T13" fmla="*/ 208 h 246"/>
                  <a:gd name="T14" fmla="*/ 67 w 218"/>
                  <a:gd name="T15" fmla="*/ 237 h 246"/>
                  <a:gd name="T16" fmla="*/ 114 w 218"/>
                  <a:gd name="T17" fmla="*/ 246 h 246"/>
                  <a:gd name="T18" fmla="*/ 152 w 218"/>
                  <a:gd name="T19" fmla="*/ 237 h 246"/>
                  <a:gd name="T20" fmla="*/ 190 w 218"/>
                  <a:gd name="T21" fmla="*/ 208 h 246"/>
                  <a:gd name="T22" fmla="*/ 209 w 218"/>
                  <a:gd name="T23" fmla="*/ 171 h 246"/>
                  <a:gd name="T24" fmla="*/ 218 w 218"/>
                  <a:gd name="T25" fmla="*/ 123 h 246"/>
                  <a:gd name="T26" fmla="*/ 209 w 218"/>
                  <a:gd name="T27" fmla="*/ 76 h 246"/>
                  <a:gd name="T28" fmla="*/ 190 w 218"/>
                  <a:gd name="T29" fmla="*/ 38 h 246"/>
                  <a:gd name="T30" fmla="*/ 152 w 218"/>
                  <a:gd name="T31" fmla="*/ 10 h 246"/>
                  <a:gd name="T32" fmla="*/ 11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14" y="0"/>
                    </a:moveTo>
                    <a:lnTo>
                      <a:pt x="67" y="10"/>
                    </a:lnTo>
                    <a:lnTo>
                      <a:pt x="29" y="38"/>
                    </a:lnTo>
                    <a:lnTo>
                      <a:pt x="10" y="76"/>
                    </a:lnTo>
                    <a:lnTo>
                      <a:pt x="0" y="123"/>
                    </a:lnTo>
                    <a:lnTo>
                      <a:pt x="10" y="171"/>
                    </a:lnTo>
                    <a:lnTo>
                      <a:pt x="29" y="208"/>
                    </a:lnTo>
                    <a:lnTo>
                      <a:pt x="67" y="237"/>
                    </a:lnTo>
                    <a:lnTo>
                      <a:pt x="114" y="246"/>
                    </a:lnTo>
                    <a:lnTo>
                      <a:pt x="152" y="237"/>
                    </a:lnTo>
                    <a:lnTo>
                      <a:pt x="190" y="208"/>
                    </a:lnTo>
                    <a:lnTo>
                      <a:pt x="209" y="171"/>
                    </a:lnTo>
                    <a:lnTo>
                      <a:pt x="218" y="123"/>
                    </a:lnTo>
                    <a:lnTo>
                      <a:pt x="209" y="76"/>
                    </a:lnTo>
                    <a:lnTo>
                      <a:pt x="190" y="38"/>
                    </a:lnTo>
                    <a:lnTo>
                      <a:pt x="152" y="10"/>
                    </a:lnTo>
                    <a:lnTo>
                      <a:pt x="114"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95" name="Freeform 1649"/>
              <p:cNvSpPr>
                <a:spLocks/>
              </p:cNvSpPr>
              <p:nvPr/>
            </p:nvSpPr>
            <p:spPr bwMode="auto">
              <a:xfrm>
                <a:off x="1720" y="2225"/>
                <a:ext cx="199" cy="208"/>
              </a:xfrm>
              <a:custGeom>
                <a:avLst/>
                <a:gdLst>
                  <a:gd name="T0" fmla="*/ 104 w 199"/>
                  <a:gd name="T1" fmla="*/ 0 h 208"/>
                  <a:gd name="T2" fmla="*/ 66 w 199"/>
                  <a:gd name="T3" fmla="*/ 9 h 208"/>
                  <a:gd name="T4" fmla="*/ 28 w 199"/>
                  <a:gd name="T5" fmla="*/ 28 h 208"/>
                  <a:gd name="T6" fmla="*/ 9 w 199"/>
                  <a:gd name="T7" fmla="*/ 66 h 208"/>
                  <a:gd name="T8" fmla="*/ 0 w 199"/>
                  <a:gd name="T9" fmla="*/ 104 h 208"/>
                  <a:gd name="T10" fmla="*/ 9 w 199"/>
                  <a:gd name="T11" fmla="*/ 142 h 208"/>
                  <a:gd name="T12" fmla="*/ 28 w 199"/>
                  <a:gd name="T13" fmla="*/ 180 h 208"/>
                  <a:gd name="T14" fmla="*/ 66 w 199"/>
                  <a:gd name="T15" fmla="*/ 199 h 208"/>
                  <a:gd name="T16" fmla="*/ 104 w 199"/>
                  <a:gd name="T17" fmla="*/ 208 h 208"/>
                  <a:gd name="T18" fmla="*/ 142 w 199"/>
                  <a:gd name="T19" fmla="*/ 199 h 208"/>
                  <a:gd name="T20" fmla="*/ 170 w 199"/>
                  <a:gd name="T21" fmla="*/ 180 h 208"/>
                  <a:gd name="T22" fmla="*/ 189 w 199"/>
                  <a:gd name="T23" fmla="*/ 142 h 208"/>
                  <a:gd name="T24" fmla="*/ 199 w 199"/>
                  <a:gd name="T25" fmla="*/ 104 h 208"/>
                  <a:gd name="T26" fmla="*/ 189 w 199"/>
                  <a:gd name="T27" fmla="*/ 66 h 208"/>
                  <a:gd name="T28" fmla="*/ 170 w 199"/>
                  <a:gd name="T29" fmla="*/ 28 h 208"/>
                  <a:gd name="T30" fmla="*/ 142 w 199"/>
                  <a:gd name="T31" fmla="*/ 9 h 208"/>
                  <a:gd name="T32" fmla="*/ 104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104" y="0"/>
                    </a:moveTo>
                    <a:lnTo>
                      <a:pt x="66" y="9"/>
                    </a:lnTo>
                    <a:lnTo>
                      <a:pt x="28" y="28"/>
                    </a:lnTo>
                    <a:lnTo>
                      <a:pt x="9" y="66"/>
                    </a:lnTo>
                    <a:lnTo>
                      <a:pt x="0" y="104"/>
                    </a:lnTo>
                    <a:lnTo>
                      <a:pt x="9" y="142"/>
                    </a:lnTo>
                    <a:lnTo>
                      <a:pt x="28" y="180"/>
                    </a:lnTo>
                    <a:lnTo>
                      <a:pt x="66" y="199"/>
                    </a:lnTo>
                    <a:lnTo>
                      <a:pt x="104" y="208"/>
                    </a:lnTo>
                    <a:lnTo>
                      <a:pt x="142" y="199"/>
                    </a:lnTo>
                    <a:lnTo>
                      <a:pt x="170" y="180"/>
                    </a:lnTo>
                    <a:lnTo>
                      <a:pt x="189" y="142"/>
                    </a:lnTo>
                    <a:lnTo>
                      <a:pt x="199" y="104"/>
                    </a:lnTo>
                    <a:lnTo>
                      <a:pt x="189" y="66"/>
                    </a:lnTo>
                    <a:lnTo>
                      <a:pt x="170" y="28"/>
                    </a:lnTo>
                    <a:lnTo>
                      <a:pt x="142" y="9"/>
                    </a:lnTo>
                    <a:lnTo>
                      <a:pt x="104"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96" name="Freeform 1650"/>
              <p:cNvSpPr>
                <a:spLocks/>
              </p:cNvSpPr>
              <p:nvPr/>
            </p:nvSpPr>
            <p:spPr bwMode="auto">
              <a:xfrm>
                <a:off x="1729" y="2234"/>
                <a:ext cx="180" cy="190"/>
              </a:xfrm>
              <a:custGeom>
                <a:avLst/>
                <a:gdLst>
                  <a:gd name="T0" fmla="*/ 95 w 180"/>
                  <a:gd name="T1" fmla="*/ 0 h 190"/>
                  <a:gd name="T2" fmla="*/ 57 w 180"/>
                  <a:gd name="T3" fmla="*/ 10 h 190"/>
                  <a:gd name="T4" fmla="*/ 29 w 180"/>
                  <a:gd name="T5" fmla="*/ 29 h 190"/>
                  <a:gd name="T6" fmla="*/ 10 w 180"/>
                  <a:gd name="T7" fmla="*/ 57 h 190"/>
                  <a:gd name="T8" fmla="*/ 0 w 180"/>
                  <a:gd name="T9" fmla="*/ 95 h 190"/>
                  <a:gd name="T10" fmla="*/ 10 w 180"/>
                  <a:gd name="T11" fmla="*/ 133 h 190"/>
                  <a:gd name="T12" fmla="*/ 29 w 180"/>
                  <a:gd name="T13" fmla="*/ 161 h 190"/>
                  <a:gd name="T14" fmla="*/ 57 w 180"/>
                  <a:gd name="T15" fmla="*/ 180 h 190"/>
                  <a:gd name="T16" fmla="*/ 95 w 180"/>
                  <a:gd name="T17" fmla="*/ 190 h 190"/>
                  <a:gd name="T18" fmla="*/ 133 w 180"/>
                  <a:gd name="T19" fmla="*/ 180 h 190"/>
                  <a:gd name="T20" fmla="*/ 152 w 180"/>
                  <a:gd name="T21" fmla="*/ 161 h 190"/>
                  <a:gd name="T22" fmla="*/ 171 w 180"/>
                  <a:gd name="T23" fmla="*/ 133 h 190"/>
                  <a:gd name="T24" fmla="*/ 180 w 180"/>
                  <a:gd name="T25" fmla="*/ 95 h 190"/>
                  <a:gd name="T26" fmla="*/ 171 w 180"/>
                  <a:gd name="T27" fmla="*/ 57 h 190"/>
                  <a:gd name="T28" fmla="*/ 152 w 180"/>
                  <a:gd name="T29" fmla="*/ 29 h 190"/>
                  <a:gd name="T30" fmla="*/ 133 w 180"/>
                  <a:gd name="T31" fmla="*/ 10 h 190"/>
                  <a:gd name="T32" fmla="*/ 9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95" y="0"/>
                    </a:moveTo>
                    <a:lnTo>
                      <a:pt x="57" y="10"/>
                    </a:lnTo>
                    <a:lnTo>
                      <a:pt x="29" y="29"/>
                    </a:lnTo>
                    <a:lnTo>
                      <a:pt x="10" y="57"/>
                    </a:lnTo>
                    <a:lnTo>
                      <a:pt x="0" y="95"/>
                    </a:lnTo>
                    <a:lnTo>
                      <a:pt x="10" y="133"/>
                    </a:lnTo>
                    <a:lnTo>
                      <a:pt x="29" y="161"/>
                    </a:lnTo>
                    <a:lnTo>
                      <a:pt x="57" y="180"/>
                    </a:lnTo>
                    <a:lnTo>
                      <a:pt x="95" y="190"/>
                    </a:lnTo>
                    <a:lnTo>
                      <a:pt x="133" y="180"/>
                    </a:lnTo>
                    <a:lnTo>
                      <a:pt x="152" y="161"/>
                    </a:lnTo>
                    <a:lnTo>
                      <a:pt x="171" y="133"/>
                    </a:lnTo>
                    <a:lnTo>
                      <a:pt x="180" y="95"/>
                    </a:lnTo>
                    <a:lnTo>
                      <a:pt x="171" y="57"/>
                    </a:lnTo>
                    <a:lnTo>
                      <a:pt x="152" y="29"/>
                    </a:lnTo>
                    <a:lnTo>
                      <a:pt x="133" y="10"/>
                    </a:lnTo>
                    <a:lnTo>
                      <a:pt x="95"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97" name="Freeform 1651"/>
              <p:cNvSpPr>
                <a:spLocks/>
              </p:cNvSpPr>
              <p:nvPr/>
            </p:nvSpPr>
            <p:spPr bwMode="auto">
              <a:xfrm>
                <a:off x="1739" y="2244"/>
                <a:ext cx="161" cy="180"/>
              </a:xfrm>
              <a:custGeom>
                <a:avLst/>
                <a:gdLst>
                  <a:gd name="T0" fmla="*/ 85 w 161"/>
                  <a:gd name="T1" fmla="*/ 0 h 180"/>
                  <a:gd name="T2" fmla="*/ 56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56 w 161"/>
                  <a:gd name="T15" fmla="*/ 170 h 180"/>
                  <a:gd name="T16" fmla="*/ 85 w 161"/>
                  <a:gd name="T17" fmla="*/ 180 h 180"/>
                  <a:gd name="T18" fmla="*/ 113 w 161"/>
                  <a:gd name="T19" fmla="*/ 170 h 180"/>
                  <a:gd name="T20" fmla="*/ 142 w 161"/>
                  <a:gd name="T21" fmla="*/ 151 h 180"/>
                  <a:gd name="T22" fmla="*/ 151 w 161"/>
                  <a:gd name="T23" fmla="*/ 123 h 180"/>
                  <a:gd name="T24" fmla="*/ 161 w 161"/>
                  <a:gd name="T25" fmla="*/ 85 h 180"/>
                  <a:gd name="T26" fmla="*/ 151 w 161"/>
                  <a:gd name="T27" fmla="*/ 57 h 180"/>
                  <a:gd name="T28" fmla="*/ 142 w 161"/>
                  <a:gd name="T29" fmla="*/ 28 h 180"/>
                  <a:gd name="T30" fmla="*/ 113 w 161"/>
                  <a:gd name="T31" fmla="*/ 9 h 180"/>
                  <a:gd name="T32" fmla="*/ 85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85" y="0"/>
                    </a:moveTo>
                    <a:lnTo>
                      <a:pt x="56" y="9"/>
                    </a:lnTo>
                    <a:lnTo>
                      <a:pt x="28" y="28"/>
                    </a:lnTo>
                    <a:lnTo>
                      <a:pt x="9" y="57"/>
                    </a:lnTo>
                    <a:lnTo>
                      <a:pt x="0" y="85"/>
                    </a:lnTo>
                    <a:lnTo>
                      <a:pt x="9" y="123"/>
                    </a:lnTo>
                    <a:lnTo>
                      <a:pt x="28" y="151"/>
                    </a:lnTo>
                    <a:lnTo>
                      <a:pt x="56" y="170"/>
                    </a:lnTo>
                    <a:lnTo>
                      <a:pt x="85" y="180"/>
                    </a:lnTo>
                    <a:lnTo>
                      <a:pt x="113" y="170"/>
                    </a:lnTo>
                    <a:lnTo>
                      <a:pt x="142" y="151"/>
                    </a:lnTo>
                    <a:lnTo>
                      <a:pt x="151" y="123"/>
                    </a:lnTo>
                    <a:lnTo>
                      <a:pt x="161" y="85"/>
                    </a:lnTo>
                    <a:lnTo>
                      <a:pt x="151" y="57"/>
                    </a:lnTo>
                    <a:lnTo>
                      <a:pt x="142" y="28"/>
                    </a:lnTo>
                    <a:lnTo>
                      <a:pt x="113" y="9"/>
                    </a:lnTo>
                    <a:lnTo>
                      <a:pt x="85"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98" name="Freeform 1652"/>
              <p:cNvSpPr>
                <a:spLocks/>
              </p:cNvSpPr>
              <p:nvPr/>
            </p:nvSpPr>
            <p:spPr bwMode="auto">
              <a:xfrm>
                <a:off x="1748" y="2253"/>
                <a:ext cx="152" cy="161"/>
              </a:xfrm>
              <a:custGeom>
                <a:avLst/>
                <a:gdLst>
                  <a:gd name="T0" fmla="*/ 76 w 152"/>
                  <a:gd name="T1" fmla="*/ 0 h 161"/>
                  <a:gd name="T2" fmla="*/ 47 w 152"/>
                  <a:gd name="T3" fmla="*/ 10 h 161"/>
                  <a:gd name="T4" fmla="*/ 19 w 152"/>
                  <a:gd name="T5" fmla="*/ 29 h 161"/>
                  <a:gd name="T6" fmla="*/ 10 w 152"/>
                  <a:gd name="T7" fmla="*/ 48 h 161"/>
                  <a:gd name="T8" fmla="*/ 0 w 152"/>
                  <a:gd name="T9" fmla="*/ 76 h 161"/>
                  <a:gd name="T10" fmla="*/ 10 w 152"/>
                  <a:gd name="T11" fmla="*/ 114 h 161"/>
                  <a:gd name="T12" fmla="*/ 19 w 152"/>
                  <a:gd name="T13" fmla="*/ 133 h 161"/>
                  <a:gd name="T14" fmla="*/ 47 w 152"/>
                  <a:gd name="T15" fmla="*/ 152 h 161"/>
                  <a:gd name="T16" fmla="*/ 76 w 152"/>
                  <a:gd name="T17" fmla="*/ 161 h 161"/>
                  <a:gd name="T18" fmla="*/ 104 w 152"/>
                  <a:gd name="T19" fmla="*/ 152 h 161"/>
                  <a:gd name="T20" fmla="*/ 133 w 152"/>
                  <a:gd name="T21" fmla="*/ 133 h 161"/>
                  <a:gd name="T22" fmla="*/ 142 w 152"/>
                  <a:gd name="T23" fmla="*/ 114 h 161"/>
                  <a:gd name="T24" fmla="*/ 152 w 152"/>
                  <a:gd name="T25" fmla="*/ 76 h 161"/>
                  <a:gd name="T26" fmla="*/ 142 w 152"/>
                  <a:gd name="T27" fmla="*/ 48 h 161"/>
                  <a:gd name="T28" fmla="*/ 133 w 152"/>
                  <a:gd name="T29" fmla="*/ 29 h 161"/>
                  <a:gd name="T30" fmla="*/ 104 w 152"/>
                  <a:gd name="T31" fmla="*/ 10 h 161"/>
                  <a:gd name="T32" fmla="*/ 76 w 15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161"/>
                  <a:gd name="T53" fmla="*/ 152 w 15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161">
                    <a:moveTo>
                      <a:pt x="76" y="0"/>
                    </a:moveTo>
                    <a:lnTo>
                      <a:pt x="47" y="10"/>
                    </a:lnTo>
                    <a:lnTo>
                      <a:pt x="19" y="29"/>
                    </a:lnTo>
                    <a:lnTo>
                      <a:pt x="10" y="48"/>
                    </a:lnTo>
                    <a:lnTo>
                      <a:pt x="0" y="76"/>
                    </a:lnTo>
                    <a:lnTo>
                      <a:pt x="10" y="114"/>
                    </a:lnTo>
                    <a:lnTo>
                      <a:pt x="19" y="133"/>
                    </a:lnTo>
                    <a:lnTo>
                      <a:pt x="47" y="152"/>
                    </a:lnTo>
                    <a:lnTo>
                      <a:pt x="76" y="161"/>
                    </a:lnTo>
                    <a:lnTo>
                      <a:pt x="104" y="152"/>
                    </a:lnTo>
                    <a:lnTo>
                      <a:pt x="133" y="133"/>
                    </a:lnTo>
                    <a:lnTo>
                      <a:pt x="142" y="114"/>
                    </a:lnTo>
                    <a:lnTo>
                      <a:pt x="152" y="76"/>
                    </a:lnTo>
                    <a:lnTo>
                      <a:pt x="142" y="48"/>
                    </a:lnTo>
                    <a:lnTo>
                      <a:pt x="133" y="29"/>
                    </a:lnTo>
                    <a:lnTo>
                      <a:pt x="104" y="10"/>
                    </a:lnTo>
                    <a:lnTo>
                      <a:pt x="76"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99" name="Freeform 1653"/>
              <p:cNvSpPr>
                <a:spLocks/>
              </p:cNvSpPr>
              <p:nvPr/>
            </p:nvSpPr>
            <p:spPr bwMode="auto">
              <a:xfrm>
                <a:off x="1758" y="2263"/>
                <a:ext cx="132" cy="142"/>
              </a:xfrm>
              <a:custGeom>
                <a:avLst/>
                <a:gdLst>
                  <a:gd name="T0" fmla="*/ 66 w 132"/>
                  <a:gd name="T1" fmla="*/ 0 h 142"/>
                  <a:gd name="T2" fmla="*/ 37 w 132"/>
                  <a:gd name="T3" fmla="*/ 9 h 142"/>
                  <a:gd name="T4" fmla="*/ 19 w 132"/>
                  <a:gd name="T5" fmla="*/ 19 h 142"/>
                  <a:gd name="T6" fmla="*/ 9 w 132"/>
                  <a:gd name="T7" fmla="*/ 38 h 142"/>
                  <a:gd name="T8" fmla="*/ 0 w 132"/>
                  <a:gd name="T9" fmla="*/ 66 h 142"/>
                  <a:gd name="T10" fmla="*/ 9 w 132"/>
                  <a:gd name="T11" fmla="*/ 95 h 142"/>
                  <a:gd name="T12" fmla="*/ 19 w 132"/>
                  <a:gd name="T13" fmla="*/ 123 h 142"/>
                  <a:gd name="T14" fmla="*/ 37 w 132"/>
                  <a:gd name="T15" fmla="*/ 132 h 142"/>
                  <a:gd name="T16" fmla="*/ 66 w 132"/>
                  <a:gd name="T17" fmla="*/ 142 h 142"/>
                  <a:gd name="T18" fmla="*/ 94 w 132"/>
                  <a:gd name="T19" fmla="*/ 132 h 142"/>
                  <a:gd name="T20" fmla="*/ 113 w 132"/>
                  <a:gd name="T21" fmla="*/ 123 h 142"/>
                  <a:gd name="T22" fmla="*/ 132 w 132"/>
                  <a:gd name="T23" fmla="*/ 95 h 142"/>
                  <a:gd name="T24" fmla="*/ 132 w 132"/>
                  <a:gd name="T25" fmla="*/ 66 h 142"/>
                  <a:gd name="T26" fmla="*/ 132 w 132"/>
                  <a:gd name="T27" fmla="*/ 38 h 142"/>
                  <a:gd name="T28" fmla="*/ 113 w 132"/>
                  <a:gd name="T29" fmla="*/ 19 h 142"/>
                  <a:gd name="T30" fmla="*/ 94 w 132"/>
                  <a:gd name="T31" fmla="*/ 9 h 142"/>
                  <a:gd name="T32" fmla="*/ 66 w 132"/>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42"/>
                  <a:gd name="T53" fmla="*/ 132 w 13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42">
                    <a:moveTo>
                      <a:pt x="66" y="0"/>
                    </a:moveTo>
                    <a:lnTo>
                      <a:pt x="37" y="9"/>
                    </a:lnTo>
                    <a:lnTo>
                      <a:pt x="19" y="19"/>
                    </a:lnTo>
                    <a:lnTo>
                      <a:pt x="9" y="38"/>
                    </a:lnTo>
                    <a:lnTo>
                      <a:pt x="0" y="66"/>
                    </a:lnTo>
                    <a:lnTo>
                      <a:pt x="9" y="95"/>
                    </a:lnTo>
                    <a:lnTo>
                      <a:pt x="19" y="123"/>
                    </a:lnTo>
                    <a:lnTo>
                      <a:pt x="37" y="132"/>
                    </a:lnTo>
                    <a:lnTo>
                      <a:pt x="66" y="142"/>
                    </a:lnTo>
                    <a:lnTo>
                      <a:pt x="94" y="132"/>
                    </a:lnTo>
                    <a:lnTo>
                      <a:pt x="113" y="123"/>
                    </a:lnTo>
                    <a:lnTo>
                      <a:pt x="132" y="95"/>
                    </a:lnTo>
                    <a:lnTo>
                      <a:pt x="132" y="66"/>
                    </a:lnTo>
                    <a:lnTo>
                      <a:pt x="132" y="38"/>
                    </a:lnTo>
                    <a:lnTo>
                      <a:pt x="113" y="19"/>
                    </a:lnTo>
                    <a:lnTo>
                      <a:pt x="94" y="9"/>
                    </a:lnTo>
                    <a:lnTo>
                      <a:pt x="66"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00" name="Freeform 1654"/>
              <p:cNvSpPr>
                <a:spLocks/>
              </p:cNvSpPr>
              <p:nvPr/>
            </p:nvSpPr>
            <p:spPr bwMode="auto">
              <a:xfrm>
                <a:off x="1767" y="2272"/>
                <a:ext cx="114" cy="123"/>
              </a:xfrm>
              <a:custGeom>
                <a:avLst/>
                <a:gdLst>
                  <a:gd name="T0" fmla="*/ 57 w 114"/>
                  <a:gd name="T1" fmla="*/ 0 h 123"/>
                  <a:gd name="T2" fmla="*/ 38 w 114"/>
                  <a:gd name="T3" fmla="*/ 10 h 123"/>
                  <a:gd name="T4" fmla="*/ 19 w 114"/>
                  <a:gd name="T5" fmla="*/ 19 h 123"/>
                  <a:gd name="T6" fmla="*/ 10 w 114"/>
                  <a:gd name="T7" fmla="*/ 38 h 123"/>
                  <a:gd name="T8" fmla="*/ 0 w 114"/>
                  <a:gd name="T9" fmla="*/ 67 h 123"/>
                  <a:gd name="T10" fmla="*/ 10 w 114"/>
                  <a:gd name="T11" fmla="*/ 86 h 123"/>
                  <a:gd name="T12" fmla="*/ 19 w 114"/>
                  <a:gd name="T13" fmla="*/ 105 h 123"/>
                  <a:gd name="T14" fmla="*/ 38 w 114"/>
                  <a:gd name="T15" fmla="*/ 123 h 123"/>
                  <a:gd name="T16" fmla="*/ 57 w 114"/>
                  <a:gd name="T17" fmla="*/ 123 h 123"/>
                  <a:gd name="T18" fmla="*/ 76 w 114"/>
                  <a:gd name="T19" fmla="*/ 123 h 123"/>
                  <a:gd name="T20" fmla="*/ 95 w 114"/>
                  <a:gd name="T21" fmla="*/ 105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10" y="38"/>
                    </a:lnTo>
                    <a:lnTo>
                      <a:pt x="0" y="67"/>
                    </a:lnTo>
                    <a:lnTo>
                      <a:pt x="10" y="86"/>
                    </a:lnTo>
                    <a:lnTo>
                      <a:pt x="19" y="105"/>
                    </a:lnTo>
                    <a:lnTo>
                      <a:pt x="38" y="123"/>
                    </a:lnTo>
                    <a:lnTo>
                      <a:pt x="57" y="123"/>
                    </a:lnTo>
                    <a:lnTo>
                      <a:pt x="76" y="123"/>
                    </a:lnTo>
                    <a:lnTo>
                      <a:pt x="95" y="105"/>
                    </a:lnTo>
                    <a:lnTo>
                      <a:pt x="114" y="86"/>
                    </a:lnTo>
                    <a:lnTo>
                      <a:pt x="114" y="67"/>
                    </a:lnTo>
                    <a:lnTo>
                      <a:pt x="114" y="38"/>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01" name="Freeform 1655"/>
              <p:cNvSpPr>
                <a:spLocks/>
              </p:cNvSpPr>
              <p:nvPr/>
            </p:nvSpPr>
            <p:spPr bwMode="auto">
              <a:xfrm>
                <a:off x="1767" y="2282"/>
                <a:ext cx="104" cy="104"/>
              </a:xfrm>
              <a:custGeom>
                <a:avLst/>
                <a:gdLst>
                  <a:gd name="T0" fmla="*/ 57 w 104"/>
                  <a:gd name="T1" fmla="*/ 0 h 104"/>
                  <a:gd name="T2" fmla="*/ 28 w 104"/>
                  <a:gd name="T3" fmla="*/ 9 h 104"/>
                  <a:gd name="T4" fmla="*/ 19 w 104"/>
                  <a:gd name="T5" fmla="*/ 19 h 104"/>
                  <a:gd name="T6" fmla="*/ 0 w 104"/>
                  <a:gd name="T7" fmla="*/ 57 h 104"/>
                  <a:gd name="T8" fmla="*/ 19 w 104"/>
                  <a:gd name="T9" fmla="*/ 95 h 104"/>
                  <a:gd name="T10" fmla="*/ 57 w 104"/>
                  <a:gd name="T11" fmla="*/ 104 h 104"/>
                  <a:gd name="T12" fmla="*/ 95 w 104"/>
                  <a:gd name="T13" fmla="*/ 95 h 104"/>
                  <a:gd name="T14" fmla="*/ 104 w 104"/>
                  <a:gd name="T15" fmla="*/ 57 h 104"/>
                  <a:gd name="T16" fmla="*/ 95 w 104"/>
                  <a:gd name="T17" fmla="*/ 19 h 104"/>
                  <a:gd name="T18" fmla="*/ 76 w 104"/>
                  <a:gd name="T19" fmla="*/ 9 h 104"/>
                  <a:gd name="T20" fmla="*/ 5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57" y="0"/>
                    </a:moveTo>
                    <a:lnTo>
                      <a:pt x="28" y="9"/>
                    </a:lnTo>
                    <a:lnTo>
                      <a:pt x="19" y="19"/>
                    </a:lnTo>
                    <a:lnTo>
                      <a:pt x="0" y="57"/>
                    </a:lnTo>
                    <a:lnTo>
                      <a:pt x="19" y="95"/>
                    </a:lnTo>
                    <a:lnTo>
                      <a:pt x="57" y="104"/>
                    </a:lnTo>
                    <a:lnTo>
                      <a:pt x="95" y="95"/>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02" name="Freeform 1656"/>
              <p:cNvSpPr>
                <a:spLocks/>
              </p:cNvSpPr>
              <p:nvPr/>
            </p:nvSpPr>
            <p:spPr bwMode="auto">
              <a:xfrm>
                <a:off x="1777" y="2291"/>
                <a:ext cx="85" cy="86"/>
              </a:xfrm>
              <a:custGeom>
                <a:avLst/>
                <a:gdLst>
                  <a:gd name="T0" fmla="*/ 47 w 85"/>
                  <a:gd name="T1" fmla="*/ 0 h 86"/>
                  <a:gd name="T2" fmla="*/ 9 w 85"/>
                  <a:gd name="T3" fmla="*/ 10 h 86"/>
                  <a:gd name="T4" fmla="*/ 0 w 85"/>
                  <a:gd name="T5" fmla="*/ 48 h 86"/>
                  <a:gd name="T6" fmla="*/ 9 w 85"/>
                  <a:gd name="T7" fmla="*/ 76 h 86"/>
                  <a:gd name="T8" fmla="*/ 47 w 85"/>
                  <a:gd name="T9" fmla="*/ 86 h 86"/>
                  <a:gd name="T10" fmla="*/ 75 w 85"/>
                  <a:gd name="T11" fmla="*/ 76 h 86"/>
                  <a:gd name="T12" fmla="*/ 85 w 85"/>
                  <a:gd name="T13" fmla="*/ 48 h 86"/>
                  <a:gd name="T14" fmla="*/ 75 w 85"/>
                  <a:gd name="T15" fmla="*/ 10 h 86"/>
                  <a:gd name="T16" fmla="*/ 47 w 85"/>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47" y="0"/>
                    </a:moveTo>
                    <a:lnTo>
                      <a:pt x="9" y="10"/>
                    </a:lnTo>
                    <a:lnTo>
                      <a:pt x="0" y="48"/>
                    </a:lnTo>
                    <a:lnTo>
                      <a:pt x="9" y="76"/>
                    </a:lnTo>
                    <a:lnTo>
                      <a:pt x="47" y="86"/>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03" name="Freeform 1657"/>
              <p:cNvSpPr>
                <a:spLocks/>
              </p:cNvSpPr>
              <p:nvPr/>
            </p:nvSpPr>
            <p:spPr bwMode="auto">
              <a:xfrm>
                <a:off x="1786" y="2301"/>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04" name="Freeform 1658"/>
              <p:cNvSpPr>
                <a:spLocks/>
              </p:cNvSpPr>
              <p:nvPr/>
            </p:nvSpPr>
            <p:spPr bwMode="auto">
              <a:xfrm>
                <a:off x="1795" y="2310"/>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05" name="Freeform 1659"/>
              <p:cNvSpPr>
                <a:spLocks/>
              </p:cNvSpPr>
              <p:nvPr/>
            </p:nvSpPr>
            <p:spPr bwMode="auto">
              <a:xfrm>
                <a:off x="1805" y="2320"/>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06" name="Freeform 1660"/>
              <p:cNvSpPr>
                <a:spLocks/>
              </p:cNvSpPr>
              <p:nvPr/>
            </p:nvSpPr>
            <p:spPr bwMode="auto">
              <a:xfrm>
                <a:off x="1814" y="2329"/>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16" name="Group 1661"/>
            <p:cNvGrpSpPr>
              <a:grpSpLocks/>
            </p:cNvGrpSpPr>
            <p:nvPr/>
          </p:nvGrpSpPr>
          <p:grpSpPr bwMode="auto">
            <a:xfrm>
              <a:off x="730" y="2043"/>
              <a:ext cx="881" cy="209"/>
              <a:chOff x="309" y="2358"/>
              <a:chExt cx="928" cy="246"/>
            </a:xfrm>
          </p:grpSpPr>
          <p:sp>
            <p:nvSpPr>
              <p:cNvPr id="337" name="Line 1662"/>
              <p:cNvSpPr>
                <a:spLocks noChangeShapeType="1"/>
              </p:cNvSpPr>
              <p:nvPr/>
            </p:nvSpPr>
            <p:spPr bwMode="auto">
              <a:xfrm>
                <a:off x="375" y="2481"/>
                <a:ext cx="767"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338" name="Group 1663"/>
              <p:cNvGrpSpPr>
                <a:grpSpLocks/>
              </p:cNvGrpSpPr>
              <p:nvPr/>
            </p:nvGrpSpPr>
            <p:grpSpPr bwMode="auto">
              <a:xfrm>
                <a:off x="546" y="2358"/>
                <a:ext cx="208" cy="246"/>
                <a:chOff x="546" y="2358"/>
                <a:chExt cx="208" cy="246"/>
              </a:xfrm>
            </p:grpSpPr>
            <p:sp>
              <p:nvSpPr>
                <p:cNvPr id="381" name="Freeform 1664"/>
                <p:cNvSpPr>
                  <a:spLocks/>
                </p:cNvSpPr>
                <p:nvPr/>
              </p:nvSpPr>
              <p:spPr bwMode="auto">
                <a:xfrm>
                  <a:off x="546" y="2358"/>
                  <a:ext cx="208" cy="246"/>
                </a:xfrm>
                <a:custGeom>
                  <a:avLst/>
                  <a:gdLst>
                    <a:gd name="T0" fmla="*/ 104 w 208"/>
                    <a:gd name="T1" fmla="*/ 0 h 246"/>
                    <a:gd name="T2" fmla="*/ 66 w 208"/>
                    <a:gd name="T3" fmla="*/ 9 h 246"/>
                    <a:gd name="T4" fmla="*/ 28 w 208"/>
                    <a:gd name="T5" fmla="*/ 37 h 246"/>
                    <a:gd name="T6" fmla="*/ 9 w 208"/>
                    <a:gd name="T7" fmla="*/ 75 h 246"/>
                    <a:gd name="T8" fmla="*/ 0 w 208"/>
                    <a:gd name="T9" fmla="*/ 123 h 246"/>
                    <a:gd name="T10" fmla="*/ 9 w 208"/>
                    <a:gd name="T11" fmla="*/ 170 h 246"/>
                    <a:gd name="T12" fmla="*/ 28 w 208"/>
                    <a:gd name="T13" fmla="*/ 208 h 246"/>
                    <a:gd name="T14" fmla="*/ 66 w 208"/>
                    <a:gd name="T15" fmla="*/ 236 h 246"/>
                    <a:gd name="T16" fmla="*/ 104 w 208"/>
                    <a:gd name="T17" fmla="*/ 246 h 246"/>
                    <a:gd name="T18" fmla="*/ 142 w 208"/>
                    <a:gd name="T19" fmla="*/ 236 h 246"/>
                    <a:gd name="T20" fmla="*/ 180 w 208"/>
                    <a:gd name="T21" fmla="*/ 208 h 246"/>
                    <a:gd name="T22" fmla="*/ 199 w 208"/>
                    <a:gd name="T23" fmla="*/ 170 h 246"/>
                    <a:gd name="T24" fmla="*/ 208 w 208"/>
                    <a:gd name="T25" fmla="*/ 123 h 246"/>
                    <a:gd name="T26" fmla="*/ 199 w 208"/>
                    <a:gd name="T27" fmla="*/ 75 h 246"/>
                    <a:gd name="T28" fmla="*/ 180 w 208"/>
                    <a:gd name="T29" fmla="*/ 37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7"/>
                      </a:lnTo>
                      <a:lnTo>
                        <a:pt x="9" y="75"/>
                      </a:lnTo>
                      <a:lnTo>
                        <a:pt x="0" y="123"/>
                      </a:lnTo>
                      <a:lnTo>
                        <a:pt x="9" y="170"/>
                      </a:lnTo>
                      <a:lnTo>
                        <a:pt x="28" y="208"/>
                      </a:lnTo>
                      <a:lnTo>
                        <a:pt x="66" y="236"/>
                      </a:lnTo>
                      <a:lnTo>
                        <a:pt x="104" y="246"/>
                      </a:lnTo>
                      <a:lnTo>
                        <a:pt x="142" y="236"/>
                      </a:lnTo>
                      <a:lnTo>
                        <a:pt x="180" y="208"/>
                      </a:lnTo>
                      <a:lnTo>
                        <a:pt x="199" y="170"/>
                      </a:lnTo>
                      <a:lnTo>
                        <a:pt x="208" y="123"/>
                      </a:lnTo>
                      <a:lnTo>
                        <a:pt x="199" y="75"/>
                      </a:lnTo>
                      <a:lnTo>
                        <a:pt x="180" y="37"/>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82" name="Freeform 1665"/>
                <p:cNvSpPr>
                  <a:spLocks/>
                </p:cNvSpPr>
                <p:nvPr/>
              </p:nvSpPr>
              <p:spPr bwMode="auto">
                <a:xfrm>
                  <a:off x="555" y="2377"/>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79 h 208"/>
                    <a:gd name="T14" fmla="*/ 57 w 190"/>
                    <a:gd name="T15" fmla="*/ 198 h 208"/>
                    <a:gd name="T16" fmla="*/ 95 w 190"/>
                    <a:gd name="T17" fmla="*/ 208 h 208"/>
                    <a:gd name="T18" fmla="*/ 133 w 190"/>
                    <a:gd name="T19" fmla="*/ 198 h 208"/>
                    <a:gd name="T20" fmla="*/ 161 w 190"/>
                    <a:gd name="T21" fmla="*/ 179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79"/>
                      </a:lnTo>
                      <a:lnTo>
                        <a:pt x="57" y="198"/>
                      </a:lnTo>
                      <a:lnTo>
                        <a:pt x="95" y="208"/>
                      </a:lnTo>
                      <a:lnTo>
                        <a:pt x="133" y="198"/>
                      </a:lnTo>
                      <a:lnTo>
                        <a:pt x="161" y="179"/>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83" name="Freeform 1666"/>
                <p:cNvSpPr>
                  <a:spLocks/>
                </p:cNvSpPr>
                <p:nvPr/>
              </p:nvSpPr>
              <p:spPr bwMode="auto">
                <a:xfrm>
                  <a:off x="565" y="2386"/>
                  <a:ext cx="170" cy="189"/>
                </a:xfrm>
                <a:custGeom>
                  <a:avLst/>
                  <a:gdLst>
                    <a:gd name="T0" fmla="*/ 85 w 170"/>
                    <a:gd name="T1" fmla="*/ 0 h 189"/>
                    <a:gd name="T2" fmla="*/ 56 w 170"/>
                    <a:gd name="T3" fmla="*/ 9 h 189"/>
                    <a:gd name="T4" fmla="*/ 28 w 170"/>
                    <a:gd name="T5" fmla="*/ 28 h 189"/>
                    <a:gd name="T6" fmla="*/ 9 w 170"/>
                    <a:gd name="T7" fmla="*/ 57 h 189"/>
                    <a:gd name="T8" fmla="*/ 0 w 170"/>
                    <a:gd name="T9" fmla="*/ 95 h 189"/>
                    <a:gd name="T10" fmla="*/ 9 w 170"/>
                    <a:gd name="T11" fmla="*/ 133 h 189"/>
                    <a:gd name="T12" fmla="*/ 28 w 170"/>
                    <a:gd name="T13" fmla="*/ 161 h 189"/>
                    <a:gd name="T14" fmla="*/ 56 w 170"/>
                    <a:gd name="T15" fmla="*/ 180 h 189"/>
                    <a:gd name="T16" fmla="*/ 85 w 170"/>
                    <a:gd name="T17" fmla="*/ 189 h 189"/>
                    <a:gd name="T18" fmla="*/ 123 w 170"/>
                    <a:gd name="T19" fmla="*/ 180 h 189"/>
                    <a:gd name="T20" fmla="*/ 142 w 170"/>
                    <a:gd name="T21" fmla="*/ 161 h 189"/>
                    <a:gd name="T22" fmla="*/ 161 w 170"/>
                    <a:gd name="T23" fmla="*/ 133 h 189"/>
                    <a:gd name="T24" fmla="*/ 170 w 170"/>
                    <a:gd name="T25" fmla="*/ 95 h 189"/>
                    <a:gd name="T26" fmla="*/ 161 w 170"/>
                    <a:gd name="T27" fmla="*/ 57 h 189"/>
                    <a:gd name="T28" fmla="*/ 142 w 170"/>
                    <a:gd name="T29" fmla="*/ 28 h 189"/>
                    <a:gd name="T30" fmla="*/ 123 w 170"/>
                    <a:gd name="T31" fmla="*/ 9 h 189"/>
                    <a:gd name="T32" fmla="*/ 85 w 17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89"/>
                    <a:gd name="T53" fmla="*/ 170 w 17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89">
                      <a:moveTo>
                        <a:pt x="85" y="0"/>
                      </a:moveTo>
                      <a:lnTo>
                        <a:pt x="56" y="9"/>
                      </a:lnTo>
                      <a:lnTo>
                        <a:pt x="28" y="28"/>
                      </a:lnTo>
                      <a:lnTo>
                        <a:pt x="9" y="57"/>
                      </a:lnTo>
                      <a:lnTo>
                        <a:pt x="0" y="95"/>
                      </a:lnTo>
                      <a:lnTo>
                        <a:pt x="9" y="133"/>
                      </a:lnTo>
                      <a:lnTo>
                        <a:pt x="28" y="161"/>
                      </a:lnTo>
                      <a:lnTo>
                        <a:pt x="56" y="180"/>
                      </a:lnTo>
                      <a:lnTo>
                        <a:pt x="85" y="189"/>
                      </a:lnTo>
                      <a:lnTo>
                        <a:pt x="123" y="180"/>
                      </a:lnTo>
                      <a:lnTo>
                        <a:pt x="142" y="161"/>
                      </a:lnTo>
                      <a:lnTo>
                        <a:pt x="161" y="133"/>
                      </a:lnTo>
                      <a:lnTo>
                        <a:pt x="170" y="95"/>
                      </a:lnTo>
                      <a:lnTo>
                        <a:pt x="161" y="57"/>
                      </a:lnTo>
                      <a:lnTo>
                        <a:pt x="142" y="28"/>
                      </a:lnTo>
                      <a:lnTo>
                        <a:pt x="123" y="9"/>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84" name="Freeform 1667"/>
                <p:cNvSpPr>
                  <a:spLocks/>
                </p:cNvSpPr>
                <p:nvPr/>
              </p:nvSpPr>
              <p:spPr bwMode="auto">
                <a:xfrm>
                  <a:off x="574" y="2395"/>
                  <a:ext cx="161" cy="180"/>
                </a:xfrm>
                <a:custGeom>
                  <a:avLst/>
                  <a:gdLst>
                    <a:gd name="T0" fmla="*/ 76 w 161"/>
                    <a:gd name="T1" fmla="*/ 0 h 180"/>
                    <a:gd name="T2" fmla="*/ 47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7 w 161"/>
                    <a:gd name="T15" fmla="*/ 171 h 180"/>
                    <a:gd name="T16" fmla="*/ 76 w 161"/>
                    <a:gd name="T17" fmla="*/ 180 h 180"/>
                    <a:gd name="T18" fmla="*/ 114 w 161"/>
                    <a:gd name="T19" fmla="*/ 171 h 180"/>
                    <a:gd name="T20" fmla="*/ 133 w 161"/>
                    <a:gd name="T21" fmla="*/ 152 h 180"/>
                    <a:gd name="T22" fmla="*/ 152 w 161"/>
                    <a:gd name="T23" fmla="*/ 124 h 180"/>
                    <a:gd name="T24" fmla="*/ 161 w 161"/>
                    <a:gd name="T25" fmla="*/ 86 h 180"/>
                    <a:gd name="T26" fmla="*/ 152 w 161"/>
                    <a:gd name="T27" fmla="*/ 57 h 180"/>
                    <a:gd name="T28" fmla="*/ 133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9" y="29"/>
                      </a:lnTo>
                      <a:lnTo>
                        <a:pt x="10" y="57"/>
                      </a:lnTo>
                      <a:lnTo>
                        <a:pt x="0" y="86"/>
                      </a:lnTo>
                      <a:lnTo>
                        <a:pt x="10" y="124"/>
                      </a:lnTo>
                      <a:lnTo>
                        <a:pt x="29" y="152"/>
                      </a:lnTo>
                      <a:lnTo>
                        <a:pt x="47" y="171"/>
                      </a:lnTo>
                      <a:lnTo>
                        <a:pt x="76" y="180"/>
                      </a:lnTo>
                      <a:lnTo>
                        <a:pt x="114" y="171"/>
                      </a:lnTo>
                      <a:lnTo>
                        <a:pt x="133" y="152"/>
                      </a:lnTo>
                      <a:lnTo>
                        <a:pt x="152" y="124"/>
                      </a:lnTo>
                      <a:lnTo>
                        <a:pt x="161" y="86"/>
                      </a:lnTo>
                      <a:lnTo>
                        <a:pt x="152" y="57"/>
                      </a:lnTo>
                      <a:lnTo>
                        <a:pt x="133" y="29"/>
                      </a:lnTo>
                      <a:lnTo>
                        <a:pt x="114" y="10"/>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85" name="Freeform 1668"/>
                <p:cNvSpPr>
                  <a:spLocks/>
                </p:cNvSpPr>
                <p:nvPr/>
              </p:nvSpPr>
              <p:spPr bwMode="auto">
                <a:xfrm>
                  <a:off x="584" y="2405"/>
                  <a:ext cx="142" cy="161"/>
                </a:xfrm>
                <a:custGeom>
                  <a:avLst/>
                  <a:gdLst>
                    <a:gd name="T0" fmla="*/ 66 w 142"/>
                    <a:gd name="T1" fmla="*/ 0 h 161"/>
                    <a:gd name="T2" fmla="*/ 37 w 142"/>
                    <a:gd name="T3" fmla="*/ 9 h 161"/>
                    <a:gd name="T4" fmla="*/ 19 w 142"/>
                    <a:gd name="T5" fmla="*/ 28 h 161"/>
                    <a:gd name="T6" fmla="*/ 9 w 142"/>
                    <a:gd name="T7" fmla="*/ 47 h 161"/>
                    <a:gd name="T8" fmla="*/ 0 w 142"/>
                    <a:gd name="T9" fmla="*/ 76 h 161"/>
                    <a:gd name="T10" fmla="*/ 9 w 142"/>
                    <a:gd name="T11" fmla="*/ 114 h 161"/>
                    <a:gd name="T12" fmla="*/ 19 w 142"/>
                    <a:gd name="T13" fmla="*/ 133 h 161"/>
                    <a:gd name="T14" fmla="*/ 37 w 142"/>
                    <a:gd name="T15" fmla="*/ 151 h 161"/>
                    <a:gd name="T16" fmla="*/ 66 w 142"/>
                    <a:gd name="T17" fmla="*/ 161 h 161"/>
                    <a:gd name="T18" fmla="*/ 94 w 142"/>
                    <a:gd name="T19" fmla="*/ 151 h 161"/>
                    <a:gd name="T20" fmla="*/ 123 w 142"/>
                    <a:gd name="T21" fmla="*/ 133 h 161"/>
                    <a:gd name="T22" fmla="*/ 132 w 142"/>
                    <a:gd name="T23" fmla="*/ 114 h 161"/>
                    <a:gd name="T24" fmla="*/ 142 w 142"/>
                    <a:gd name="T25" fmla="*/ 76 h 161"/>
                    <a:gd name="T26" fmla="*/ 132 w 142"/>
                    <a:gd name="T27" fmla="*/ 47 h 161"/>
                    <a:gd name="T28" fmla="*/ 123 w 142"/>
                    <a:gd name="T29" fmla="*/ 28 h 161"/>
                    <a:gd name="T30" fmla="*/ 94 w 142"/>
                    <a:gd name="T31" fmla="*/ 9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9"/>
                      </a:lnTo>
                      <a:lnTo>
                        <a:pt x="19" y="28"/>
                      </a:lnTo>
                      <a:lnTo>
                        <a:pt x="9" y="47"/>
                      </a:lnTo>
                      <a:lnTo>
                        <a:pt x="0" y="76"/>
                      </a:lnTo>
                      <a:lnTo>
                        <a:pt x="9" y="114"/>
                      </a:lnTo>
                      <a:lnTo>
                        <a:pt x="19" y="133"/>
                      </a:lnTo>
                      <a:lnTo>
                        <a:pt x="37" y="151"/>
                      </a:lnTo>
                      <a:lnTo>
                        <a:pt x="66" y="161"/>
                      </a:lnTo>
                      <a:lnTo>
                        <a:pt x="94" y="151"/>
                      </a:lnTo>
                      <a:lnTo>
                        <a:pt x="123" y="133"/>
                      </a:lnTo>
                      <a:lnTo>
                        <a:pt x="132" y="114"/>
                      </a:lnTo>
                      <a:lnTo>
                        <a:pt x="142" y="76"/>
                      </a:lnTo>
                      <a:lnTo>
                        <a:pt x="132" y="47"/>
                      </a:lnTo>
                      <a:lnTo>
                        <a:pt x="123" y="28"/>
                      </a:lnTo>
                      <a:lnTo>
                        <a:pt x="94" y="9"/>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86" name="Freeform 1669"/>
                <p:cNvSpPr>
                  <a:spLocks/>
                </p:cNvSpPr>
                <p:nvPr/>
              </p:nvSpPr>
              <p:spPr bwMode="auto">
                <a:xfrm>
                  <a:off x="593" y="2414"/>
                  <a:ext cx="123" cy="142"/>
                </a:xfrm>
                <a:custGeom>
                  <a:avLst/>
                  <a:gdLst>
                    <a:gd name="T0" fmla="*/ 57 w 123"/>
                    <a:gd name="T1" fmla="*/ 0 h 142"/>
                    <a:gd name="T2" fmla="*/ 38 w 123"/>
                    <a:gd name="T3" fmla="*/ 10 h 142"/>
                    <a:gd name="T4" fmla="*/ 19 w 123"/>
                    <a:gd name="T5" fmla="*/ 19 h 142"/>
                    <a:gd name="T6" fmla="*/ 10 w 123"/>
                    <a:gd name="T7" fmla="*/ 38 h 142"/>
                    <a:gd name="T8" fmla="*/ 0 w 123"/>
                    <a:gd name="T9" fmla="*/ 67 h 142"/>
                    <a:gd name="T10" fmla="*/ 10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10" y="38"/>
                      </a:lnTo>
                      <a:lnTo>
                        <a:pt x="0" y="67"/>
                      </a:lnTo>
                      <a:lnTo>
                        <a:pt x="10"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87" name="Freeform 1670"/>
                <p:cNvSpPr>
                  <a:spLocks/>
                </p:cNvSpPr>
                <p:nvPr/>
              </p:nvSpPr>
              <p:spPr bwMode="auto">
                <a:xfrm>
                  <a:off x="603" y="2424"/>
                  <a:ext cx="104" cy="123"/>
                </a:xfrm>
                <a:custGeom>
                  <a:avLst/>
                  <a:gdLst>
                    <a:gd name="T0" fmla="*/ 56 w 104"/>
                    <a:gd name="T1" fmla="*/ 0 h 123"/>
                    <a:gd name="T2" fmla="*/ 37 w 104"/>
                    <a:gd name="T3" fmla="*/ 9 h 123"/>
                    <a:gd name="T4" fmla="*/ 18 w 104"/>
                    <a:gd name="T5" fmla="*/ 19 h 123"/>
                    <a:gd name="T6" fmla="*/ 9 w 104"/>
                    <a:gd name="T7" fmla="*/ 38 h 123"/>
                    <a:gd name="T8" fmla="*/ 0 w 104"/>
                    <a:gd name="T9" fmla="*/ 66 h 123"/>
                    <a:gd name="T10" fmla="*/ 9 w 104"/>
                    <a:gd name="T11" fmla="*/ 85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6 h 123"/>
                    <a:gd name="T24" fmla="*/ 94 w 104"/>
                    <a:gd name="T25" fmla="*/ 19 h 123"/>
                    <a:gd name="T26" fmla="*/ 75 w 104"/>
                    <a:gd name="T27" fmla="*/ 9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9"/>
                      </a:lnTo>
                      <a:lnTo>
                        <a:pt x="18" y="19"/>
                      </a:lnTo>
                      <a:lnTo>
                        <a:pt x="9" y="38"/>
                      </a:lnTo>
                      <a:lnTo>
                        <a:pt x="0" y="66"/>
                      </a:lnTo>
                      <a:lnTo>
                        <a:pt x="9" y="85"/>
                      </a:lnTo>
                      <a:lnTo>
                        <a:pt x="18" y="104"/>
                      </a:lnTo>
                      <a:lnTo>
                        <a:pt x="37" y="123"/>
                      </a:lnTo>
                      <a:lnTo>
                        <a:pt x="56" y="123"/>
                      </a:lnTo>
                      <a:lnTo>
                        <a:pt x="75" y="123"/>
                      </a:lnTo>
                      <a:lnTo>
                        <a:pt x="94" y="104"/>
                      </a:lnTo>
                      <a:lnTo>
                        <a:pt x="104" y="66"/>
                      </a:lnTo>
                      <a:lnTo>
                        <a:pt x="94" y="19"/>
                      </a:lnTo>
                      <a:lnTo>
                        <a:pt x="75" y="9"/>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88" name="Freeform 1671"/>
                <p:cNvSpPr>
                  <a:spLocks/>
                </p:cNvSpPr>
                <p:nvPr/>
              </p:nvSpPr>
              <p:spPr bwMode="auto">
                <a:xfrm>
                  <a:off x="603" y="2433"/>
                  <a:ext cx="104" cy="105"/>
                </a:xfrm>
                <a:custGeom>
                  <a:avLst/>
                  <a:gdLst>
                    <a:gd name="T0" fmla="*/ 56 w 104"/>
                    <a:gd name="T1" fmla="*/ 0 h 105"/>
                    <a:gd name="T2" fmla="*/ 37 w 104"/>
                    <a:gd name="T3" fmla="*/ 10 h 105"/>
                    <a:gd name="T4" fmla="*/ 18 w 104"/>
                    <a:gd name="T5" fmla="*/ 19 h 105"/>
                    <a:gd name="T6" fmla="*/ 9 w 104"/>
                    <a:gd name="T7" fmla="*/ 38 h 105"/>
                    <a:gd name="T8" fmla="*/ 0 w 104"/>
                    <a:gd name="T9" fmla="*/ 57 h 105"/>
                    <a:gd name="T10" fmla="*/ 9 w 104"/>
                    <a:gd name="T11" fmla="*/ 76 h 105"/>
                    <a:gd name="T12" fmla="*/ 18 w 104"/>
                    <a:gd name="T13" fmla="*/ 95 h 105"/>
                    <a:gd name="T14" fmla="*/ 56 w 104"/>
                    <a:gd name="T15" fmla="*/ 105 h 105"/>
                    <a:gd name="T16" fmla="*/ 94 w 104"/>
                    <a:gd name="T17" fmla="*/ 95 h 105"/>
                    <a:gd name="T18" fmla="*/ 104 w 104"/>
                    <a:gd name="T19" fmla="*/ 57 h 105"/>
                    <a:gd name="T20" fmla="*/ 94 w 104"/>
                    <a:gd name="T21" fmla="*/ 19 h 105"/>
                    <a:gd name="T22" fmla="*/ 75 w 104"/>
                    <a:gd name="T23" fmla="*/ 10 h 105"/>
                    <a:gd name="T24" fmla="*/ 56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6" y="0"/>
                      </a:moveTo>
                      <a:lnTo>
                        <a:pt x="37" y="10"/>
                      </a:lnTo>
                      <a:lnTo>
                        <a:pt x="18" y="19"/>
                      </a:lnTo>
                      <a:lnTo>
                        <a:pt x="9" y="38"/>
                      </a:lnTo>
                      <a:lnTo>
                        <a:pt x="0" y="57"/>
                      </a:lnTo>
                      <a:lnTo>
                        <a:pt x="9" y="76"/>
                      </a:lnTo>
                      <a:lnTo>
                        <a:pt x="18" y="95"/>
                      </a:lnTo>
                      <a:lnTo>
                        <a:pt x="56" y="105"/>
                      </a:lnTo>
                      <a:lnTo>
                        <a:pt x="94" y="95"/>
                      </a:lnTo>
                      <a:lnTo>
                        <a:pt x="104" y="57"/>
                      </a:lnTo>
                      <a:lnTo>
                        <a:pt x="94" y="19"/>
                      </a:lnTo>
                      <a:lnTo>
                        <a:pt x="75" y="10"/>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89" name="Freeform 1672"/>
                <p:cNvSpPr>
                  <a:spLocks/>
                </p:cNvSpPr>
                <p:nvPr/>
              </p:nvSpPr>
              <p:spPr bwMode="auto">
                <a:xfrm>
                  <a:off x="612"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6 w 85"/>
                    <a:gd name="T11" fmla="*/ 76 h 85"/>
                    <a:gd name="T12" fmla="*/ 85 w 85"/>
                    <a:gd name="T13" fmla="*/ 47 h 85"/>
                    <a:gd name="T14" fmla="*/ 76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6" y="76"/>
                      </a:lnTo>
                      <a:lnTo>
                        <a:pt x="85" y="47"/>
                      </a:lnTo>
                      <a:lnTo>
                        <a:pt x="76" y="9"/>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90" name="Freeform 1673"/>
                <p:cNvSpPr>
                  <a:spLocks/>
                </p:cNvSpPr>
                <p:nvPr/>
              </p:nvSpPr>
              <p:spPr bwMode="auto">
                <a:xfrm>
                  <a:off x="621" y="2452"/>
                  <a:ext cx="67" cy="67"/>
                </a:xfrm>
                <a:custGeom>
                  <a:avLst/>
                  <a:gdLst>
                    <a:gd name="T0" fmla="*/ 38 w 67"/>
                    <a:gd name="T1" fmla="*/ 0 h 67"/>
                    <a:gd name="T2" fmla="*/ 10 w 67"/>
                    <a:gd name="T3" fmla="*/ 10 h 67"/>
                    <a:gd name="T4" fmla="*/ 0 w 67"/>
                    <a:gd name="T5" fmla="*/ 38 h 67"/>
                    <a:gd name="T6" fmla="*/ 10 w 67"/>
                    <a:gd name="T7" fmla="*/ 57 h 67"/>
                    <a:gd name="T8" fmla="*/ 38 w 67"/>
                    <a:gd name="T9" fmla="*/ 67 h 67"/>
                    <a:gd name="T10" fmla="*/ 57 w 67"/>
                    <a:gd name="T11" fmla="*/ 57 h 67"/>
                    <a:gd name="T12" fmla="*/ 67 w 67"/>
                    <a:gd name="T13" fmla="*/ 38 h 67"/>
                    <a:gd name="T14" fmla="*/ 57 w 67"/>
                    <a:gd name="T15" fmla="*/ 10 h 67"/>
                    <a:gd name="T16" fmla="*/ 38 w 6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7"/>
                    <a:gd name="T29" fmla="*/ 67 w 6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7">
                      <a:moveTo>
                        <a:pt x="38" y="0"/>
                      </a:moveTo>
                      <a:lnTo>
                        <a:pt x="10" y="10"/>
                      </a:lnTo>
                      <a:lnTo>
                        <a:pt x="0" y="38"/>
                      </a:lnTo>
                      <a:lnTo>
                        <a:pt x="10" y="57"/>
                      </a:lnTo>
                      <a:lnTo>
                        <a:pt x="38" y="67"/>
                      </a:lnTo>
                      <a:lnTo>
                        <a:pt x="57" y="57"/>
                      </a:lnTo>
                      <a:lnTo>
                        <a:pt x="67" y="38"/>
                      </a:lnTo>
                      <a:lnTo>
                        <a:pt x="57" y="10"/>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91" name="Freeform 1674"/>
                <p:cNvSpPr>
                  <a:spLocks/>
                </p:cNvSpPr>
                <p:nvPr/>
              </p:nvSpPr>
              <p:spPr bwMode="auto">
                <a:xfrm>
                  <a:off x="631" y="2462"/>
                  <a:ext cx="57" cy="57"/>
                </a:xfrm>
                <a:custGeom>
                  <a:avLst/>
                  <a:gdLst>
                    <a:gd name="T0" fmla="*/ 28 w 57"/>
                    <a:gd name="T1" fmla="*/ 0 h 57"/>
                    <a:gd name="T2" fmla="*/ 9 w 57"/>
                    <a:gd name="T3" fmla="*/ 9 h 57"/>
                    <a:gd name="T4" fmla="*/ 0 w 57"/>
                    <a:gd name="T5" fmla="*/ 28 h 57"/>
                    <a:gd name="T6" fmla="*/ 9 w 57"/>
                    <a:gd name="T7" fmla="*/ 47 h 57"/>
                    <a:gd name="T8" fmla="*/ 28 w 57"/>
                    <a:gd name="T9" fmla="*/ 57 h 57"/>
                    <a:gd name="T10" fmla="*/ 47 w 57"/>
                    <a:gd name="T11" fmla="*/ 47 h 57"/>
                    <a:gd name="T12" fmla="*/ 57 w 57"/>
                    <a:gd name="T13" fmla="*/ 28 h 57"/>
                    <a:gd name="T14" fmla="*/ 47 w 57"/>
                    <a:gd name="T15" fmla="*/ 9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9"/>
                      </a:lnTo>
                      <a:lnTo>
                        <a:pt x="0" y="28"/>
                      </a:lnTo>
                      <a:lnTo>
                        <a:pt x="9" y="47"/>
                      </a:lnTo>
                      <a:lnTo>
                        <a:pt x="28" y="57"/>
                      </a:lnTo>
                      <a:lnTo>
                        <a:pt x="47" y="47"/>
                      </a:lnTo>
                      <a:lnTo>
                        <a:pt x="57" y="28"/>
                      </a:lnTo>
                      <a:lnTo>
                        <a:pt x="47" y="9"/>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92" name="Freeform 1675"/>
                <p:cNvSpPr>
                  <a:spLocks/>
                </p:cNvSpPr>
                <p:nvPr/>
              </p:nvSpPr>
              <p:spPr bwMode="auto">
                <a:xfrm>
                  <a:off x="640"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9 w 38"/>
                    <a:gd name="T11" fmla="*/ 29 h 38"/>
                    <a:gd name="T12" fmla="*/ 38 w 38"/>
                    <a:gd name="T13" fmla="*/ 19 h 38"/>
                    <a:gd name="T14" fmla="*/ 29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9" y="29"/>
                      </a:lnTo>
                      <a:lnTo>
                        <a:pt x="38" y="19"/>
                      </a:lnTo>
                      <a:lnTo>
                        <a:pt x="29" y="10"/>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93" name="Freeform 1676"/>
                <p:cNvSpPr>
                  <a:spLocks/>
                </p:cNvSpPr>
                <p:nvPr/>
              </p:nvSpPr>
              <p:spPr bwMode="auto">
                <a:xfrm>
                  <a:off x="650" y="2481"/>
                  <a:ext cx="19" cy="19"/>
                </a:xfrm>
                <a:custGeom>
                  <a:avLst/>
                  <a:gdLst>
                    <a:gd name="T0" fmla="*/ 9 w 19"/>
                    <a:gd name="T1" fmla="*/ 0 h 19"/>
                    <a:gd name="T2" fmla="*/ 0 w 19"/>
                    <a:gd name="T3" fmla="*/ 0 h 19"/>
                    <a:gd name="T4" fmla="*/ 0 w 19"/>
                    <a:gd name="T5" fmla="*/ 9 h 19"/>
                    <a:gd name="T6" fmla="*/ 0 w 19"/>
                    <a:gd name="T7" fmla="*/ 19 h 19"/>
                    <a:gd name="T8" fmla="*/ 9 w 19"/>
                    <a:gd name="T9" fmla="*/ 19 h 19"/>
                    <a:gd name="T10" fmla="*/ 19 w 19"/>
                    <a:gd name="T11" fmla="*/ 19 h 19"/>
                    <a:gd name="T12" fmla="*/ 19 w 19"/>
                    <a:gd name="T13" fmla="*/ 9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9"/>
                      </a:lnTo>
                      <a:lnTo>
                        <a:pt x="0" y="19"/>
                      </a:lnTo>
                      <a:lnTo>
                        <a:pt x="9" y="19"/>
                      </a:lnTo>
                      <a:lnTo>
                        <a:pt x="19" y="19"/>
                      </a:lnTo>
                      <a:lnTo>
                        <a:pt x="19" y="9"/>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339" name="Group 1677"/>
              <p:cNvGrpSpPr>
                <a:grpSpLocks/>
              </p:cNvGrpSpPr>
              <p:nvPr/>
            </p:nvGrpSpPr>
            <p:grpSpPr bwMode="auto">
              <a:xfrm>
                <a:off x="782" y="2358"/>
                <a:ext cx="209" cy="246"/>
                <a:chOff x="782" y="2358"/>
                <a:chExt cx="209" cy="246"/>
              </a:xfrm>
            </p:grpSpPr>
            <p:sp>
              <p:nvSpPr>
                <p:cNvPr id="368" name="Freeform 1678"/>
                <p:cNvSpPr>
                  <a:spLocks/>
                </p:cNvSpPr>
                <p:nvPr/>
              </p:nvSpPr>
              <p:spPr bwMode="auto">
                <a:xfrm>
                  <a:off x="782" y="2358"/>
                  <a:ext cx="209" cy="246"/>
                </a:xfrm>
                <a:custGeom>
                  <a:avLst/>
                  <a:gdLst>
                    <a:gd name="T0" fmla="*/ 105 w 209"/>
                    <a:gd name="T1" fmla="*/ 0 h 246"/>
                    <a:gd name="T2" fmla="*/ 67 w 209"/>
                    <a:gd name="T3" fmla="*/ 9 h 246"/>
                    <a:gd name="T4" fmla="*/ 29 w 209"/>
                    <a:gd name="T5" fmla="*/ 37 h 246"/>
                    <a:gd name="T6" fmla="*/ 10 w 209"/>
                    <a:gd name="T7" fmla="*/ 75 h 246"/>
                    <a:gd name="T8" fmla="*/ 0 w 209"/>
                    <a:gd name="T9" fmla="*/ 123 h 246"/>
                    <a:gd name="T10" fmla="*/ 10 w 209"/>
                    <a:gd name="T11" fmla="*/ 170 h 246"/>
                    <a:gd name="T12" fmla="*/ 29 w 209"/>
                    <a:gd name="T13" fmla="*/ 208 h 246"/>
                    <a:gd name="T14" fmla="*/ 67 w 209"/>
                    <a:gd name="T15" fmla="*/ 236 h 246"/>
                    <a:gd name="T16" fmla="*/ 105 w 209"/>
                    <a:gd name="T17" fmla="*/ 246 h 246"/>
                    <a:gd name="T18" fmla="*/ 142 w 209"/>
                    <a:gd name="T19" fmla="*/ 236 h 246"/>
                    <a:gd name="T20" fmla="*/ 180 w 209"/>
                    <a:gd name="T21" fmla="*/ 208 h 246"/>
                    <a:gd name="T22" fmla="*/ 199 w 209"/>
                    <a:gd name="T23" fmla="*/ 170 h 246"/>
                    <a:gd name="T24" fmla="*/ 209 w 209"/>
                    <a:gd name="T25" fmla="*/ 123 h 246"/>
                    <a:gd name="T26" fmla="*/ 199 w 209"/>
                    <a:gd name="T27" fmla="*/ 75 h 246"/>
                    <a:gd name="T28" fmla="*/ 180 w 209"/>
                    <a:gd name="T29" fmla="*/ 37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7"/>
                      </a:lnTo>
                      <a:lnTo>
                        <a:pt x="10" y="75"/>
                      </a:lnTo>
                      <a:lnTo>
                        <a:pt x="0" y="123"/>
                      </a:lnTo>
                      <a:lnTo>
                        <a:pt x="10" y="170"/>
                      </a:lnTo>
                      <a:lnTo>
                        <a:pt x="29" y="208"/>
                      </a:lnTo>
                      <a:lnTo>
                        <a:pt x="67" y="236"/>
                      </a:lnTo>
                      <a:lnTo>
                        <a:pt x="105" y="246"/>
                      </a:lnTo>
                      <a:lnTo>
                        <a:pt x="142" y="236"/>
                      </a:lnTo>
                      <a:lnTo>
                        <a:pt x="180" y="208"/>
                      </a:lnTo>
                      <a:lnTo>
                        <a:pt x="199" y="170"/>
                      </a:lnTo>
                      <a:lnTo>
                        <a:pt x="209" y="123"/>
                      </a:lnTo>
                      <a:lnTo>
                        <a:pt x="199" y="75"/>
                      </a:lnTo>
                      <a:lnTo>
                        <a:pt x="180" y="37"/>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69" name="Freeform 1679"/>
                <p:cNvSpPr>
                  <a:spLocks/>
                </p:cNvSpPr>
                <p:nvPr/>
              </p:nvSpPr>
              <p:spPr bwMode="auto">
                <a:xfrm>
                  <a:off x="792" y="2377"/>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79 h 208"/>
                    <a:gd name="T14" fmla="*/ 57 w 189"/>
                    <a:gd name="T15" fmla="*/ 198 h 208"/>
                    <a:gd name="T16" fmla="*/ 95 w 189"/>
                    <a:gd name="T17" fmla="*/ 208 h 208"/>
                    <a:gd name="T18" fmla="*/ 132 w 189"/>
                    <a:gd name="T19" fmla="*/ 198 h 208"/>
                    <a:gd name="T20" fmla="*/ 161 w 189"/>
                    <a:gd name="T21" fmla="*/ 179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79"/>
                      </a:lnTo>
                      <a:lnTo>
                        <a:pt x="57" y="198"/>
                      </a:lnTo>
                      <a:lnTo>
                        <a:pt x="95" y="208"/>
                      </a:lnTo>
                      <a:lnTo>
                        <a:pt x="132" y="198"/>
                      </a:lnTo>
                      <a:lnTo>
                        <a:pt x="161" y="179"/>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0" name="Freeform 1680"/>
                <p:cNvSpPr>
                  <a:spLocks/>
                </p:cNvSpPr>
                <p:nvPr/>
              </p:nvSpPr>
              <p:spPr bwMode="auto">
                <a:xfrm>
                  <a:off x="801" y="2386"/>
                  <a:ext cx="171" cy="189"/>
                </a:xfrm>
                <a:custGeom>
                  <a:avLst/>
                  <a:gdLst>
                    <a:gd name="T0" fmla="*/ 86 w 171"/>
                    <a:gd name="T1" fmla="*/ 0 h 189"/>
                    <a:gd name="T2" fmla="*/ 57 w 171"/>
                    <a:gd name="T3" fmla="*/ 9 h 189"/>
                    <a:gd name="T4" fmla="*/ 29 w 171"/>
                    <a:gd name="T5" fmla="*/ 28 h 189"/>
                    <a:gd name="T6" fmla="*/ 10 w 171"/>
                    <a:gd name="T7" fmla="*/ 57 h 189"/>
                    <a:gd name="T8" fmla="*/ 0 w 171"/>
                    <a:gd name="T9" fmla="*/ 95 h 189"/>
                    <a:gd name="T10" fmla="*/ 10 w 171"/>
                    <a:gd name="T11" fmla="*/ 133 h 189"/>
                    <a:gd name="T12" fmla="*/ 29 w 171"/>
                    <a:gd name="T13" fmla="*/ 161 h 189"/>
                    <a:gd name="T14" fmla="*/ 57 w 171"/>
                    <a:gd name="T15" fmla="*/ 180 h 189"/>
                    <a:gd name="T16" fmla="*/ 86 w 171"/>
                    <a:gd name="T17" fmla="*/ 189 h 189"/>
                    <a:gd name="T18" fmla="*/ 123 w 171"/>
                    <a:gd name="T19" fmla="*/ 180 h 189"/>
                    <a:gd name="T20" fmla="*/ 142 w 171"/>
                    <a:gd name="T21" fmla="*/ 161 h 189"/>
                    <a:gd name="T22" fmla="*/ 161 w 171"/>
                    <a:gd name="T23" fmla="*/ 133 h 189"/>
                    <a:gd name="T24" fmla="*/ 171 w 171"/>
                    <a:gd name="T25" fmla="*/ 95 h 189"/>
                    <a:gd name="T26" fmla="*/ 161 w 171"/>
                    <a:gd name="T27" fmla="*/ 57 h 189"/>
                    <a:gd name="T28" fmla="*/ 142 w 171"/>
                    <a:gd name="T29" fmla="*/ 28 h 189"/>
                    <a:gd name="T30" fmla="*/ 123 w 171"/>
                    <a:gd name="T31" fmla="*/ 9 h 189"/>
                    <a:gd name="T32" fmla="*/ 86 w 171"/>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89"/>
                    <a:gd name="T53" fmla="*/ 171 w 171"/>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89">
                      <a:moveTo>
                        <a:pt x="86" y="0"/>
                      </a:moveTo>
                      <a:lnTo>
                        <a:pt x="57" y="9"/>
                      </a:lnTo>
                      <a:lnTo>
                        <a:pt x="29" y="28"/>
                      </a:lnTo>
                      <a:lnTo>
                        <a:pt x="10" y="57"/>
                      </a:lnTo>
                      <a:lnTo>
                        <a:pt x="0" y="95"/>
                      </a:lnTo>
                      <a:lnTo>
                        <a:pt x="10" y="133"/>
                      </a:lnTo>
                      <a:lnTo>
                        <a:pt x="29" y="161"/>
                      </a:lnTo>
                      <a:lnTo>
                        <a:pt x="57" y="180"/>
                      </a:lnTo>
                      <a:lnTo>
                        <a:pt x="86" y="189"/>
                      </a:lnTo>
                      <a:lnTo>
                        <a:pt x="123" y="180"/>
                      </a:lnTo>
                      <a:lnTo>
                        <a:pt x="142" y="161"/>
                      </a:lnTo>
                      <a:lnTo>
                        <a:pt x="161" y="133"/>
                      </a:lnTo>
                      <a:lnTo>
                        <a:pt x="171" y="95"/>
                      </a:lnTo>
                      <a:lnTo>
                        <a:pt x="161" y="57"/>
                      </a:lnTo>
                      <a:lnTo>
                        <a:pt x="142" y="28"/>
                      </a:lnTo>
                      <a:lnTo>
                        <a:pt x="123" y="9"/>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1" name="Freeform 1681"/>
                <p:cNvSpPr>
                  <a:spLocks/>
                </p:cNvSpPr>
                <p:nvPr/>
              </p:nvSpPr>
              <p:spPr bwMode="auto">
                <a:xfrm>
                  <a:off x="811" y="2395"/>
                  <a:ext cx="161" cy="180"/>
                </a:xfrm>
                <a:custGeom>
                  <a:avLst/>
                  <a:gdLst>
                    <a:gd name="T0" fmla="*/ 76 w 161"/>
                    <a:gd name="T1" fmla="*/ 0 h 180"/>
                    <a:gd name="T2" fmla="*/ 47 w 161"/>
                    <a:gd name="T3" fmla="*/ 10 h 180"/>
                    <a:gd name="T4" fmla="*/ 28 w 161"/>
                    <a:gd name="T5" fmla="*/ 29 h 180"/>
                    <a:gd name="T6" fmla="*/ 9 w 161"/>
                    <a:gd name="T7" fmla="*/ 57 h 180"/>
                    <a:gd name="T8" fmla="*/ 0 w 161"/>
                    <a:gd name="T9" fmla="*/ 86 h 180"/>
                    <a:gd name="T10" fmla="*/ 9 w 161"/>
                    <a:gd name="T11" fmla="*/ 124 h 180"/>
                    <a:gd name="T12" fmla="*/ 28 w 161"/>
                    <a:gd name="T13" fmla="*/ 152 h 180"/>
                    <a:gd name="T14" fmla="*/ 47 w 161"/>
                    <a:gd name="T15" fmla="*/ 171 h 180"/>
                    <a:gd name="T16" fmla="*/ 76 w 161"/>
                    <a:gd name="T17" fmla="*/ 180 h 180"/>
                    <a:gd name="T18" fmla="*/ 113 w 161"/>
                    <a:gd name="T19" fmla="*/ 171 h 180"/>
                    <a:gd name="T20" fmla="*/ 132 w 161"/>
                    <a:gd name="T21" fmla="*/ 152 h 180"/>
                    <a:gd name="T22" fmla="*/ 151 w 161"/>
                    <a:gd name="T23" fmla="*/ 124 h 180"/>
                    <a:gd name="T24" fmla="*/ 161 w 161"/>
                    <a:gd name="T25" fmla="*/ 86 h 180"/>
                    <a:gd name="T26" fmla="*/ 151 w 161"/>
                    <a:gd name="T27" fmla="*/ 57 h 180"/>
                    <a:gd name="T28" fmla="*/ 132 w 161"/>
                    <a:gd name="T29" fmla="*/ 29 h 180"/>
                    <a:gd name="T30" fmla="*/ 113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8" y="29"/>
                      </a:lnTo>
                      <a:lnTo>
                        <a:pt x="9" y="57"/>
                      </a:lnTo>
                      <a:lnTo>
                        <a:pt x="0" y="86"/>
                      </a:lnTo>
                      <a:lnTo>
                        <a:pt x="9" y="124"/>
                      </a:lnTo>
                      <a:lnTo>
                        <a:pt x="28" y="152"/>
                      </a:lnTo>
                      <a:lnTo>
                        <a:pt x="47" y="171"/>
                      </a:lnTo>
                      <a:lnTo>
                        <a:pt x="76" y="180"/>
                      </a:lnTo>
                      <a:lnTo>
                        <a:pt x="113" y="171"/>
                      </a:lnTo>
                      <a:lnTo>
                        <a:pt x="132" y="152"/>
                      </a:lnTo>
                      <a:lnTo>
                        <a:pt x="151" y="124"/>
                      </a:lnTo>
                      <a:lnTo>
                        <a:pt x="161" y="86"/>
                      </a:lnTo>
                      <a:lnTo>
                        <a:pt x="151" y="57"/>
                      </a:lnTo>
                      <a:lnTo>
                        <a:pt x="132" y="29"/>
                      </a:lnTo>
                      <a:lnTo>
                        <a:pt x="113" y="10"/>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2" name="Freeform 1682"/>
                <p:cNvSpPr>
                  <a:spLocks/>
                </p:cNvSpPr>
                <p:nvPr/>
              </p:nvSpPr>
              <p:spPr bwMode="auto">
                <a:xfrm>
                  <a:off x="820" y="2405"/>
                  <a:ext cx="142" cy="161"/>
                </a:xfrm>
                <a:custGeom>
                  <a:avLst/>
                  <a:gdLst>
                    <a:gd name="T0" fmla="*/ 67 w 142"/>
                    <a:gd name="T1" fmla="*/ 0 h 161"/>
                    <a:gd name="T2" fmla="*/ 38 w 142"/>
                    <a:gd name="T3" fmla="*/ 9 h 161"/>
                    <a:gd name="T4" fmla="*/ 19 w 142"/>
                    <a:gd name="T5" fmla="*/ 28 h 161"/>
                    <a:gd name="T6" fmla="*/ 10 w 142"/>
                    <a:gd name="T7" fmla="*/ 47 h 161"/>
                    <a:gd name="T8" fmla="*/ 0 w 142"/>
                    <a:gd name="T9" fmla="*/ 76 h 161"/>
                    <a:gd name="T10" fmla="*/ 10 w 142"/>
                    <a:gd name="T11" fmla="*/ 114 h 161"/>
                    <a:gd name="T12" fmla="*/ 19 w 142"/>
                    <a:gd name="T13" fmla="*/ 133 h 161"/>
                    <a:gd name="T14" fmla="*/ 38 w 142"/>
                    <a:gd name="T15" fmla="*/ 151 h 161"/>
                    <a:gd name="T16" fmla="*/ 67 w 142"/>
                    <a:gd name="T17" fmla="*/ 161 h 161"/>
                    <a:gd name="T18" fmla="*/ 95 w 142"/>
                    <a:gd name="T19" fmla="*/ 151 h 161"/>
                    <a:gd name="T20" fmla="*/ 123 w 142"/>
                    <a:gd name="T21" fmla="*/ 133 h 161"/>
                    <a:gd name="T22" fmla="*/ 133 w 142"/>
                    <a:gd name="T23" fmla="*/ 114 h 161"/>
                    <a:gd name="T24" fmla="*/ 142 w 142"/>
                    <a:gd name="T25" fmla="*/ 76 h 161"/>
                    <a:gd name="T26" fmla="*/ 133 w 142"/>
                    <a:gd name="T27" fmla="*/ 47 h 161"/>
                    <a:gd name="T28" fmla="*/ 123 w 142"/>
                    <a:gd name="T29" fmla="*/ 28 h 161"/>
                    <a:gd name="T30" fmla="*/ 95 w 142"/>
                    <a:gd name="T31" fmla="*/ 9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9"/>
                      </a:lnTo>
                      <a:lnTo>
                        <a:pt x="19" y="28"/>
                      </a:lnTo>
                      <a:lnTo>
                        <a:pt x="10" y="47"/>
                      </a:lnTo>
                      <a:lnTo>
                        <a:pt x="0" y="76"/>
                      </a:lnTo>
                      <a:lnTo>
                        <a:pt x="10" y="114"/>
                      </a:lnTo>
                      <a:lnTo>
                        <a:pt x="19" y="133"/>
                      </a:lnTo>
                      <a:lnTo>
                        <a:pt x="38" y="151"/>
                      </a:lnTo>
                      <a:lnTo>
                        <a:pt x="67" y="161"/>
                      </a:lnTo>
                      <a:lnTo>
                        <a:pt x="95" y="151"/>
                      </a:lnTo>
                      <a:lnTo>
                        <a:pt x="123" y="133"/>
                      </a:lnTo>
                      <a:lnTo>
                        <a:pt x="133" y="114"/>
                      </a:lnTo>
                      <a:lnTo>
                        <a:pt x="142" y="76"/>
                      </a:lnTo>
                      <a:lnTo>
                        <a:pt x="133" y="47"/>
                      </a:lnTo>
                      <a:lnTo>
                        <a:pt x="123" y="28"/>
                      </a:lnTo>
                      <a:lnTo>
                        <a:pt x="95" y="9"/>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3" name="Freeform 1683"/>
                <p:cNvSpPr>
                  <a:spLocks/>
                </p:cNvSpPr>
                <p:nvPr/>
              </p:nvSpPr>
              <p:spPr bwMode="auto">
                <a:xfrm>
                  <a:off x="830" y="2414"/>
                  <a:ext cx="123" cy="142"/>
                </a:xfrm>
                <a:custGeom>
                  <a:avLst/>
                  <a:gdLst>
                    <a:gd name="T0" fmla="*/ 57 w 123"/>
                    <a:gd name="T1" fmla="*/ 0 h 142"/>
                    <a:gd name="T2" fmla="*/ 38 w 123"/>
                    <a:gd name="T3" fmla="*/ 10 h 142"/>
                    <a:gd name="T4" fmla="*/ 19 w 123"/>
                    <a:gd name="T5" fmla="*/ 19 h 142"/>
                    <a:gd name="T6" fmla="*/ 9 w 123"/>
                    <a:gd name="T7" fmla="*/ 38 h 142"/>
                    <a:gd name="T8" fmla="*/ 0 w 123"/>
                    <a:gd name="T9" fmla="*/ 67 h 142"/>
                    <a:gd name="T10" fmla="*/ 9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9" y="38"/>
                      </a:lnTo>
                      <a:lnTo>
                        <a:pt x="0" y="67"/>
                      </a:lnTo>
                      <a:lnTo>
                        <a:pt x="9"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4" name="Freeform 1684"/>
                <p:cNvSpPr>
                  <a:spLocks/>
                </p:cNvSpPr>
                <p:nvPr/>
              </p:nvSpPr>
              <p:spPr bwMode="auto">
                <a:xfrm>
                  <a:off x="839" y="2424"/>
                  <a:ext cx="104" cy="123"/>
                </a:xfrm>
                <a:custGeom>
                  <a:avLst/>
                  <a:gdLst>
                    <a:gd name="T0" fmla="*/ 57 w 104"/>
                    <a:gd name="T1" fmla="*/ 0 h 123"/>
                    <a:gd name="T2" fmla="*/ 38 w 104"/>
                    <a:gd name="T3" fmla="*/ 9 h 123"/>
                    <a:gd name="T4" fmla="*/ 19 w 104"/>
                    <a:gd name="T5" fmla="*/ 19 h 123"/>
                    <a:gd name="T6" fmla="*/ 10 w 104"/>
                    <a:gd name="T7" fmla="*/ 38 h 123"/>
                    <a:gd name="T8" fmla="*/ 0 w 104"/>
                    <a:gd name="T9" fmla="*/ 66 h 123"/>
                    <a:gd name="T10" fmla="*/ 10 w 104"/>
                    <a:gd name="T11" fmla="*/ 85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6 h 123"/>
                    <a:gd name="T24" fmla="*/ 95 w 104"/>
                    <a:gd name="T25" fmla="*/ 19 h 123"/>
                    <a:gd name="T26" fmla="*/ 76 w 104"/>
                    <a:gd name="T27" fmla="*/ 9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9"/>
                      </a:lnTo>
                      <a:lnTo>
                        <a:pt x="19" y="19"/>
                      </a:lnTo>
                      <a:lnTo>
                        <a:pt x="10" y="38"/>
                      </a:lnTo>
                      <a:lnTo>
                        <a:pt x="0" y="66"/>
                      </a:lnTo>
                      <a:lnTo>
                        <a:pt x="10" y="85"/>
                      </a:lnTo>
                      <a:lnTo>
                        <a:pt x="19" y="104"/>
                      </a:lnTo>
                      <a:lnTo>
                        <a:pt x="38" y="123"/>
                      </a:lnTo>
                      <a:lnTo>
                        <a:pt x="57" y="123"/>
                      </a:lnTo>
                      <a:lnTo>
                        <a:pt x="76" y="123"/>
                      </a:lnTo>
                      <a:lnTo>
                        <a:pt x="95" y="104"/>
                      </a:lnTo>
                      <a:lnTo>
                        <a:pt x="104" y="66"/>
                      </a:lnTo>
                      <a:lnTo>
                        <a:pt x="95" y="19"/>
                      </a:lnTo>
                      <a:lnTo>
                        <a:pt x="76" y="9"/>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5" name="Freeform 1685"/>
                <p:cNvSpPr>
                  <a:spLocks/>
                </p:cNvSpPr>
                <p:nvPr/>
              </p:nvSpPr>
              <p:spPr bwMode="auto">
                <a:xfrm>
                  <a:off x="839" y="2433"/>
                  <a:ext cx="104" cy="105"/>
                </a:xfrm>
                <a:custGeom>
                  <a:avLst/>
                  <a:gdLst>
                    <a:gd name="T0" fmla="*/ 57 w 104"/>
                    <a:gd name="T1" fmla="*/ 0 h 105"/>
                    <a:gd name="T2" fmla="*/ 38 w 104"/>
                    <a:gd name="T3" fmla="*/ 10 h 105"/>
                    <a:gd name="T4" fmla="*/ 19 w 104"/>
                    <a:gd name="T5" fmla="*/ 19 h 105"/>
                    <a:gd name="T6" fmla="*/ 10 w 104"/>
                    <a:gd name="T7" fmla="*/ 38 h 105"/>
                    <a:gd name="T8" fmla="*/ 0 w 104"/>
                    <a:gd name="T9" fmla="*/ 57 h 105"/>
                    <a:gd name="T10" fmla="*/ 10 w 104"/>
                    <a:gd name="T11" fmla="*/ 76 h 105"/>
                    <a:gd name="T12" fmla="*/ 19 w 104"/>
                    <a:gd name="T13" fmla="*/ 95 h 105"/>
                    <a:gd name="T14" fmla="*/ 57 w 104"/>
                    <a:gd name="T15" fmla="*/ 105 h 105"/>
                    <a:gd name="T16" fmla="*/ 95 w 104"/>
                    <a:gd name="T17" fmla="*/ 95 h 105"/>
                    <a:gd name="T18" fmla="*/ 104 w 104"/>
                    <a:gd name="T19" fmla="*/ 57 h 105"/>
                    <a:gd name="T20" fmla="*/ 95 w 104"/>
                    <a:gd name="T21" fmla="*/ 19 h 105"/>
                    <a:gd name="T22" fmla="*/ 76 w 104"/>
                    <a:gd name="T23" fmla="*/ 10 h 105"/>
                    <a:gd name="T24" fmla="*/ 57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7" y="0"/>
                      </a:moveTo>
                      <a:lnTo>
                        <a:pt x="38" y="10"/>
                      </a:lnTo>
                      <a:lnTo>
                        <a:pt x="19" y="19"/>
                      </a:lnTo>
                      <a:lnTo>
                        <a:pt x="10" y="38"/>
                      </a:lnTo>
                      <a:lnTo>
                        <a:pt x="0" y="57"/>
                      </a:lnTo>
                      <a:lnTo>
                        <a:pt x="10" y="76"/>
                      </a:lnTo>
                      <a:lnTo>
                        <a:pt x="19" y="95"/>
                      </a:lnTo>
                      <a:lnTo>
                        <a:pt x="57" y="105"/>
                      </a:lnTo>
                      <a:lnTo>
                        <a:pt x="95" y="95"/>
                      </a:lnTo>
                      <a:lnTo>
                        <a:pt x="104" y="57"/>
                      </a:lnTo>
                      <a:lnTo>
                        <a:pt x="95" y="19"/>
                      </a:lnTo>
                      <a:lnTo>
                        <a:pt x="76" y="10"/>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6" name="Freeform 1686"/>
                <p:cNvSpPr>
                  <a:spLocks/>
                </p:cNvSpPr>
                <p:nvPr/>
              </p:nvSpPr>
              <p:spPr bwMode="auto">
                <a:xfrm>
                  <a:off x="849"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5 w 85"/>
                    <a:gd name="T11" fmla="*/ 76 h 85"/>
                    <a:gd name="T12" fmla="*/ 85 w 85"/>
                    <a:gd name="T13" fmla="*/ 47 h 85"/>
                    <a:gd name="T14" fmla="*/ 75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5" y="76"/>
                      </a:lnTo>
                      <a:lnTo>
                        <a:pt x="85" y="47"/>
                      </a:lnTo>
                      <a:lnTo>
                        <a:pt x="75" y="9"/>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7" name="Freeform 1687"/>
                <p:cNvSpPr>
                  <a:spLocks/>
                </p:cNvSpPr>
                <p:nvPr/>
              </p:nvSpPr>
              <p:spPr bwMode="auto">
                <a:xfrm>
                  <a:off x="858" y="2452"/>
                  <a:ext cx="66" cy="67"/>
                </a:xfrm>
                <a:custGeom>
                  <a:avLst/>
                  <a:gdLst>
                    <a:gd name="T0" fmla="*/ 38 w 66"/>
                    <a:gd name="T1" fmla="*/ 0 h 67"/>
                    <a:gd name="T2" fmla="*/ 10 w 66"/>
                    <a:gd name="T3" fmla="*/ 10 h 67"/>
                    <a:gd name="T4" fmla="*/ 0 w 66"/>
                    <a:gd name="T5" fmla="*/ 38 h 67"/>
                    <a:gd name="T6" fmla="*/ 10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10" y="10"/>
                      </a:lnTo>
                      <a:lnTo>
                        <a:pt x="0" y="38"/>
                      </a:lnTo>
                      <a:lnTo>
                        <a:pt x="10" y="57"/>
                      </a:lnTo>
                      <a:lnTo>
                        <a:pt x="38" y="67"/>
                      </a:lnTo>
                      <a:lnTo>
                        <a:pt x="57" y="57"/>
                      </a:lnTo>
                      <a:lnTo>
                        <a:pt x="66" y="38"/>
                      </a:lnTo>
                      <a:lnTo>
                        <a:pt x="57" y="10"/>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8" name="Freeform 1688"/>
                <p:cNvSpPr>
                  <a:spLocks/>
                </p:cNvSpPr>
                <p:nvPr/>
              </p:nvSpPr>
              <p:spPr bwMode="auto">
                <a:xfrm>
                  <a:off x="868" y="2462"/>
                  <a:ext cx="56" cy="57"/>
                </a:xfrm>
                <a:custGeom>
                  <a:avLst/>
                  <a:gdLst>
                    <a:gd name="T0" fmla="*/ 28 w 56"/>
                    <a:gd name="T1" fmla="*/ 0 h 57"/>
                    <a:gd name="T2" fmla="*/ 9 w 56"/>
                    <a:gd name="T3" fmla="*/ 9 h 57"/>
                    <a:gd name="T4" fmla="*/ 0 w 56"/>
                    <a:gd name="T5" fmla="*/ 28 h 57"/>
                    <a:gd name="T6" fmla="*/ 9 w 56"/>
                    <a:gd name="T7" fmla="*/ 47 h 57"/>
                    <a:gd name="T8" fmla="*/ 28 w 56"/>
                    <a:gd name="T9" fmla="*/ 57 h 57"/>
                    <a:gd name="T10" fmla="*/ 47 w 56"/>
                    <a:gd name="T11" fmla="*/ 47 h 57"/>
                    <a:gd name="T12" fmla="*/ 56 w 56"/>
                    <a:gd name="T13" fmla="*/ 28 h 57"/>
                    <a:gd name="T14" fmla="*/ 47 w 56"/>
                    <a:gd name="T15" fmla="*/ 9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9"/>
                      </a:lnTo>
                      <a:lnTo>
                        <a:pt x="0" y="28"/>
                      </a:lnTo>
                      <a:lnTo>
                        <a:pt x="9" y="47"/>
                      </a:lnTo>
                      <a:lnTo>
                        <a:pt x="28" y="57"/>
                      </a:lnTo>
                      <a:lnTo>
                        <a:pt x="47" y="47"/>
                      </a:lnTo>
                      <a:lnTo>
                        <a:pt x="56" y="28"/>
                      </a:lnTo>
                      <a:lnTo>
                        <a:pt x="47" y="9"/>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79" name="Freeform 1689"/>
                <p:cNvSpPr>
                  <a:spLocks/>
                </p:cNvSpPr>
                <p:nvPr/>
              </p:nvSpPr>
              <p:spPr bwMode="auto">
                <a:xfrm>
                  <a:off x="877"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8" y="29"/>
                      </a:lnTo>
                      <a:lnTo>
                        <a:pt x="38" y="19"/>
                      </a:lnTo>
                      <a:lnTo>
                        <a:pt x="28" y="10"/>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80" name="Freeform 1690"/>
                <p:cNvSpPr>
                  <a:spLocks/>
                </p:cNvSpPr>
                <p:nvPr/>
              </p:nvSpPr>
              <p:spPr bwMode="auto">
                <a:xfrm>
                  <a:off x="887" y="2481"/>
                  <a:ext cx="18" cy="19"/>
                </a:xfrm>
                <a:custGeom>
                  <a:avLst/>
                  <a:gdLst>
                    <a:gd name="T0" fmla="*/ 9 w 18"/>
                    <a:gd name="T1" fmla="*/ 0 h 19"/>
                    <a:gd name="T2" fmla="*/ 0 w 18"/>
                    <a:gd name="T3" fmla="*/ 0 h 19"/>
                    <a:gd name="T4" fmla="*/ 0 w 18"/>
                    <a:gd name="T5" fmla="*/ 9 h 19"/>
                    <a:gd name="T6" fmla="*/ 0 w 18"/>
                    <a:gd name="T7" fmla="*/ 19 h 19"/>
                    <a:gd name="T8" fmla="*/ 9 w 18"/>
                    <a:gd name="T9" fmla="*/ 19 h 19"/>
                    <a:gd name="T10" fmla="*/ 18 w 18"/>
                    <a:gd name="T11" fmla="*/ 19 h 19"/>
                    <a:gd name="T12" fmla="*/ 18 w 18"/>
                    <a:gd name="T13" fmla="*/ 9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9"/>
                      </a:lnTo>
                      <a:lnTo>
                        <a:pt x="0" y="19"/>
                      </a:lnTo>
                      <a:lnTo>
                        <a:pt x="9" y="19"/>
                      </a:lnTo>
                      <a:lnTo>
                        <a:pt x="18" y="19"/>
                      </a:lnTo>
                      <a:lnTo>
                        <a:pt x="18" y="9"/>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340" name="Group 1691"/>
              <p:cNvGrpSpPr>
                <a:grpSpLocks/>
              </p:cNvGrpSpPr>
              <p:nvPr/>
            </p:nvGrpSpPr>
            <p:grpSpPr bwMode="auto">
              <a:xfrm>
                <a:off x="1019" y="2358"/>
                <a:ext cx="218" cy="246"/>
                <a:chOff x="1019" y="2358"/>
                <a:chExt cx="218" cy="246"/>
              </a:xfrm>
            </p:grpSpPr>
            <p:sp>
              <p:nvSpPr>
                <p:cNvPr id="355" name="Freeform 1692"/>
                <p:cNvSpPr>
                  <a:spLocks/>
                </p:cNvSpPr>
                <p:nvPr/>
              </p:nvSpPr>
              <p:spPr bwMode="auto">
                <a:xfrm>
                  <a:off x="1019" y="2358"/>
                  <a:ext cx="218" cy="246"/>
                </a:xfrm>
                <a:custGeom>
                  <a:avLst/>
                  <a:gdLst>
                    <a:gd name="T0" fmla="*/ 104 w 218"/>
                    <a:gd name="T1" fmla="*/ 0 h 246"/>
                    <a:gd name="T2" fmla="*/ 66 w 218"/>
                    <a:gd name="T3" fmla="*/ 9 h 246"/>
                    <a:gd name="T4" fmla="*/ 29 w 218"/>
                    <a:gd name="T5" fmla="*/ 37 h 246"/>
                    <a:gd name="T6" fmla="*/ 10 w 218"/>
                    <a:gd name="T7" fmla="*/ 75 h 246"/>
                    <a:gd name="T8" fmla="*/ 0 w 218"/>
                    <a:gd name="T9" fmla="*/ 123 h 246"/>
                    <a:gd name="T10" fmla="*/ 10 w 218"/>
                    <a:gd name="T11" fmla="*/ 170 h 246"/>
                    <a:gd name="T12" fmla="*/ 29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7"/>
                      </a:lnTo>
                      <a:lnTo>
                        <a:pt x="10" y="75"/>
                      </a:lnTo>
                      <a:lnTo>
                        <a:pt x="0" y="123"/>
                      </a:lnTo>
                      <a:lnTo>
                        <a:pt x="10" y="170"/>
                      </a:lnTo>
                      <a:lnTo>
                        <a:pt x="29"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56" name="Freeform 1693"/>
                <p:cNvSpPr>
                  <a:spLocks/>
                </p:cNvSpPr>
                <p:nvPr/>
              </p:nvSpPr>
              <p:spPr bwMode="auto">
                <a:xfrm>
                  <a:off x="1029" y="2377"/>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79 h 208"/>
                    <a:gd name="T14" fmla="*/ 56 w 198"/>
                    <a:gd name="T15" fmla="*/ 198 h 208"/>
                    <a:gd name="T16" fmla="*/ 94 w 198"/>
                    <a:gd name="T17" fmla="*/ 208 h 208"/>
                    <a:gd name="T18" fmla="*/ 142 w 198"/>
                    <a:gd name="T19" fmla="*/ 198 h 208"/>
                    <a:gd name="T20" fmla="*/ 170 w 198"/>
                    <a:gd name="T21" fmla="*/ 179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79"/>
                      </a:lnTo>
                      <a:lnTo>
                        <a:pt x="56" y="198"/>
                      </a:lnTo>
                      <a:lnTo>
                        <a:pt x="94" y="208"/>
                      </a:lnTo>
                      <a:lnTo>
                        <a:pt x="142" y="198"/>
                      </a:lnTo>
                      <a:lnTo>
                        <a:pt x="170" y="179"/>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57" name="Freeform 1694"/>
                <p:cNvSpPr>
                  <a:spLocks/>
                </p:cNvSpPr>
                <p:nvPr/>
              </p:nvSpPr>
              <p:spPr bwMode="auto">
                <a:xfrm>
                  <a:off x="1038" y="2386"/>
                  <a:ext cx="180" cy="189"/>
                </a:xfrm>
                <a:custGeom>
                  <a:avLst/>
                  <a:gdLst>
                    <a:gd name="T0" fmla="*/ 85 w 180"/>
                    <a:gd name="T1" fmla="*/ 0 h 189"/>
                    <a:gd name="T2" fmla="*/ 57 w 180"/>
                    <a:gd name="T3" fmla="*/ 9 h 189"/>
                    <a:gd name="T4" fmla="*/ 28 w 180"/>
                    <a:gd name="T5" fmla="*/ 28 h 189"/>
                    <a:gd name="T6" fmla="*/ 10 w 180"/>
                    <a:gd name="T7" fmla="*/ 57 h 189"/>
                    <a:gd name="T8" fmla="*/ 0 w 180"/>
                    <a:gd name="T9" fmla="*/ 95 h 189"/>
                    <a:gd name="T10" fmla="*/ 10 w 180"/>
                    <a:gd name="T11" fmla="*/ 133 h 189"/>
                    <a:gd name="T12" fmla="*/ 28 w 180"/>
                    <a:gd name="T13" fmla="*/ 161 h 189"/>
                    <a:gd name="T14" fmla="*/ 57 w 180"/>
                    <a:gd name="T15" fmla="*/ 180 h 189"/>
                    <a:gd name="T16" fmla="*/ 85 w 180"/>
                    <a:gd name="T17" fmla="*/ 189 h 189"/>
                    <a:gd name="T18" fmla="*/ 123 w 180"/>
                    <a:gd name="T19" fmla="*/ 180 h 189"/>
                    <a:gd name="T20" fmla="*/ 152 w 180"/>
                    <a:gd name="T21" fmla="*/ 161 h 189"/>
                    <a:gd name="T22" fmla="*/ 170 w 180"/>
                    <a:gd name="T23" fmla="*/ 133 h 189"/>
                    <a:gd name="T24" fmla="*/ 180 w 180"/>
                    <a:gd name="T25" fmla="*/ 95 h 189"/>
                    <a:gd name="T26" fmla="*/ 170 w 180"/>
                    <a:gd name="T27" fmla="*/ 57 h 189"/>
                    <a:gd name="T28" fmla="*/ 152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10" y="57"/>
                      </a:lnTo>
                      <a:lnTo>
                        <a:pt x="0" y="95"/>
                      </a:lnTo>
                      <a:lnTo>
                        <a:pt x="10" y="133"/>
                      </a:lnTo>
                      <a:lnTo>
                        <a:pt x="28" y="161"/>
                      </a:lnTo>
                      <a:lnTo>
                        <a:pt x="57" y="180"/>
                      </a:lnTo>
                      <a:lnTo>
                        <a:pt x="85" y="189"/>
                      </a:lnTo>
                      <a:lnTo>
                        <a:pt x="123" y="180"/>
                      </a:lnTo>
                      <a:lnTo>
                        <a:pt x="152" y="161"/>
                      </a:lnTo>
                      <a:lnTo>
                        <a:pt x="170" y="133"/>
                      </a:lnTo>
                      <a:lnTo>
                        <a:pt x="180" y="95"/>
                      </a:lnTo>
                      <a:lnTo>
                        <a:pt x="170" y="57"/>
                      </a:lnTo>
                      <a:lnTo>
                        <a:pt x="152" y="28"/>
                      </a:lnTo>
                      <a:lnTo>
                        <a:pt x="123" y="9"/>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58" name="Freeform 1695"/>
                <p:cNvSpPr>
                  <a:spLocks/>
                </p:cNvSpPr>
                <p:nvPr/>
              </p:nvSpPr>
              <p:spPr bwMode="auto">
                <a:xfrm>
                  <a:off x="1048" y="2395"/>
                  <a:ext cx="160" cy="180"/>
                </a:xfrm>
                <a:custGeom>
                  <a:avLst/>
                  <a:gdLst>
                    <a:gd name="T0" fmla="*/ 75 w 160"/>
                    <a:gd name="T1" fmla="*/ 0 h 180"/>
                    <a:gd name="T2" fmla="*/ 47 w 160"/>
                    <a:gd name="T3" fmla="*/ 10 h 180"/>
                    <a:gd name="T4" fmla="*/ 28 w 160"/>
                    <a:gd name="T5" fmla="*/ 29 h 180"/>
                    <a:gd name="T6" fmla="*/ 9 w 160"/>
                    <a:gd name="T7" fmla="*/ 57 h 180"/>
                    <a:gd name="T8" fmla="*/ 0 w 160"/>
                    <a:gd name="T9" fmla="*/ 86 h 180"/>
                    <a:gd name="T10" fmla="*/ 9 w 160"/>
                    <a:gd name="T11" fmla="*/ 124 h 180"/>
                    <a:gd name="T12" fmla="*/ 28 w 160"/>
                    <a:gd name="T13" fmla="*/ 152 h 180"/>
                    <a:gd name="T14" fmla="*/ 47 w 160"/>
                    <a:gd name="T15" fmla="*/ 171 h 180"/>
                    <a:gd name="T16" fmla="*/ 75 w 160"/>
                    <a:gd name="T17" fmla="*/ 180 h 180"/>
                    <a:gd name="T18" fmla="*/ 113 w 160"/>
                    <a:gd name="T19" fmla="*/ 171 h 180"/>
                    <a:gd name="T20" fmla="*/ 142 w 160"/>
                    <a:gd name="T21" fmla="*/ 152 h 180"/>
                    <a:gd name="T22" fmla="*/ 151 w 160"/>
                    <a:gd name="T23" fmla="*/ 124 h 180"/>
                    <a:gd name="T24" fmla="*/ 160 w 160"/>
                    <a:gd name="T25" fmla="*/ 86 h 180"/>
                    <a:gd name="T26" fmla="*/ 151 w 160"/>
                    <a:gd name="T27" fmla="*/ 57 h 180"/>
                    <a:gd name="T28" fmla="*/ 142 w 160"/>
                    <a:gd name="T29" fmla="*/ 29 h 180"/>
                    <a:gd name="T30" fmla="*/ 113 w 160"/>
                    <a:gd name="T31" fmla="*/ 10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10"/>
                      </a:lnTo>
                      <a:lnTo>
                        <a:pt x="28" y="29"/>
                      </a:lnTo>
                      <a:lnTo>
                        <a:pt x="9" y="57"/>
                      </a:lnTo>
                      <a:lnTo>
                        <a:pt x="0" y="86"/>
                      </a:lnTo>
                      <a:lnTo>
                        <a:pt x="9" y="124"/>
                      </a:lnTo>
                      <a:lnTo>
                        <a:pt x="28" y="152"/>
                      </a:lnTo>
                      <a:lnTo>
                        <a:pt x="47" y="171"/>
                      </a:lnTo>
                      <a:lnTo>
                        <a:pt x="75" y="180"/>
                      </a:lnTo>
                      <a:lnTo>
                        <a:pt x="113" y="171"/>
                      </a:lnTo>
                      <a:lnTo>
                        <a:pt x="142" y="152"/>
                      </a:lnTo>
                      <a:lnTo>
                        <a:pt x="151" y="124"/>
                      </a:lnTo>
                      <a:lnTo>
                        <a:pt x="160" y="86"/>
                      </a:lnTo>
                      <a:lnTo>
                        <a:pt x="151" y="57"/>
                      </a:lnTo>
                      <a:lnTo>
                        <a:pt x="142" y="29"/>
                      </a:lnTo>
                      <a:lnTo>
                        <a:pt x="113" y="10"/>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59" name="Freeform 1696"/>
                <p:cNvSpPr>
                  <a:spLocks/>
                </p:cNvSpPr>
                <p:nvPr/>
              </p:nvSpPr>
              <p:spPr bwMode="auto">
                <a:xfrm>
                  <a:off x="105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60" name="Freeform 1697"/>
                <p:cNvSpPr>
                  <a:spLocks/>
                </p:cNvSpPr>
                <p:nvPr/>
              </p:nvSpPr>
              <p:spPr bwMode="auto">
                <a:xfrm>
                  <a:off x="106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61" name="Freeform 1698"/>
                <p:cNvSpPr>
                  <a:spLocks/>
                </p:cNvSpPr>
                <p:nvPr/>
              </p:nvSpPr>
              <p:spPr bwMode="auto">
                <a:xfrm>
                  <a:off x="1076" y="2424"/>
                  <a:ext cx="114" cy="123"/>
                </a:xfrm>
                <a:custGeom>
                  <a:avLst/>
                  <a:gdLst>
                    <a:gd name="T0" fmla="*/ 57 w 114"/>
                    <a:gd name="T1" fmla="*/ 0 h 123"/>
                    <a:gd name="T2" fmla="*/ 38 w 114"/>
                    <a:gd name="T3" fmla="*/ 9 h 123"/>
                    <a:gd name="T4" fmla="*/ 19 w 114"/>
                    <a:gd name="T5" fmla="*/ 19 h 123"/>
                    <a:gd name="T6" fmla="*/ 9 w 114"/>
                    <a:gd name="T7" fmla="*/ 38 h 123"/>
                    <a:gd name="T8" fmla="*/ 0 w 114"/>
                    <a:gd name="T9" fmla="*/ 66 h 123"/>
                    <a:gd name="T10" fmla="*/ 9 w 114"/>
                    <a:gd name="T11" fmla="*/ 85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5 h 123"/>
                    <a:gd name="T24" fmla="*/ 114 w 114"/>
                    <a:gd name="T25" fmla="*/ 66 h 123"/>
                    <a:gd name="T26" fmla="*/ 114 w 114"/>
                    <a:gd name="T27" fmla="*/ 38 h 123"/>
                    <a:gd name="T28" fmla="*/ 95 w 114"/>
                    <a:gd name="T29" fmla="*/ 19 h 123"/>
                    <a:gd name="T30" fmla="*/ 76 w 114"/>
                    <a:gd name="T31" fmla="*/ 9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4" y="85"/>
                      </a:lnTo>
                      <a:lnTo>
                        <a:pt x="114" y="66"/>
                      </a:lnTo>
                      <a:lnTo>
                        <a:pt x="114" y="38"/>
                      </a:lnTo>
                      <a:lnTo>
                        <a:pt x="95" y="19"/>
                      </a:lnTo>
                      <a:lnTo>
                        <a:pt x="76" y="9"/>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62" name="Freeform 1699"/>
                <p:cNvSpPr>
                  <a:spLocks/>
                </p:cNvSpPr>
                <p:nvPr/>
              </p:nvSpPr>
              <p:spPr bwMode="auto">
                <a:xfrm>
                  <a:off x="107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63" name="Freeform 1700"/>
                <p:cNvSpPr>
                  <a:spLocks/>
                </p:cNvSpPr>
                <p:nvPr/>
              </p:nvSpPr>
              <p:spPr bwMode="auto">
                <a:xfrm>
                  <a:off x="108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64" name="Freeform 1701"/>
                <p:cNvSpPr>
                  <a:spLocks/>
                </p:cNvSpPr>
                <p:nvPr/>
              </p:nvSpPr>
              <p:spPr bwMode="auto">
                <a:xfrm>
                  <a:off x="109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65" name="Freeform 1702"/>
                <p:cNvSpPr>
                  <a:spLocks/>
                </p:cNvSpPr>
                <p:nvPr/>
              </p:nvSpPr>
              <p:spPr bwMode="auto">
                <a:xfrm>
                  <a:off x="110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66" name="Freeform 1703"/>
                <p:cNvSpPr>
                  <a:spLocks/>
                </p:cNvSpPr>
                <p:nvPr/>
              </p:nvSpPr>
              <p:spPr bwMode="auto">
                <a:xfrm>
                  <a:off x="111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67" name="Freeform 1704"/>
                <p:cNvSpPr>
                  <a:spLocks/>
                </p:cNvSpPr>
                <p:nvPr/>
              </p:nvSpPr>
              <p:spPr bwMode="auto">
                <a:xfrm>
                  <a:off x="112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341" name="Group 1705"/>
              <p:cNvGrpSpPr>
                <a:grpSpLocks/>
              </p:cNvGrpSpPr>
              <p:nvPr/>
            </p:nvGrpSpPr>
            <p:grpSpPr bwMode="auto">
              <a:xfrm>
                <a:off x="309" y="2358"/>
                <a:ext cx="218" cy="246"/>
                <a:chOff x="309" y="2358"/>
                <a:chExt cx="218" cy="246"/>
              </a:xfrm>
            </p:grpSpPr>
            <p:sp>
              <p:nvSpPr>
                <p:cNvPr id="342" name="Freeform 1706"/>
                <p:cNvSpPr>
                  <a:spLocks/>
                </p:cNvSpPr>
                <p:nvPr/>
              </p:nvSpPr>
              <p:spPr bwMode="auto">
                <a:xfrm>
                  <a:off x="309" y="2358"/>
                  <a:ext cx="218" cy="246"/>
                </a:xfrm>
                <a:custGeom>
                  <a:avLst/>
                  <a:gdLst>
                    <a:gd name="T0" fmla="*/ 104 w 218"/>
                    <a:gd name="T1" fmla="*/ 0 h 246"/>
                    <a:gd name="T2" fmla="*/ 66 w 218"/>
                    <a:gd name="T3" fmla="*/ 9 h 246"/>
                    <a:gd name="T4" fmla="*/ 28 w 218"/>
                    <a:gd name="T5" fmla="*/ 37 h 246"/>
                    <a:gd name="T6" fmla="*/ 9 w 218"/>
                    <a:gd name="T7" fmla="*/ 75 h 246"/>
                    <a:gd name="T8" fmla="*/ 0 w 218"/>
                    <a:gd name="T9" fmla="*/ 123 h 246"/>
                    <a:gd name="T10" fmla="*/ 9 w 218"/>
                    <a:gd name="T11" fmla="*/ 170 h 246"/>
                    <a:gd name="T12" fmla="*/ 28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7"/>
                      </a:lnTo>
                      <a:lnTo>
                        <a:pt x="9" y="75"/>
                      </a:lnTo>
                      <a:lnTo>
                        <a:pt x="0" y="123"/>
                      </a:lnTo>
                      <a:lnTo>
                        <a:pt x="9" y="170"/>
                      </a:lnTo>
                      <a:lnTo>
                        <a:pt x="28"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43" name="Freeform 1707"/>
                <p:cNvSpPr>
                  <a:spLocks/>
                </p:cNvSpPr>
                <p:nvPr/>
              </p:nvSpPr>
              <p:spPr bwMode="auto">
                <a:xfrm>
                  <a:off x="318" y="2377"/>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79 h 208"/>
                    <a:gd name="T14" fmla="*/ 57 w 199"/>
                    <a:gd name="T15" fmla="*/ 198 h 208"/>
                    <a:gd name="T16" fmla="*/ 95 w 199"/>
                    <a:gd name="T17" fmla="*/ 208 h 208"/>
                    <a:gd name="T18" fmla="*/ 143 w 199"/>
                    <a:gd name="T19" fmla="*/ 198 h 208"/>
                    <a:gd name="T20" fmla="*/ 171 w 199"/>
                    <a:gd name="T21" fmla="*/ 179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79"/>
                      </a:lnTo>
                      <a:lnTo>
                        <a:pt x="57" y="198"/>
                      </a:lnTo>
                      <a:lnTo>
                        <a:pt x="95" y="208"/>
                      </a:lnTo>
                      <a:lnTo>
                        <a:pt x="143" y="198"/>
                      </a:lnTo>
                      <a:lnTo>
                        <a:pt x="171" y="179"/>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44" name="Freeform 1708"/>
                <p:cNvSpPr>
                  <a:spLocks/>
                </p:cNvSpPr>
                <p:nvPr/>
              </p:nvSpPr>
              <p:spPr bwMode="auto">
                <a:xfrm>
                  <a:off x="328" y="2386"/>
                  <a:ext cx="180" cy="189"/>
                </a:xfrm>
                <a:custGeom>
                  <a:avLst/>
                  <a:gdLst>
                    <a:gd name="T0" fmla="*/ 85 w 180"/>
                    <a:gd name="T1" fmla="*/ 0 h 189"/>
                    <a:gd name="T2" fmla="*/ 57 w 180"/>
                    <a:gd name="T3" fmla="*/ 9 h 189"/>
                    <a:gd name="T4" fmla="*/ 28 w 180"/>
                    <a:gd name="T5" fmla="*/ 28 h 189"/>
                    <a:gd name="T6" fmla="*/ 9 w 180"/>
                    <a:gd name="T7" fmla="*/ 57 h 189"/>
                    <a:gd name="T8" fmla="*/ 0 w 180"/>
                    <a:gd name="T9" fmla="*/ 95 h 189"/>
                    <a:gd name="T10" fmla="*/ 9 w 180"/>
                    <a:gd name="T11" fmla="*/ 133 h 189"/>
                    <a:gd name="T12" fmla="*/ 28 w 180"/>
                    <a:gd name="T13" fmla="*/ 161 h 189"/>
                    <a:gd name="T14" fmla="*/ 57 w 180"/>
                    <a:gd name="T15" fmla="*/ 180 h 189"/>
                    <a:gd name="T16" fmla="*/ 85 w 180"/>
                    <a:gd name="T17" fmla="*/ 189 h 189"/>
                    <a:gd name="T18" fmla="*/ 123 w 180"/>
                    <a:gd name="T19" fmla="*/ 180 h 189"/>
                    <a:gd name="T20" fmla="*/ 151 w 180"/>
                    <a:gd name="T21" fmla="*/ 161 h 189"/>
                    <a:gd name="T22" fmla="*/ 170 w 180"/>
                    <a:gd name="T23" fmla="*/ 133 h 189"/>
                    <a:gd name="T24" fmla="*/ 180 w 180"/>
                    <a:gd name="T25" fmla="*/ 95 h 189"/>
                    <a:gd name="T26" fmla="*/ 170 w 180"/>
                    <a:gd name="T27" fmla="*/ 57 h 189"/>
                    <a:gd name="T28" fmla="*/ 151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9" y="57"/>
                      </a:lnTo>
                      <a:lnTo>
                        <a:pt x="0" y="95"/>
                      </a:lnTo>
                      <a:lnTo>
                        <a:pt x="9" y="133"/>
                      </a:lnTo>
                      <a:lnTo>
                        <a:pt x="28" y="161"/>
                      </a:lnTo>
                      <a:lnTo>
                        <a:pt x="57" y="180"/>
                      </a:lnTo>
                      <a:lnTo>
                        <a:pt x="85" y="189"/>
                      </a:lnTo>
                      <a:lnTo>
                        <a:pt x="123" y="180"/>
                      </a:lnTo>
                      <a:lnTo>
                        <a:pt x="151" y="161"/>
                      </a:lnTo>
                      <a:lnTo>
                        <a:pt x="170" y="133"/>
                      </a:lnTo>
                      <a:lnTo>
                        <a:pt x="180" y="95"/>
                      </a:lnTo>
                      <a:lnTo>
                        <a:pt x="170" y="57"/>
                      </a:lnTo>
                      <a:lnTo>
                        <a:pt x="151" y="28"/>
                      </a:lnTo>
                      <a:lnTo>
                        <a:pt x="123" y="9"/>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45" name="Freeform 1709"/>
                <p:cNvSpPr>
                  <a:spLocks/>
                </p:cNvSpPr>
                <p:nvPr/>
              </p:nvSpPr>
              <p:spPr bwMode="auto">
                <a:xfrm>
                  <a:off x="337" y="2395"/>
                  <a:ext cx="161" cy="180"/>
                </a:xfrm>
                <a:custGeom>
                  <a:avLst/>
                  <a:gdLst>
                    <a:gd name="T0" fmla="*/ 76 w 161"/>
                    <a:gd name="T1" fmla="*/ 0 h 180"/>
                    <a:gd name="T2" fmla="*/ 48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8 w 161"/>
                    <a:gd name="T15" fmla="*/ 171 h 180"/>
                    <a:gd name="T16" fmla="*/ 76 w 161"/>
                    <a:gd name="T17" fmla="*/ 180 h 180"/>
                    <a:gd name="T18" fmla="*/ 114 w 161"/>
                    <a:gd name="T19" fmla="*/ 171 h 180"/>
                    <a:gd name="T20" fmla="*/ 142 w 161"/>
                    <a:gd name="T21" fmla="*/ 152 h 180"/>
                    <a:gd name="T22" fmla="*/ 152 w 161"/>
                    <a:gd name="T23" fmla="*/ 124 h 180"/>
                    <a:gd name="T24" fmla="*/ 161 w 161"/>
                    <a:gd name="T25" fmla="*/ 86 h 180"/>
                    <a:gd name="T26" fmla="*/ 152 w 161"/>
                    <a:gd name="T27" fmla="*/ 57 h 180"/>
                    <a:gd name="T28" fmla="*/ 142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10"/>
                      </a:lnTo>
                      <a:lnTo>
                        <a:pt x="29" y="29"/>
                      </a:lnTo>
                      <a:lnTo>
                        <a:pt x="10" y="57"/>
                      </a:lnTo>
                      <a:lnTo>
                        <a:pt x="0" y="86"/>
                      </a:lnTo>
                      <a:lnTo>
                        <a:pt x="10" y="124"/>
                      </a:lnTo>
                      <a:lnTo>
                        <a:pt x="29" y="152"/>
                      </a:lnTo>
                      <a:lnTo>
                        <a:pt x="48" y="171"/>
                      </a:lnTo>
                      <a:lnTo>
                        <a:pt x="76" y="180"/>
                      </a:lnTo>
                      <a:lnTo>
                        <a:pt x="114" y="171"/>
                      </a:lnTo>
                      <a:lnTo>
                        <a:pt x="142" y="152"/>
                      </a:lnTo>
                      <a:lnTo>
                        <a:pt x="152" y="124"/>
                      </a:lnTo>
                      <a:lnTo>
                        <a:pt x="161" y="86"/>
                      </a:lnTo>
                      <a:lnTo>
                        <a:pt x="152" y="57"/>
                      </a:lnTo>
                      <a:lnTo>
                        <a:pt x="142" y="29"/>
                      </a:lnTo>
                      <a:lnTo>
                        <a:pt x="114" y="10"/>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46" name="Freeform 1710"/>
                <p:cNvSpPr>
                  <a:spLocks/>
                </p:cNvSpPr>
                <p:nvPr/>
              </p:nvSpPr>
              <p:spPr bwMode="auto">
                <a:xfrm>
                  <a:off x="34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47" name="Freeform 1711"/>
                <p:cNvSpPr>
                  <a:spLocks/>
                </p:cNvSpPr>
                <p:nvPr/>
              </p:nvSpPr>
              <p:spPr bwMode="auto">
                <a:xfrm>
                  <a:off x="35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48" name="Freeform 1712"/>
                <p:cNvSpPr>
                  <a:spLocks/>
                </p:cNvSpPr>
                <p:nvPr/>
              </p:nvSpPr>
              <p:spPr bwMode="auto">
                <a:xfrm>
                  <a:off x="366" y="2424"/>
                  <a:ext cx="113" cy="123"/>
                </a:xfrm>
                <a:custGeom>
                  <a:avLst/>
                  <a:gdLst>
                    <a:gd name="T0" fmla="*/ 57 w 113"/>
                    <a:gd name="T1" fmla="*/ 0 h 123"/>
                    <a:gd name="T2" fmla="*/ 38 w 113"/>
                    <a:gd name="T3" fmla="*/ 9 h 123"/>
                    <a:gd name="T4" fmla="*/ 19 w 113"/>
                    <a:gd name="T5" fmla="*/ 19 h 123"/>
                    <a:gd name="T6" fmla="*/ 9 w 113"/>
                    <a:gd name="T7" fmla="*/ 38 h 123"/>
                    <a:gd name="T8" fmla="*/ 0 w 113"/>
                    <a:gd name="T9" fmla="*/ 66 h 123"/>
                    <a:gd name="T10" fmla="*/ 9 w 113"/>
                    <a:gd name="T11" fmla="*/ 85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5 h 123"/>
                    <a:gd name="T24" fmla="*/ 113 w 113"/>
                    <a:gd name="T25" fmla="*/ 66 h 123"/>
                    <a:gd name="T26" fmla="*/ 113 w 113"/>
                    <a:gd name="T27" fmla="*/ 38 h 123"/>
                    <a:gd name="T28" fmla="*/ 95 w 113"/>
                    <a:gd name="T29" fmla="*/ 19 h 123"/>
                    <a:gd name="T30" fmla="*/ 76 w 113"/>
                    <a:gd name="T31" fmla="*/ 9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3" y="85"/>
                      </a:lnTo>
                      <a:lnTo>
                        <a:pt x="113" y="66"/>
                      </a:lnTo>
                      <a:lnTo>
                        <a:pt x="113" y="38"/>
                      </a:lnTo>
                      <a:lnTo>
                        <a:pt x="95" y="19"/>
                      </a:lnTo>
                      <a:lnTo>
                        <a:pt x="76" y="9"/>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49" name="Freeform 1713"/>
                <p:cNvSpPr>
                  <a:spLocks/>
                </p:cNvSpPr>
                <p:nvPr/>
              </p:nvSpPr>
              <p:spPr bwMode="auto">
                <a:xfrm>
                  <a:off x="36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50" name="Freeform 1714"/>
                <p:cNvSpPr>
                  <a:spLocks/>
                </p:cNvSpPr>
                <p:nvPr/>
              </p:nvSpPr>
              <p:spPr bwMode="auto">
                <a:xfrm>
                  <a:off x="37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51" name="Freeform 1715"/>
                <p:cNvSpPr>
                  <a:spLocks/>
                </p:cNvSpPr>
                <p:nvPr/>
              </p:nvSpPr>
              <p:spPr bwMode="auto">
                <a:xfrm>
                  <a:off x="38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52" name="Freeform 1716"/>
                <p:cNvSpPr>
                  <a:spLocks/>
                </p:cNvSpPr>
                <p:nvPr/>
              </p:nvSpPr>
              <p:spPr bwMode="auto">
                <a:xfrm>
                  <a:off x="39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53" name="Freeform 1717"/>
                <p:cNvSpPr>
                  <a:spLocks/>
                </p:cNvSpPr>
                <p:nvPr/>
              </p:nvSpPr>
              <p:spPr bwMode="auto">
                <a:xfrm>
                  <a:off x="40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54" name="Freeform 1718"/>
                <p:cNvSpPr>
                  <a:spLocks/>
                </p:cNvSpPr>
                <p:nvPr/>
              </p:nvSpPr>
              <p:spPr bwMode="auto">
                <a:xfrm>
                  <a:off x="41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sp>
          <p:nvSpPr>
            <p:cNvPr id="17" name="Line 1719"/>
            <p:cNvSpPr>
              <a:spLocks noChangeShapeType="1"/>
            </p:cNvSpPr>
            <p:nvPr/>
          </p:nvSpPr>
          <p:spPr bwMode="auto">
            <a:xfrm>
              <a:off x="1710" y="2019"/>
              <a:ext cx="602"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8" name="Line 1720"/>
            <p:cNvSpPr>
              <a:spLocks noChangeShapeType="1"/>
            </p:cNvSpPr>
            <p:nvPr/>
          </p:nvSpPr>
          <p:spPr bwMode="auto">
            <a:xfrm>
              <a:off x="1567" y="1898"/>
              <a:ext cx="143" cy="129"/>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9" name="Line 1721"/>
            <p:cNvSpPr>
              <a:spLocks noChangeShapeType="1"/>
            </p:cNvSpPr>
            <p:nvPr/>
          </p:nvSpPr>
          <p:spPr bwMode="auto">
            <a:xfrm>
              <a:off x="793" y="1898"/>
              <a:ext cx="728"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20" name="Group 1722"/>
            <p:cNvGrpSpPr>
              <a:grpSpLocks/>
            </p:cNvGrpSpPr>
            <p:nvPr/>
          </p:nvGrpSpPr>
          <p:grpSpPr bwMode="auto">
            <a:xfrm>
              <a:off x="955" y="1794"/>
              <a:ext cx="198" cy="209"/>
              <a:chOff x="546" y="2064"/>
              <a:chExt cx="208" cy="246"/>
            </a:xfrm>
          </p:grpSpPr>
          <p:sp>
            <p:nvSpPr>
              <p:cNvPr id="324" name="Freeform 1723"/>
              <p:cNvSpPr>
                <a:spLocks/>
              </p:cNvSpPr>
              <p:nvPr/>
            </p:nvSpPr>
            <p:spPr bwMode="auto">
              <a:xfrm>
                <a:off x="546" y="2064"/>
                <a:ext cx="208" cy="246"/>
              </a:xfrm>
              <a:custGeom>
                <a:avLst/>
                <a:gdLst>
                  <a:gd name="T0" fmla="*/ 104 w 208"/>
                  <a:gd name="T1" fmla="*/ 0 h 246"/>
                  <a:gd name="T2" fmla="*/ 66 w 208"/>
                  <a:gd name="T3" fmla="*/ 9 h 246"/>
                  <a:gd name="T4" fmla="*/ 28 w 208"/>
                  <a:gd name="T5" fmla="*/ 38 h 246"/>
                  <a:gd name="T6" fmla="*/ 9 w 208"/>
                  <a:gd name="T7" fmla="*/ 76 h 246"/>
                  <a:gd name="T8" fmla="*/ 0 w 208"/>
                  <a:gd name="T9" fmla="*/ 123 h 246"/>
                  <a:gd name="T10" fmla="*/ 9 w 208"/>
                  <a:gd name="T11" fmla="*/ 170 h 246"/>
                  <a:gd name="T12" fmla="*/ 28 w 208"/>
                  <a:gd name="T13" fmla="*/ 208 h 246"/>
                  <a:gd name="T14" fmla="*/ 66 w 208"/>
                  <a:gd name="T15" fmla="*/ 237 h 246"/>
                  <a:gd name="T16" fmla="*/ 104 w 208"/>
                  <a:gd name="T17" fmla="*/ 246 h 246"/>
                  <a:gd name="T18" fmla="*/ 142 w 208"/>
                  <a:gd name="T19" fmla="*/ 237 h 246"/>
                  <a:gd name="T20" fmla="*/ 180 w 208"/>
                  <a:gd name="T21" fmla="*/ 208 h 246"/>
                  <a:gd name="T22" fmla="*/ 199 w 208"/>
                  <a:gd name="T23" fmla="*/ 170 h 246"/>
                  <a:gd name="T24" fmla="*/ 208 w 208"/>
                  <a:gd name="T25" fmla="*/ 123 h 246"/>
                  <a:gd name="T26" fmla="*/ 199 w 208"/>
                  <a:gd name="T27" fmla="*/ 76 h 246"/>
                  <a:gd name="T28" fmla="*/ 180 w 208"/>
                  <a:gd name="T29" fmla="*/ 38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8"/>
                    </a:lnTo>
                    <a:lnTo>
                      <a:pt x="9" y="76"/>
                    </a:lnTo>
                    <a:lnTo>
                      <a:pt x="0" y="123"/>
                    </a:lnTo>
                    <a:lnTo>
                      <a:pt x="9" y="170"/>
                    </a:lnTo>
                    <a:lnTo>
                      <a:pt x="28" y="208"/>
                    </a:lnTo>
                    <a:lnTo>
                      <a:pt x="66" y="237"/>
                    </a:lnTo>
                    <a:lnTo>
                      <a:pt x="104" y="246"/>
                    </a:lnTo>
                    <a:lnTo>
                      <a:pt x="142" y="237"/>
                    </a:lnTo>
                    <a:lnTo>
                      <a:pt x="180" y="208"/>
                    </a:lnTo>
                    <a:lnTo>
                      <a:pt x="199" y="170"/>
                    </a:lnTo>
                    <a:lnTo>
                      <a:pt x="208" y="123"/>
                    </a:lnTo>
                    <a:lnTo>
                      <a:pt x="199" y="76"/>
                    </a:lnTo>
                    <a:lnTo>
                      <a:pt x="180" y="38"/>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25" name="Freeform 1724"/>
              <p:cNvSpPr>
                <a:spLocks/>
              </p:cNvSpPr>
              <p:nvPr/>
            </p:nvSpPr>
            <p:spPr bwMode="auto">
              <a:xfrm>
                <a:off x="555" y="2083"/>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80 h 208"/>
                  <a:gd name="T14" fmla="*/ 57 w 190"/>
                  <a:gd name="T15" fmla="*/ 199 h 208"/>
                  <a:gd name="T16" fmla="*/ 95 w 190"/>
                  <a:gd name="T17" fmla="*/ 208 h 208"/>
                  <a:gd name="T18" fmla="*/ 133 w 190"/>
                  <a:gd name="T19" fmla="*/ 199 h 208"/>
                  <a:gd name="T20" fmla="*/ 161 w 190"/>
                  <a:gd name="T21" fmla="*/ 180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80"/>
                    </a:lnTo>
                    <a:lnTo>
                      <a:pt x="57" y="199"/>
                    </a:lnTo>
                    <a:lnTo>
                      <a:pt x="95" y="208"/>
                    </a:lnTo>
                    <a:lnTo>
                      <a:pt x="133" y="199"/>
                    </a:lnTo>
                    <a:lnTo>
                      <a:pt x="161" y="180"/>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26" name="Freeform 1725"/>
              <p:cNvSpPr>
                <a:spLocks/>
              </p:cNvSpPr>
              <p:nvPr/>
            </p:nvSpPr>
            <p:spPr bwMode="auto">
              <a:xfrm>
                <a:off x="565" y="2092"/>
                <a:ext cx="170" cy="190"/>
              </a:xfrm>
              <a:custGeom>
                <a:avLst/>
                <a:gdLst>
                  <a:gd name="T0" fmla="*/ 85 w 170"/>
                  <a:gd name="T1" fmla="*/ 0 h 190"/>
                  <a:gd name="T2" fmla="*/ 56 w 170"/>
                  <a:gd name="T3" fmla="*/ 10 h 190"/>
                  <a:gd name="T4" fmla="*/ 28 w 170"/>
                  <a:gd name="T5" fmla="*/ 29 h 190"/>
                  <a:gd name="T6" fmla="*/ 9 w 170"/>
                  <a:gd name="T7" fmla="*/ 57 h 190"/>
                  <a:gd name="T8" fmla="*/ 0 w 170"/>
                  <a:gd name="T9" fmla="*/ 95 h 190"/>
                  <a:gd name="T10" fmla="*/ 9 w 170"/>
                  <a:gd name="T11" fmla="*/ 133 h 190"/>
                  <a:gd name="T12" fmla="*/ 28 w 170"/>
                  <a:gd name="T13" fmla="*/ 161 h 190"/>
                  <a:gd name="T14" fmla="*/ 56 w 170"/>
                  <a:gd name="T15" fmla="*/ 180 h 190"/>
                  <a:gd name="T16" fmla="*/ 85 w 170"/>
                  <a:gd name="T17" fmla="*/ 190 h 190"/>
                  <a:gd name="T18" fmla="*/ 123 w 170"/>
                  <a:gd name="T19" fmla="*/ 180 h 190"/>
                  <a:gd name="T20" fmla="*/ 142 w 170"/>
                  <a:gd name="T21" fmla="*/ 161 h 190"/>
                  <a:gd name="T22" fmla="*/ 161 w 170"/>
                  <a:gd name="T23" fmla="*/ 133 h 190"/>
                  <a:gd name="T24" fmla="*/ 170 w 170"/>
                  <a:gd name="T25" fmla="*/ 95 h 190"/>
                  <a:gd name="T26" fmla="*/ 161 w 170"/>
                  <a:gd name="T27" fmla="*/ 57 h 190"/>
                  <a:gd name="T28" fmla="*/ 142 w 170"/>
                  <a:gd name="T29" fmla="*/ 29 h 190"/>
                  <a:gd name="T30" fmla="*/ 123 w 170"/>
                  <a:gd name="T31" fmla="*/ 10 h 190"/>
                  <a:gd name="T32" fmla="*/ 85 w 17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90"/>
                  <a:gd name="T53" fmla="*/ 170 w 17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90">
                    <a:moveTo>
                      <a:pt x="85" y="0"/>
                    </a:moveTo>
                    <a:lnTo>
                      <a:pt x="56" y="10"/>
                    </a:lnTo>
                    <a:lnTo>
                      <a:pt x="28" y="29"/>
                    </a:lnTo>
                    <a:lnTo>
                      <a:pt x="9" y="57"/>
                    </a:lnTo>
                    <a:lnTo>
                      <a:pt x="0" y="95"/>
                    </a:lnTo>
                    <a:lnTo>
                      <a:pt x="9" y="133"/>
                    </a:lnTo>
                    <a:lnTo>
                      <a:pt x="28" y="161"/>
                    </a:lnTo>
                    <a:lnTo>
                      <a:pt x="56" y="180"/>
                    </a:lnTo>
                    <a:lnTo>
                      <a:pt x="85" y="190"/>
                    </a:lnTo>
                    <a:lnTo>
                      <a:pt x="123" y="180"/>
                    </a:lnTo>
                    <a:lnTo>
                      <a:pt x="142" y="161"/>
                    </a:lnTo>
                    <a:lnTo>
                      <a:pt x="161" y="133"/>
                    </a:lnTo>
                    <a:lnTo>
                      <a:pt x="170" y="95"/>
                    </a:lnTo>
                    <a:lnTo>
                      <a:pt x="161" y="57"/>
                    </a:lnTo>
                    <a:lnTo>
                      <a:pt x="142" y="29"/>
                    </a:lnTo>
                    <a:lnTo>
                      <a:pt x="123" y="10"/>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27" name="Freeform 1726"/>
              <p:cNvSpPr>
                <a:spLocks/>
              </p:cNvSpPr>
              <p:nvPr/>
            </p:nvSpPr>
            <p:spPr bwMode="auto">
              <a:xfrm>
                <a:off x="574" y="2102"/>
                <a:ext cx="161" cy="180"/>
              </a:xfrm>
              <a:custGeom>
                <a:avLst/>
                <a:gdLst>
                  <a:gd name="T0" fmla="*/ 76 w 161"/>
                  <a:gd name="T1" fmla="*/ 0 h 180"/>
                  <a:gd name="T2" fmla="*/ 4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7 w 161"/>
                  <a:gd name="T15" fmla="*/ 170 h 180"/>
                  <a:gd name="T16" fmla="*/ 76 w 161"/>
                  <a:gd name="T17" fmla="*/ 180 h 180"/>
                  <a:gd name="T18" fmla="*/ 114 w 161"/>
                  <a:gd name="T19" fmla="*/ 170 h 180"/>
                  <a:gd name="T20" fmla="*/ 133 w 161"/>
                  <a:gd name="T21" fmla="*/ 151 h 180"/>
                  <a:gd name="T22" fmla="*/ 152 w 161"/>
                  <a:gd name="T23" fmla="*/ 123 h 180"/>
                  <a:gd name="T24" fmla="*/ 161 w 161"/>
                  <a:gd name="T25" fmla="*/ 85 h 180"/>
                  <a:gd name="T26" fmla="*/ 152 w 161"/>
                  <a:gd name="T27" fmla="*/ 57 h 180"/>
                  <a:gd name="T28" fmla="*/ 133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9" y="28"/>
                    </a:lnTo>
                    <a:lnTo>
                      <a:pt x="10" y="57"/>
                    </a:lnTo>
                    <a:lnTo>
                      <a:pt x="0" y="85"/>
                    </a:lnTo>
                    <a:lnTo>
                      <a:pt x="10" y="123"/>
                    </a:lnTo>
                    <a:lnTo>
                      <a:pt x="29" y="151"/>
                    </a:lnTo>
                    <a:lnTo>
                      <a:pt x="47" y="170"/>
                    </a:lnTo>
                    <a:lnTo>
                      <a:pt x="76" y="180"/>
                    </a:lnTo>
                    <a:lnTo>
                      <a:pt x="114" y="170"/>
                    </a:lnTo>
                    <a:lnTo>
                      <a:pt x="133" y="151"/>
                    </a:lnTo>
                    <a:lnTo>
                      <a:pt x="152" y="123"/>
                    </a:lnTo>
                    <a:lnTo>
                      <a:pt x="161" y="85"/>
                    </a:lnTo>
                    <a:lnTo>
                      <a:pt x="152" y="57"/>
                    </a:lnTo>
                    <a:lnTo>
                      <a:pt x="133" y="28"/>
                    </a:lnTo>
                    <a:lnTo>
                      <a:pt x="114" y="9"/>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28" name="Freeform 1727"/>
              <p:cNvSpPr>
                <a:spLocks/>
              </p:cNvSpPr>
              <p:nvPr/>
            </p:nvSpPr>
            <p:spPr bwMode="auto">
              <a:xfrm>
                <a:off x="584" y="2111"/>
                <a:ext cx="142" cy="161"/>
              </a:xfrm>
              <a:custGeom>
                <a:avLst/>
                <a:gdLst>
                  <a:gd name="T0" fmla="*/ 66 w 142"/>
                  <a:gd name="T1" fmla="*/ 0 h 161"/>
                  <a:gd name="T2" fmla="*/ 37 w 142"/>
                  <a:gd name="T3" fmla="*/ 10 h 161"/>
                  <a:gd name="T4" fmla="*/ 19 w 142"/>
                  <a:gd name="T5" fmla="*/ 29 h 161"/>
                  <a:gd name="T6" fmla="*/ 9 w 142"/>
                  <a:gd name="T7" fmla="*/ 48 h 161"/>
                  <a:gd name="T8" fmla="*/ 0 w 142"/>
                  <a:gd name="T9" fmla="*/ 76 h 161"/>
                  <a:gd name="T10" fmla="*/ 9 w 142"/>
                  <a:gd name="T11" fmla="*/ 114 h 161"/>
                  <a:gd name="T12" fmla="*/ 19 w 142"/>
                  <a:gd name="T13" fmla="*/ 133 h 161"/>
                  <a:gd name="T14" fmla="*/ 37 w 142"/>
                  <a:gd name="T15" fmla="*/ 152 h 161"/>
                  <a:gd name="T16" fmla="*/ 66 w 142"/>
                  <a:gd name="T17" fmla="*/ 161 h 161"/>
                  <a:gd name="T18" fmla="*/ 94 w 142"/>
                  <a:gd name="T19" fmla="*/ 152 h 161"/>
                  <a:gd name="T20" fmla="*/ 123 w 142"/>
                  <a:gd name="T21" fmla="*/ 133 h 161"/>
                  <a:gd name="T22" fmla="*/ 132 w 142"/>
                  <a:gd name="T23" fmla="*/ 114 h 161"/>
                  <a:gd name="T24" fmla="*/ 142 w 142"/>
                  <a:gd name="T25" fmla="*/ 76 h 161"/>
                  <a:gd name="T26" fmla="*/ 132 w 142"/>
                  <a:gd name="T27" fmla="*/ 48 h 161"/>
                  <a:gd name="T28" fmla="*/ 123 w 142"/>
                  <a:gd name="T29" fmla="*/ 29 h 161"/>
                  <a:gd name="T30" fmla="*/ 94 w 142"/>
                  <a:gd name="T31" fmla="*/ 10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10"/>
                    </a:lnTo>
                    <a:lnTo>
                      <a:pt x="19" y="29"/>
                    </a:lnTo>
                    <a:lnTo>
                      <a:pt x="9" y="48"/>
                    </a:lnTo>
                    <a:lnTo>
                      <a:pt x="0" y="76"/>
                    </a:lnTo>
                    <a:lnTo>
                      <a:pt x="9" y="114"/>
                    </a:lnTo>
                    <a:lnTo>
                      <a:pt x="19" y="133"/>
                    </a:lnTo>
                    <a:lnTo>
                      <a:pt x="37" y="152"/>
                    </a:lnTo>
                    <a:lnTo>
                      <a:pt x="66" y="161"/>
                    </a:lnTo>
                    <a:lnTo>
                      <a:pt x="94" y="152"/>
                    </a:lnTo>
                    <a:lnTo>
                      <a:pt x="123" y="133"/>
                    </a:lnTo>
                    <a:lnTo>
                      <a:pt x="132" y="114"/>
                    </a:lnTo>
                    <a:lnTo>
                      <a:pt x="142" y="76"/>
                    </a:lnTo>
                    <a:lnTo>
                      <a:pt x="132" y="48"/>
                    </a:lnTo>
                    <a:lnTo>
                      <a:pt x="123" y="29"/>
                    </a:lnTo>
                    <a:lnTo>
                      <a:pt x="94" y="10"/>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29" name="Freeform 1728"/>
              <p:cNvSpPr>
                <a:spLocks/>
              </p:cNvSpPr>
              <p:nvPr/>
            </p:nvSpPr>
            <p:spPr bwMode="auto">
              <a:xfrm>
                <a:off x="593" y="2121"/>
                <a:ext cx="123" cy="142"/>
              </a:xfrm>
              <a:custGeom>
                <a:avLst/>
                <a:gdLst>
                  <a:gd name="T0" fmla="*/ 57 w 123"/>
                  <a:gd name="T1" fmla="*/ 0 h 142"/>
                  <a:gd name="T2" fmla="*/ 38 w 123"/>
                  <a:gd name="T3" fmla="*/ 9 h 142"/>
                  <a:gd name="T4" fmla="*/ 19 w 123"/>
                  <a:gd name="T5" fmla="*/ 19 h 142"/>
                  <a:gd name="T6" fmla="*/ 10 w 123"/>
                  <a:gd name="T7" fmla="*/ 38 h 142"/>
                  <a:gd name="T8" fmla="*/ 0 w 123"/>
                  <a:gd name="T9" fmla="*/ 66 h 142"/>
                  <a:gd name="T10" fmla="*/ 10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10" y="38"/>
                    </a:lnTo>
                    <a:lnTo>
                      <a:pt x="0" y="66"/>
                    </a:lnTo>
                    <a:lnTo>
                      <a:pt x="10"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30" name="Freeform 1729"/>
              <p:cNvSpPr>
                <a:spLocks/>
              </p:cNvSpPr>
              <p:nvPr/>
            </p:nvSpPr>
            <p:spPr bwMode="auto">
              <a:xfrm>
                <a:off x="603" y="2130"/>
                <a:ext cx="104" cy="123"/>
              </a:xfrm>
              <a:custGeom>
                <a:avLst/>
                <a:gdLst>
                  <a:gd name="T0" fmla="*/ 56 w 104"/>
                  <a:gd name="T1" fmla="*/ 0 h 123"/>
                  <a:gd name="T2" fmla="*/ 37 w 104"/>
                  <a:gd name="T3" fmla="*/ 10 h 123"/>
                  <a:gd name="T4" fmla="*/ 18 w 104"/>
                  <a:gd name="T5" fmla="*/ 19 h 123"/>
                  <a:gd name="T6" fmla="*/ 9 w 104"/>
                  <a:gd name="T7" fmla="*/ 38 h 123"/>
                  <a:gd name="T8" fmla="*/ 0 w 104"/>
                  <a:gd name="T9" fmla="*/ 67 h 123"/>
                  <a:gd name="T10" fmla="*/ 9 w 104"/>
                  <a:gd name="T11" fmla="*/ 86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7 h 123"/>
                  <a:gd name="T24" fmla="*/ 94 w 104"/>
                  <a:gd name="T25" fmla="*/ 19 h 123"/>
                  <a:gd name="T26" fmla="*/ 75 w 104"/>
                  <a:gd name="T27" fmla="*/ 10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10"/>
                    </a:lnTo>
                    <a:lnTo>
                      <a:pt x="18" y="19"/>
                    </a:lnTo>
                    <a:lnTo>
                      <a:pt x="9" y="38"/>
                    </a:lnTo>
                    <a:lnTo>
                      <a:pt x="0" y="67"/>
                    </a:lnTo>
                    <a:lnTo>
                      <a:pt x="9" y="86"/>
                    </a:lnTo>
                    <a:lnTo>
                      <a:pt x="18" y="104"/>
                    </a:lnTo>
                    <a:lnTo>
                      <a:pt x="37" y="123"/>
                    </a:lnTo>
                    <a:lnTo>
                      <a:pt x="56" y="123"/>
                    </a:lnTo>
                    <a:lnTo>
                      <a:pt x="75" y="123"/>
                    </a:lnTo>
                    <a:lnTo>
                      <a:pt x="94" y="104"/>
                    </a:lnTo>
                    <a:lnTo>
                      <a:pt x="104" y="67"/>
                    </a:lnTo>
                    <a:lnTo>
                      <a:pt x="94" y="19"/>
                    </a:lnTo>
                    <a:lnTo>
                      <a:pt x="75" y="10"/>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31" name="Freeform 1730"/>
              <p:cNvSpPr>
                <a:spLocks/>
              </p:cNvSpPr>
              <p:nvPr/>
            </p:nvSpPr>
            <p:spPr bwMode="auto">
              <a:xfrm>
                <a:off x="603" y="2140"/>
                <a:ext cx="104" cy="104"/>
              </a:xfrm>
              <a:custGeom>
                <a:avLst/>
                <a:gdLst>
                  <a:gd name="T0" fmla="*/ 56 w 104"/>
                  <a:gd name="T1" fmla="*/ 0 h 104"/>
                  <a:gd name="T2" fmla="*/ 37 w 104"/>
                  <a:gd name="T3" fmla="*/ 9 h 104"/>
                  <a:gd name="T4" fmla="*/ 18 w 104"/>
                  <a:gd name="T5" fmla="*/ 19 h 104"/>
                  <a:gd name="T6" fmla="*/ 9 w 104"/>
                  <a:gd name="T7" fmla="*/ 38 h 104"/>
                  <a:gd name="T8" fmla="*/ 0 w 104"/>
                  <a:gd name="T9" fmla="*/ 57 h 104"/>
                  <a:gd name="T10" fmla="*/ 9 w 104"/>
                  <a:gd name="T11" fmla="*/ 76 h 104"/>
                  <a:gd name="T12" fmla="*/ 18 w 104"/>
                  <a:gd name="T13" fmla="*/ 94 h 104"/>
                  <a:gd name="T14" fmla="*/ 56 w 104"/>
                  <a:gd name="T15" fmla="*/ 104 h 104"/>
                  <a:gd name="T16" fmla="*/ 94 w 104"/>
                  <a:gd name="T17" fmla="*/ 94 h 104"/>
                  <a:gd name="T18" fmla="*/ 104 w 104"/>
                  <a:gd name="T19" fmla="*/ 57 h 104"/>
                  <a:gd name="T20" fmla="*/ 94 w 104"/>
                  <a:gd name="T21" fmla="*/ 19 h 104"/>
                  <a:gd name="T22" fmla="*/ 75 w 104"/>
                  <a:gd name="T23" fmla="*/ 9 h 104"/>
                  <a:gd name="T24" fmla="*/ 56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6" y="0"/>
                    </a:moveTo>
                    <a:lnTo>
                      <a:pt x="37" y="9"/>
                    </a:lnTo>
                    <a:lnTo>
                      <a:pt x="18" y="19"/>
                    </a:lnTo>
                    <a:lnTo>
                      <a:pt x="9" y="38"/>
                    </a:lnTo>
                    <a:lnTo>
                      <a:pt x="0" y="57"/>
                    </a:lnTo>
                    <a:lnTo>
                      <a:pt x="9" y="76"/>
                    </a:lnTo>
                    <a:lnTo>
                      <a:pt x="18" y="94"/>
                    </a:lnTo>
                    <a:lnTo>
                      <a:pt x="56" y="104"/>
                    </a:lnTo>
                    <a:lnTo>
                      <a:pt x="94" y="94"/>
                    </a:lnTo>
                    <a:lnTo>
                      <a:pt x="104" y="57"/>
                    </a:lnTo>
                    <a:lnTo>
                      <a:pt x="94" y="19"/>
                    </a:lnTo>
                    <a:lnTo>
                      <a:pt x="75" y="9"/>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32" name="Freeform 1731"/>
              <p:cNvSpPr>
                <a:spLocks/>
              </p:cNvSpPr>
              <p:nvPr/>
            </p:nvSpPr>
            <p:spPr bwMode="auto">
              <a:xfrm>
                <a:off x="612"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6 w 85"/>
                  <a:gd name="T11" fmla="*/ 76 h 85"/>
                  <a:gd name="T12" fmla="*/ 85 w 85"/>
                  <a:gd name="T13" fmla="*/ 48 h 85"/>
                  <a:gd name="T14" fmla="*/ 76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6" y="76"/>
                    </a:lnTo>
                    <a:lnTo>
                      <a:pt x="85" y="48"/>
                    </a:lnTo>
                    <a:lnTo>
                      <a:pt x="76" y="10"/>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33" name="Freeform 1732"/>
              <p:cNvSpPr>
                <a:spLocks/>
              </p:cNvSpPr>
              <p:nvPr/>
            </p:nvSpPr>
            <p:spPr bwMode="auto">
              <a:xfrm>
                <a:off x="621" y="2159"/>
                <a:ext cx="67" cy="66"/>
              </a:xfrm>
              <a:custGeom>
                <a:avLst/>
                <a:gdLst>
                  <a:gd name="T0" fmla="*/ 38 w 67"/>
                  <a:gd name="T1" fmla="*/ 0 h 66"/>
                  <a:gd name="T2" fmla="*/ 10 w 67"/>
                  <a:gd name="T3" fmla="*/ 9 h 66"/>
                  <a:gd name="T4" fmla="*/ 0 w 67"/>
                  <a:gd name="T5" fmla="*/ 38 h 66"/>
                  <a:gd name="T6" fmla="*/ 10 w 67"/>
                  <a:gd name="T7" fmla="*/ 57 h 66"/>
                  <a:gd name="T8" fmla="*/ 38 w 67"/>
                  <a:gd name="T9" fmla="*/ 66 h 66"/>
                  <a:gd name="T10" fmla="*/ 57 w 67"/>
                  <a:gd name="T11" fmla="*/ 57 h 66"/>
                  <a:gd name="T12" fmla="*/ 67 w 67"/>
                  <a:gd name="T13" fmla="*/ 38 h 66"/>
                  <a:gd name="T14" fmla="*/ 57 w 67"/>
                  <a:gd name="T15" fmla="*/ 9 h 66"/>
                  <a:gd name="T16" fmla="*/ 38 w 67"/>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6"/>
                  <a:gd name="T29" fmla="*/ 67 w 6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6">
                    <a:moveTo>
                      <a:pt x="38" y="0"/>
                    </a:moveTo>
                    <a:lnTo>
                      <a:pt x="10" y="9"/>
                    </a:lnTo>
                    <a:lnTo>
                      <a:pt x="0" y="38"/>
                    </a:lnTo>
                    <a:lnTo>
                      <a:pt x="10" y="57"/>
                    </a:lnTo>
                    <a:lnTo>
                      <a:pt x="38" y="66"/>
                    </a:lnTo>
                    <a:lnTo>
                      <a:pt x="57" y="57"/>
                    </a:lnTo>
                    <a:lnTo>
                      <a:pt x="67" y="38"/>
                    </a:lnTo>
                    <a:lnTo>
                      <a:pt x="57" y="9"/>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34" name="Freeform 1733"/>
              <p:cNvSpPr>
                <a:spLocks/>
              </p:cNvSpPr>
              <p:nvPr/>
            </p:nvSpPr>
            <p:spPr bwMode="auto">
              <a:xfrm>
                <a:off x="631" y="2168"/>
                <a:ext cx="57" cy="57"/>
              </a:xfrm>
              <a:custGeom>
                <a:avLst/>
                <a:gdLst>
                  <a:gd name="T0" fmla="*/ 28 w 57"/>
                  <a:gd name="T1" fmla="*/ 0 h 57"/>
                  <a:gd name="T2" fmla="*/ 9 w 57"/>
                  <a:gd name="T3" fmla="*/ 10 h 57"/>
                  <a:gd name="T4" fmla="*/ 0 w 57"/>
                  <a:gd name="T5" fmla="*/ 29 h 57"/>
                  <a:gd name="T6" fmla="*/ 9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10"/>
                    </a:lnTo>
                    <a:lnTo>
                      <a:pt x="0" y="29"/>
                    </a:lnTo>
                    <a:lnTo>
                      <a:pt x="9" y="48"/>
                    </a:lnTo>
                    <a:lnTo>
                      <a:pt x="28" y="57"/>
                    </a:lnTo>
                    <a:lnTo>
                      <a:pt x="47" y="48"/>
                    </a:lnTo>
                    <a:lnTo>
                      <a:pt x="57" y="29"/>
                    </a:lnTo>
                    <a:lnTo>
                      <a:pt x="47" y="10"/>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35" name="Freeform 1734"/>
              <p:cNvSpPr>
                <a:spLocks/>
              </p:cNvSpPr>
              <p:nvPr/>
            </p:nvSpPr>
            <p:spPr bwMode="auto">
              <a:xfrm>
                <a:off x="640"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9 w 38"/>
                  <a:gd name="T11" fmla="*/ 28 h 38"/>
                  <a:gd name="T12" fmla="*/ 38 w 38"/>
                  <a:gd name="T13" fmla="*/ 19 h 38"/>
                  <a:gd name="T14" fmla="*/ 29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9" y="28"/>
                    </a:lnTo>
                    <a:lnTo>
                      <a:pt x="38" y="19"/>
                    </a:lnTo>
                    <a:lnTo>
                      <a:pt x="29" y="9"/>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36" name="Freeform 1735"/>
              <p:cNvSpPr>
                <a:spLocks/>
              </p:cNvSpPr>
              <p:nvPr/>
            </p:nvSpPr>
            <p:spPr bwMode="auto">
              <a:xfrm>
                <a:off x="650" y="2187"/>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21" name="Group 1736"/>
            <p:cNvGrpSpPr>
              <a:grpSpLocks/>
            </p:cNvGrpSpPr>
            <p:nvPr/>
          </p:nvGrpSpPr>
          <p:grpSpPr bwMode="auto">
            <a:xfrm>
              <a:off x="1179" y="1794"/>
              <a:ext cx="199" cy="209"/>
              <a:chOff x="782" y="2064"/>
              <a:chExt cx="209" cy="246"/>
            </a:xfrm>
          </p:grpSpPr>
          <p:sp>
            <p:nvSpPr>
              <p:cNvPr id="311" name="Freeform 1737"/>
              <p:cNvSpPr>
                <a:spLocks/>
              </p:cNvSpPr>
              <p:nvPr/>
            </p:nvSpPr>
            <p:spPr bwMode="auto">
              <a:xfrm>
                <a:off x="782" y="2064"/>
                <a:ext cx="209" cy="246"/>
              </a:xfrm>
              <a:custGeom>
                <a:avLst/>
                <a:gdLst>
                  <a:gd name="T0" fmla="*/ 105 w 209"/>
                  <a:gd name="T1" fmla="*/ 0 h 246"/>
                  <a:gd name="T2" fmla="*/ 67 w 209"/>
                  <a:gd name="T3" fmla="*/ 9 h 246"/>
                  <a:gd name="T4" fmla="*/ 29 w 209"/>
                  <a:gd name="T5" fmla="*/ 38 h 246"/>
                  <a:gd name="T6" fmla="*/ 10 w 209"/>
                  <a:gd name="T7" fmla="*/ 76 h 246"/>
                  <a:gd name="T8" fmla="*/ 0 w 209"/>
                  <a:gd name="T9" fmla="*/ 123 h 246"/>
                  <a:gd name="T10" fmla="*/ 10 w 209"/>
                  <a:gd name="T11" fmla="*/ 170 h 246"/>
                  <a:gd name="T12" fmla="*/ 29 w 209"/>
                  <a:gd name="T13" fmla="*/ 208 h 246"/>
                  <a:gd name="T14" fmla="*/ 67 w 209"/>
                  <a:gd name="T15" fmla="*/ 237 h 246"/>
                  <a:gd name="T16" fmla="*/ 105 w 209"/>
                  <a:gd name="T17" fmla="*/ 246 h 246"/>
                  <a:gd name="T18" fmla="*/ 142 w 209"/>
                  <a:gd name="T19" fmla="*/ 237 h 246"/>
                  <a:gd name="T20" fmla="*/ 180 w 209"/>
                  <a:gd name="T21" fmla="*/ 208 h 246"/>
                  <a:gd name="T22" fmla="*/ 199 w 209"/>
                  <a:gd name="T23" fmla="*/ 170 h 246"/>
                  <a:gd name="T24" fmla="*/ 209 w 209"/>
                  <a:gd name="T25" fmla="*/ 123 h 246"/>
                  <a:gd name="T26" fmla="*/ 199 w 209"/>
                  <a:gd name="T27" fmla="*/ 76 h 246"/>
                  <a:gd name="T28" fmla="*/ 180 w 209"/>
                  <a:gd name="T29" fmla="*/ 38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8"/>
                    </a:lnTo>
                    <a:lnTo>
                      <a:pt x="10" y="76"/>
                    </a:lnTo>
                    <a:lnTo>
                      <a:pt x="0" y="123"/>
                    </a:lnTo>
                    <a:lnTo>
                      <a:pt x="10" y="170"/>
                    </a:lnTo>
                    <a:lnTo>
                      <a:pt x="29" y="208"/>
                    </a:lnTo>
                    <a:lnTo>
                      <a:pt x="67" y="237"/>
                    </a:lnTo>
                    <a:lnTo>
                      <a:pt x="105" y="246"/>
                    </a:lnTo>
                    <a:lnTo>
                      <a:pt x="142" y="237"/>
                    </a:lnTo>
                    <a:lnTo>
                      <a:pt x="180" y="208"/>
                    </a:lnTo>
                    <a:lnTo>
                      <a:pt x="199" y="170"/>
                    </a:lnTo>
                    <a:lnTo>
                      <a:pt x="209" y="123"/>
                    </a:lnTo>
                    <a:lnTo>
                      <a:pt x="199" y="76"/>
                    </a:lnTo>
                    <a:lnTo>
                      <a:pt x="180" y="38"/>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12" name="Freeform 1738"/>
              <p:cNvSpPr>
                <a:spLocks/>
              </p:cNvSpPr>
              <p:nvPr/>
            </p:nvSpPr>
            <p:spPr bwMode="auto">
              <a:xfrm>
                <a:off x="792" y="2083"/>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80 h 208"/>
                  <a:gd name="T14" fmla="*/ 57 w 189"/>
                  <a:gd name="T15" fmla="*/ 199 h 208"/>
                  <a:gd name="T16" fmla="*/ 95 w 189"/>
                  <a:gd name="T17" fmla="*/ 208 h 208"/>
                  <a:gd name="T18" fmla="*/ 132 w 189"/>
                  <a:gd name="T19" fmla="*/ 199 h 208"/>
                  <a:gd name="T20" fmla="*/ 161 w 189"/>
                  <a:gd name="T21" fmla="*/ 180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80"/>
                    </a:lnTo>
                    <a:lnTo>
                      <a:pt x="57" y="199"/>
                    </a:lnTo>
                    <a:lnTo>
                      <a:pt x="95" y="208"/>
                    </a:lnTo>
                    <a:lnTo>
                      <a:pt x="132" y="199"/>
                    </a:lnTo>
                    <a:lnTo>
                      <a:pt x="161" y="180"/>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13" name="Freeform 1739"/>
              <p:cNvSpPr>
                <a:spLocks/>
              </p:cNvSpPr>
              <p:nvPr/>
            </p:nvSpPr>
            <p:spPr bwMode="auto">
              <a:xfrm>
                <a:off x="801" y="2092"/>
                <a:ext cx="171" cy="190"/>
              </a:xfrm>
              <a:custGeom>
                <a:avLst/>
                <a:gdLst>
                  <a:gd name="T0" fmla="*/ 86 w 171"/>
                  <a:gd name="T1" fmla="*/ 0 h 190"/>
                  <a:gd name="T2" fmla="*/ 57 w 171"/>
                  <a:gd name="T3" fmla="*/ 10 h 190"/>
                  <a:gd name="T4" fmla="*/ 29 w 171"/>
                  <a:gd name="T5" fmla="*/ 29 h 190"/>
                  <a:gd name="T6" fmla="*/ 10 w 171"/>
                  <a:gd name="T7" fmla="*/ 57 h 190"/>
                  <a:gd name="T8" fmla="*/ 0 w 171"/>
                  <a:gd name="T9" fmla="*/ 95 h 190"/>
                  <a:gd name="T10" fmla="*/ 10 w 171"/>
                  <a:gd name="T11" fmla="*/ 133 h 190"/>
                  <a:gd name="T12" fmla="*/ 29 w 171"/>
                  <a:gd name="T13" fmla="*/ 161 h 190"/>
                  <a:gd name="T14" fmla="*/ 57 w 171"/>
                  <a:gd name="T15" fmla="*/ 180 h 190"/>
                  <a:gd name="T16" fmla="*/ 86 w 171"/>
                  <a:gd name="T17" fmla="*/ 190 h 190"/>
                  <a:gd name="T18" fmla="*/ 123 w 171"/>
                  <a:gd name="T19" fmla="*/ 180 h 190"/>
                  <a:gd name="T20" fmla="*/ 142 w 171"/>
                  <a:gd name="T21" fmla="*/ 161 h 190"/>
                  <a:gd name="T22" fmla="*/ 161 w 171"/>
                  <a:gd name="T23" fmla="*/ 133 h 190"/>
                  <a:gd name="T24" fmla="*/ 171 w 171"/>
                  <a:gd name="T25" fmla="*/ 95 h 190"/>
                  <a:gd name="T26" fmla="*/ 161 w 171"/>
                  <a:gd name="T27" fmla="*/ 57 h 190"/>
                  <a:gd name="T28" fmla="*/ 142 w 171"/>
                  <a:gd name="T29" fmla="*/ 29 h 190"/>
                  <a:gd name="T30" fmla="*/ 123 w 171"/>
                  <a:gd name="T31" fmla="*/ 10 h 190"/>
                  <a:gd name="T32" fmla="*/ 86 w 171"/>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90"/>
                  <a:gd name="T53" fmla="*/ 171 w 171"/>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90">
                    <a:moveTo>
                      <a:pt x="86" y="0"/>
                    </a:moveTo>
                    <a:lnTo>
                      <a:pt x="57" y="10"/>
                    </a:lnTo>
                    <a:lnTo>
                      <a:pt x="29" y="29"/>
                    </a:lnTo>
                    <a:lnTo>
                      <a:pt x="10" y="57"/>
                    </a:lnTo>
                    <a:lnTo>
                      <a:pt x="0" y="95"/>
                    </a:lnTo>
                    <a:lnTo>
                      <a:pt x="10" y="133"/>
                    </a:lnTo>
                    <a:lnTo>
                      <a:pt x="29" y="161"/>
                    </a:lnTo>
                    <a:lnTo>
                      <a:pt x="57" y="180"/>
                    </a:lnTo>
                    <a:lnTo>
                      <a:pt x="86" y="190"/>
                    </a:lnTo>
                    <a:lnTo>
                      <a:pt x="123" y="180"/>
                    </a:lnTo>
                    <a:lnTo>
                      <a:pt x="142" y="161"/>
                    </a:lnTo>
                    <a:lnTo>
                      <a:pt x="161" y="133"/>
                    </a:lnTo>
                    <a:lnTo>
                      <a:pt x="171" y="95"/>
                    </a:lnTo>
                    <a:lnTo>
                      <a:pt x="161" y="57"/>
                    </a:lnTo>
                    <a:lnTo>
                      <a:pt x="142" y="29"/>
                    </a:lnTo>
                    <a:lnTo>
                      <a:pt x="123" y="10"/>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14" name="Freeform 1740"/>
              <p:cNvSpPr>
                <a:spLocks/>
              </p:cNvSpPr>
              <p:nvPr/>
            </p:nvSpPr>
            <p:spPr bwMode="auto">
              <a:xfrm>
                <a:off x="811" y="2102"/>
                <a:ext cx="161" cy="180"/>
              </a:xfrm>
              <a:custGeom>
                <a:avLst/>
                <a:gdLst>
                  <a:gd name="T0" fmla="*/ 76 w 161"/>
                  <a:gd name="T1" fmla="*/ 0 h 180"/>
                  <a:gd name="T2" fmla="*/ 47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47 w 161"/>
                  <a:gd name="T15" fmla="*/ 170 h 180"/>
                  <a:gd name="T16" fmla="*/ 76 w 161"/>
                  <a:gd name="T17" fmla="*/ 180 h 180"/>
                  <a:gd name="T18" fmla="*/ 113 w 161"/>
                  <a:gd name="T19" fmla="*/ 170 h 180"/>
                  <a:gd name="T20" fmla="*/ 132 w 161"/>
                  <a:gd name="T21" fmla="*/ 151 h 180"/>
                  <a:gd name="T22" fmla="*/ 151 w 161"/>
                  <a:gd name="T23" fmla="*/ 123 h 180"/>
                  <a:gd name="T24" fmla="*/ 161 w 161"/>
                  <a:gd name="T25" fmla="*/ 85 h 180"/>
                  <a:gd name="T26" fmla="*/ 151 w 161"/>
                  <a:gd name="T27" fmla="*/ 57 h 180"/>
                  <a:gd name="T28" fmla="*/ 132 w 161"/>
                  <a:gd name="T29" fmla="*/ 28 h 180"/>
                  <a:gd name="T30" fmla="*/ 113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8" y="28"/>
                    </a:lnTo>
                    <a:lnTo>
                      <a:pt x="9" y="57"/>
                    </a:lnTo>
                    <a:lnTo>
                      <a:pt x="0" y="85"/>
                    </a:lnTo>
                    <a:lnTo>
                      <a:pt x="9" y="123"/>
                    </a:lnTo>
                    <a:lnTo>
                      <a:pt x="28" y="151"/>
                    </a:lnTo>
                    <a:lnTo>
                      <a:pt x="47" y="170"/>
                    </a:lnTo>
                    <a:lnTo>
                      <a:pt x="76" y="180"/>
                    </a:lnTo>
                    <a:lnTo>
                      <a:pt x="113" y="170"/>
                    </a:lnTo>
                    <a:lnTo>
                      <a:pt x="132" y="151"/>
                    </a:lnTo>
                    <a:lnTo>
                      <a:pt x="151" y="123"/>
                    </a:lnTo>
                    <a:lnTo>
                      <a:pt x="161" y="85"/>
                    </a:lnTo>
                    <a:lnTo>
                      <a:pt x="151" y="57"/>
                    </a:lnTo>
                    <a:lnTo>
                      <a:pt x="132" y="28"/>
                    </a:lnTo>
                    <a:lnTo>
                      <a:pt x="113" y="9"/>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15" name="Freeform 1741"/>
              <p:cNvSpPr>
                <a:spLocks/>
              </p:cNvSpPr>
              <p:nvPr/>
            </p:nvSpPr>
            <p:spPr bwMode="auto">
              <a:xfrm>
                <a:off x="820" y="2111"/>
                <a:ext cx="142" cy="161"/>
              </a:xfrm>
              <a:custGeom>
                <a:avLst/>
                <a:gdLst>
                  <a:gd name="T0" fmla="*/ 67 w 142"/>
                  <a:gd name="T1" fmla="*/ 0 h 161"/>
                  <a:gd name="T2" fmla="*/ 38 w 142"/>
                  <a:gd name="T3" fmla="*/ 10 h 161"/>
                  <a:gd name="T4" fmla="*/ 19 w 142"/>
                  <a:gd name="T5" fmla="*/ 29 h 161"/>
                  <a:gd name="T6" fmla="*/ 10 w 142"/>
                  <a:gd name="T7" fmla="*/ 48 h 161"/>
                  <a:gd name="T8" fmla="*/ 0 w 142"/>
                  <a:gd name="T9" fmla="*/ 76 h 161"/>
                  <a:gd name="T10" fmla="*/ 10 w 142"/>
                  <a:gd name="T11" fmla="*/ 114 h 161"/>
                  <a:gd name="T12" fmla="*/ 19 w 142"/>
                  <a:gd name="T13" fmla="*/ 133 h 161"/>
                  <a:gd name="T14" fmla="*/ 38 w 142"/>
                  <a:gd name="T15" fmla="*/ 152 h 161"/>
                  <a:gd name="T16" fmla="*/ 67 w 142"/>
                  <a:gd name="T17" fmla="*/ 161 h 161"/>
                  <a:gd name="T18" fmla="*/ 95 w 142"/>
                  <a:gd name="T19" fmla="*/ 152 h 161"/>
                  <a:gd name="T20" fmla="*/ 123 w 142"/>
                  <a:gd name="T21" fmla="*/ 133 h 161"/>
                  <a:gd name="T22" fmla="*/ 133 w 142"/>
                  <a:gd name="T23" fmla="*/ 114 h 161"/>
                  <a:gd name="T24" fmla="*/ 142 w 142"/>
                  <a:gd name="T25" fmla="*/ 76 h 161"/>
                  <a:gd name="T26" fmla="*/ 133 w 142"/>
                  <a:gd name="T27" fmla="*/ 48 h 161"/>
                  <a:gd name="T28" fmla="*/ 123 w 142"/>
                  <a:gd name="T29" fmla="*/ 29 h 161"/>
                  <a:gd name="T30" fmla="*/ 95 w 142"/>
                  <a:gd name="T31" fmla="*/ 10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10"/>
                    </a:lnTo>
                    <a:lnTo>
                      <a:pt x="19" y="29"/>
                    </a:lnTo>
                    <a:lnTo>
                      <a:pt x="10" y="48"/>
                    </a:lnTo>
                    <a:lnTo>
                      <a:pt x="0" y="76"/>
                    </a:lnTo>
                    <a:lnTo>
                      <a:pt x="10" y="114"/>
                    </a:lnTo>
                    <a:lnTo>
                      <a:pt x="19" y="133"/>
                    </a:lnTo>
                    <a:lnTo>
                      <a:pt x="38" y="152"/>
                    </a:lnTo>
                    <a:lnTo>
                      <a:pt x="67" y="161"/>
                    </a:lnTo>
                    <a:lnTo>
                      <a:pt x="95" y="152"/>
                    </a:lnTo>
                    <a:lnTo>
                      <a:pt x="123" y="133"/>
                    </a:lnTo>
                    <a:lnTo>
                      <a:pt x="133" y="114"/>
                    </a:lnTo>
                    <a:lnTo>
                      <a:pt x="142" y="76"/>
                    </a:lnTo>
                    <a:lnTo>
                      <a:pt x="133" y="48"/>
                    </a:lnTo>
                    <a:lnTo>
                      <a:pt x="123" y="29"/>
                    </a:lnTo>
                    <a:lnTo>
                      <a:pt x="95" y="10"/>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16" name="Freeform 1742"/>
              <p:cNvSpPr>
                <a:spLocks/>
              </p:cNvSpPr>
              <p:nvPr/>
            </p:nvSpPr>
            <p:spPr bwMode="auto">
              <a:xfrm>
                <a:off x="830" y="2121"/>
                <a:ext cx="123" cy="142"/>
              </a:xfrm>
              <a:custGeom>
                <a:avLst/>
                <a:gdLst>
                  <a:gd name="T0" fmla="*/ 57 w 123"/>
                  <a:gd name="T1" fmla="*/ 0 h 142"/>
                  <a:gd name="T2" fmla="*/ 38 w 123"/>
                  <a:gd name="T3" fmla="*/ 9 h 142"/>
                  <a:gd name="T4" fmla="*/ 19 w 123"/>
                  <a:gd name="T5" fmla="*/ 19 h 142"/>
                  <a:gd name="T6" fmla="*/ 9 w 123"/>
                  <a:gd name="T7" fmla="*/ 38 h 142"/>
                  <a:gd name="T8" fmla="*/ 0 w 123"/>
                  <a:gd name="T9" fmla="*/ 66 h 142"/>
                  <a:gd name="T10" fmla="*/ 9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9" y="38"/>
                    </a:lnTo>
                    <a:lnTo>
                      <a:pt x="0" y="66"/>
                    </a:lnTo>
                    <a:lnTo>
                      <a:pt x="9"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17" name="Freeform 1743"/>
              <p:cNvSpPr>
                <a:spLocks/>
              </p:cNvSpPr>
              <p:nvPr/>
            </p:nvSpPr>
            <p:spPr bwMode="auto">
              <a:xfrm>
                <a:off x="839" y="2130"/>
                <a:ext cx="104" cy="123"/>
              </a:xfrm>
              <a:custGeom>
                <a:avLst/>
                <a:gdLst>
                  <a:gd name="T0" fmla="*/ 57 w 104"/>
                  <a:gd name="T1" fmla="*/ 0 h 123"/>
                  <a:gd name="T2" fmla="*/ 38 w 104"/>
                  <a:gd name="T3" fmla="*/ 10 h 123"/>
                  <a:gd name="T4" fmla="*/ 19 w 104"/>
                  <a:gd name="T5" fmla="*/ 19 h 123"/>
                  <a:gd name="T6" fmla="*/ 10 w 104"/>
                  <a:gd name="T7" fmla="*/ 38 h 123"/>
                  <a:gd name="T8" fmla="*/ 0 w 104"/>
                  <a:gd name="T9" fmla="*/ 67 h 123"/>
                  <a:gd name="T10" fmla="*/ 10 w 104"/>
                  <a:gd name="T11" fmla="*/ 86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7 h 123"/>
                  <a:gd name="T24" fmla="*/ 95 w 104"/>
                  <a:gd name="T25" fmla="*/ 19 h 123"/>
                  <a:gd name="T26" fmla="*/ 76 w 104"/>
                  <a:gd name="T27" fmla="*/ 10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10"/>
                    </a:lnTo>
                    <a:lnTo>
                      <a:pt x="19" y="19"/>
                    </a:lnTo>
                    <a:lnTo>
                      <a:pt x="10" y="38"/>
                    </a:lnTo>
                    <a:lnTo>
                      <a:pt x="0" y="67"/>
                    </a:lnTo>
                    <a:lnTo>
                      <a:pt x="10" y="86"/>
                    </a:lnTo>
                    <a:lnTo>
                      <a:pt x="19" y="104"/>
                    </a:lnTo>
                    <a:lnTo>
                      <a:pt x="38" y="123"/>
                    </a:lnTo>
                    <a:lnTo>
                      <a:pt x="57" y="123"/>
                    </a:lnTo>
                    <a:lnTo>
                      <a:pt x="76" y="123"/>
                    </a:lnTo>
                    <a:lnTo>
                      <a:pt x="95" y="104"/>
                    </a:lnTo>
                    <a:lnTo>
                      <a:pt x="104" y="67"/>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18" name="Freeform 1744"/>
              <p:cNvSpPr>
                <a:spLocks/>
              </p:cNvSpPr>
              <p:nvPr/>
            </p:nvSpPr>
            <p:spPr bwMode="auto">
              <a:xfrm>
                <a:off x="839" y="2140"/>
                <a:ext cx="104" cy="104"/>
              </a:xfrm>
              <a:custGeom>
                <a:avLst/>
                <a:gdLst>
                  <a:gd name="T0" fmla="*/ 57 w 104"/>
                  <a:gd name="T1" fmla="*/ 0 h 104"/>
                  <a:gd name="T2" fmla="*/ 38 w 104"/>
                  <a:gd name="T3" fmla="*/ 9 h 104"/>
                  <a:gd name="T4" fmla="*/ 19 w 104"/>
                  <a:gd name="T5" fmla="*/ 19 h 104"/>
                  <a:gd name="T6" fmla="*/ 10 w 104"/>
                  <a:gd name="T7" fmla="*/ 38 h 104"/>
                  <a:gd name="T8" fmla="*/ 0 w 104"/>
                  <a:gd name="T9" fmla="*/ 57 h 104"/>
                  <a:gd name="T10" fmla="*/ 10 w 104"/>
                  <a:gd name="T11" fmla="*/ 76 h 104"/>
                  <a:gd name="T12" fmla="*/ 19 w 104"/>
                  <a:gd name="T13" fmla="*/ 94 h 104"/>
                  <a:gd name="T14" fmla="*/ 57 w 104"/>
                  <a:gd name="T15" fmla="*/ 104 h 104"/>
                  <a:gd name="T16" fmla="*/ 95 w 104"/>
                  <a:gd name="T17" fmla="*/ 94 h 104"/>
                  <a:gd name="T18" fmla="*/ 104 w 104"/>
                  <a:gd name="T19" fmla="*/ 57 h 104"/>
                  <a:gd name="T20" fmla="*/ 95 w 104"/>
                  <a:gd name="T21" fmla="*/ 19 h 104"/>
                  <a:gd name="T22" fmla="*/ 76 w 104"/>
                  <a:gd name="T23" fmla="*/ 9 h 104"/>
                  <a:gd name="T24" fmla="*/ 57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7" y="0"/>
                    </a:moveTo>
                    <a:lnTo>
                      <a:pt x="38" y="9"/>
                    </a:lnTo>
                    <a:lnTo>
                      <a:pt x="19" y="19"/>
                    </a:lnTo>
                    <a:lnTo>
                      <a:pt x="10" y="38"/>
                    </a:lnTo>
                    <a:lnTo>
                      <a:pt x="0" y="57"/>
                    </a:lnTo>
                    <a:lnTo>
                      <a:pt x="10" y="76"/>
                    </a:lnTo>
                    <a:lnTo>
                      <a:pt x="19" y="94"/>
                    </a:lnTo>
                    <a:lnTo>
                      <a:pt x="57" y="104"/>
                    </a:lnTo>
                    <a:lnTo>
                      <a:pt x="95" y="94"/>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19" name="Freeform 1745"/>
              <p:cNvSpPr>
                <a:spLocks/>
              </p:cNvSpPr>
              <p:nvPr/>
            </p:nvSpPr>
            <p:spPr bwMode="auto">
              <a:xfrm>
                <a:off x="849"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5 w 85"/>
                  <a:gd name="T11" fmla="*/ 76 h 85"/>
                  <a:gd name="T12" fmla="*/ 85 w 85"/>
                  <a:gd name="T13" fmla="*/ 48 h 85"/>
                  <a:gd name="T14" fmla="*/ 75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20" name="Freeform 1746"/>
              <p:cNvSpPr>
                <a:spLocks/>
              </p:cNvSpPr>
              <p:nvPr/>
            </p:nvSpPr>
            <p:spPr bwMode="auto">
              <a:xfrm>
                <a:off x="858" y="2159"/>
                <a:ext cx="66" cy="66"/>
              </a:xfrm>
              <a:custGeom>
                <a:avLst/>
                <a:gdLst>
                  <a:gd name="T0" fmla="*/ 38 w 66"/>
                  <a:gd name="T1" fmla="*/ 0 h 66"/>
                  <a:gd name="T2" fmla="*/ 10 w 66"/>
                  <a:gd name="T3" fmla="*/ 9 h 66"/>
                  <a:gd name="T4" fmla="*/ 0 w 66"/>
                  <a:gd name="T5" fmla="*/ 38 h 66"/>
                  <a:gd name="T6" fmla="*/ 10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10" y="9"/>
                    </a:lnTo>
                    <a:lnTo>
                      <a:pt x="0" y="38"/>
                    </a:lnTo>
                    <a:lnTo>
                      <a:pt x="10"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21" name="Freeform 1747"/>
              <p:cNvSpPr>
                <a:spLocks/>
              </p:cNvSpPr>
              <p:nvPr/>
            </p:nvSpPr>
            <p:spPr bwMode="auto">
              <a:xfrm>
                <a:off x="868" y="2168"/>
                <a:ext cx="56" cy="57"/>
              </a:xfrm>
              <a:custGeom>
                <a:avLst/>
                <a:gdLst>
                  <a:gd name="T0" fmla="*/ 28 w 56"/>
                  <a:gd name="T1" fmla="*/ 0 h 57"/>
                  <a:gd name="T2" fmla="*/ 9 w 56"/>
                  <a:gd name="T3" fmla="*/ 10 h 57"/>
                  <a:gd name="T4" fmla="*/ 0 w 56"/>
                  <a:gd name="T5" fmla="*/ 29 h 57"/>
                  <a:gd name="T6" fmla="*/ 9 w 56"/>
                  <a:gd name="T7" fmla="*/ 48 h 57"/>
                  <a:gd name="T8" fmla="*/ 28 w 56"/>
                  <a:gd name="T9" fmla="*/ 57 h 57"/>
                  <a:gd name="T10" fmla="*/ 47 w 56"/>
                  <a:gd name="T11" fmla="*/ 48 h 57"/>
                  <a:gd name="T12" fmla="*/ 56 w 56"/>
                  <a:gd name="T13" fmla="*/ 29 h 57"/>
                  <a:gd name="T14" fmla="*/ 47 w 56"/>
                  <a:gd name="T15" fmla="*/ 10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10"/>
                    </a:lnTo>
                    <a:lnTo>
                      <a:pt x="0" y="29"/>
                    </a:lnTo>
                    <a:lnTo>
                      <a:pt x="9" y="48"/>
                    </a:lnTo>
                    <a:lnTo>
                      <a:pt x="28" y="57"/>
                    </a:lnTo>
                    <a:lnTo>
                      <a:pt x="47" y="48"/>
                    </a:lnTo>
                    <a:lnTo>
                      <a:pt x="56" y="29"/>
                    </a:lnTo>
                    <a:lnTo>
                      <a:pt x="47" y="10"/>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22" name="Freeform 1748"/>
              <p:cNvSpPr>
                <a:spLocks/>
              </p:cNvSpPr>
              <p:nvPr/>
            </p:nvSpPr>
            <p:spPr bwMode="auto">
              <a:xfrm>
                <a:off x="877"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23" name="Freeform 1749"/>
              <p:cNvSpPr>
                <a:spLocks/>
              </p:cNvSpPr>
              <p:nvPr/>
            </p:nvSpPr>
            <p:spPr bwMode="auto">
              <a:xfrm>
                <a:off x="887" y="2187"/>
                <a:ext cx="18" cy="19"/>
              </a:xfrm>
              <a:custGeom>
                <a:avLst/>
                <a:gdLst>
                  <a:gd name="T0" fmla="*/ 9 w 18"/>
                  <a:gd name="T1" fmla="*/ 0 h 19"/>
                  <a:gd name="T2" fmla="*/ 0 w 18"/>
                  <a:gd name="T3" fmla="*/ 0 h 19"/>
                  <a:gd name="T4" fmla="*/ 0 w 18"/>
                  <a:gd name="T5" fmla="*/ 10 h 19"/>
                  <a:gd name="T6" fmla="*/ 0 w 18"/>
                  <a:gd name="T7" fmla="*/ 19 h 19"/>
                  <a:gd name="T8" fmla="*/ 9 w 18"/>
                  <a:gd name="T9" fmla="*/ 19 h 19"/>
                  <a:gd name="T10" fmla="*/ 18 w 18"/>
                  <a:gd name="T11" fmla="*/ 19 h 19"/>
                  <a:gd name="T12" fmla="*/ 18 w 18"/>
                  <a:gd name="T13" fmla="*/ 10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10"/>
                    </a:lnTo>
                    <a:lnTo>
                      <a:pt x="0" y="19"/>
                    </a:lnTo>
                    <a:lnTo>
                      <a:pt x="9" y="19"/>
                    </a:lnTo>
                    <a:lnTo>
                      <a:pt x="18" y="19"/>
                    </a:lnTo>
                    <a:lnTo>
                      <a:pt x="18" y="10"/>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22" name="Group 1750"/>
            <p:cNvGrpSpPr>
              <a:grpSpLocks/>
            </p:cNvGrpSpPr>
            <p:nvPr/>
          </p:nvGrpSpPr>
          <p:grpSpPr bwMode="auto">
            <a:xfrm>
              <a:off x="1404" y="1794"/>
              <a:ext cx="207" cy="209"/>
              <a:chOff x="1019" y="2064"/>
              <a:chExt cx="218" cy="246"/>
            </a:xfrm>
          </p:grpSpPr>
          <p:sp>
            <p:nvSpPr>
              <p:cNvPr id="298" name="Freeform 1751"/>
              <p:cNvSpPr>
                <a:spLocks/>
              </p:cNvSpPr>
              <p:nvPr/>
            </p:nvSpPr>
            <p:spPr bwMode="auto">
              <a:xfrm>
                <a:off x="1019" y="2064"/>
                <a:ext cx="218" cy="246"/>
              </a:xfrm>
              <a:custGeom>
                <a:avLst/>
                <a:gdLst>
                  <a:gd name="T0" fmla="*/ 104 w 218"/>
                  <a:gd name="T1" fmla="*/ 0 h 246"/>
                  <a:gd name="T2" fmla="*/ 66 w 218"/>
                  <a:gd name="T3" fmla="*/ 9 h 246"/>
                  <a:gd name="T4" fmla="*/ 29 w 218"/>
                  <a:gd name="T5" fmla="*/ 38 h 246"/>
                  <a:gd name="T6" fmla="*/ 10 w 218"/>
                  <a:gd name="T7" fmla="*/ 76 h 246"/>
                  <a:gd name="T8" fmla="*/ 0 w 218"/>
                  <a:gd name="T9" fmla="*/ 123 h 246"/>
                  <a:gd name="T10" fmla="*/ 10 w 218"/>
                  <a:gd name="T11" fmla="*/ 170 h 246"/>
                  <a:gd name="T12" fmla="*/ 29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8"/>
                    </a:lnTo>
                    <a:lnTo>
                      <a:pt x="10" y="76"/>
                    </a:lnTo>
                    <a:lnTo>
                      <a:pt x="0" y="123"/>
                    </a:lnTo>
                    <a:lnTo>
                      <a:pt x="10" y="170"/>
                    </a:lnTo>
                    <a:lnTo>
                      <a:pt x="29"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99" name="Freeform 1752"/>
              <p:cNvSpPr>
                <a:spLocks/>
              </p:cNvSpPr>
              <p:nvPr/>
            </p:nvSpPr>
            <p:spPr bwMode="auto">
              <a:xfrm>
                <a:off x="1029" y="2083"/>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56 w 198"/>
                  <a:gd name="T15" fmla="*/ 199 h 208"/>
                  <a:gd name="T16" fmla="*/ 9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80"/>
                    </a:lnTo>
                    <a:lnTo>
                      <a:pt x="56" y="199"/>
                    </a:lnTo>
                    <a:lnTo>
                      <a:pt x="94" y="208"/>
                    </a:lnTo>
                    <a:lnTo>
                      <a:pt x="142" y="199"/>
                    </a:lnTo>
                    <a:lnTo>
                      <a:pt x="170" y="180"/>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0" name="Freeform 1753"/>
              <p:cNvSpPr>
                <a:spLocks/>
              </p:cNvSpPr>
              <p:nvPr/>
            </p:nvSpPr>
            <p:spPr bwMode="auto">
              <a:xfrm>
                <a:off x="1038" y="2092"/>
                <a:ext cx="180" cy="190"/>
              </a:xfrm>
              <a:custGeom>
                <a:avLst/>
                <a:gdLst>
                  <a:gd name="T0" fmla="*/ 85 w 180"/>
                  <a:gd name="T1" fmla="*/ 0 h 190"/>
                  <a:gd name="T2" fmla="*/ 57 w 180"/>
                  <a:gd name="T3" fmla="*/ 10 h 190"/>
                  <a:gd name="T4" fmla="*/ 28 w 180"/>
                  <a:gd name="T5" fmla="*/ 29 h 190"/>
                  <a:gd name="T6" fmla="*/ 10 w 180"/>
                  <a:gd name="T7" fmla="*/ 57 h 190"/>
                  <a:gd name="T8" fmla="*/ 0 w 180"/>
                  <a:gd name="T9" fmla="*/ 95 h 190"/>
                  <a:gd name="T10" fmla="*/ 10 w 180"/>
                  <a:gd name="T11" fmla="*/ 133 h 190"/>
                  <a:gd name="T12" fmla="*/ 28 w 180"/>
                  <a:gd name="T13" fmla="*/ 161 h 190"/>
                  <a:gd name="T14" fmla="*/ 57 w 180"/>
                  <a:gd name="T15" fmla="*/ 180 h 190"/>
                  <a:gd name="T16" fmla="*/ 85 w 180"/>
                  <a:gd name="T17" fmla="*/ 190 h 190"/>
                  <a:gd name="T18" fmla="*/ 12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10" y="57"/>
                    </a:lnTo>
                    <a:lnTo>
                      <a:pt x="0" y="95"/>
                    </a:lnTo>
                    <a:lnTo>
                      <a:pt x="10" y="133"/>
                    </a:lnTo>
                    <a:lnTo>
                      <a:pt x="28" y="161"/>
                    </a:lnTo>
                    <a:lnTo>
                      <a:pt x="57" y="180"/>
                    </a:lnTo>
                    <a:lnTo>
                      <a:pt x="85" y="190"/>
                    </a:lnTo>
                    <a:lnTo>
                      <a:pt x="123" y="180"/>
                    </a:lnTo>
                    <a:lnTo>
                      <a:pt x="152" y="161"/>
                    </a:lnTo>
                    <a:lnTo>
                      <a:pt x="170" y="133"/>
                    </a:lnTo>
                    <a:lnTo>
                      <a:pt x="180" y="95"/>
                    </a:lnTo>
                    <a:lnTo>
                      <a:pt x="170" y="57"/>
                    </a:lnTo>
                    <a:lnTo>
                      <a:pt x="152"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1" name="Freeform 1754"/>
              <p:cNvSpPr>
                <a:spLocks/>
              </p:cNvSpPr>
              <p:nvPr/>
            </p:nvSpPr>
            <p:spPr bwMode="auto">
              <a:xfrm>
                <a:off x="1048" y="2102"/>
                <a:ext cx="160" cy="180"/>
              </a:xfrm>
              <a:custGeom>
                <a:avLst/>
                <a:gdLst>
                  <a:gd name="T0" fmla="*/ 75 w 160"/>
                  <a:gd name="T1" fmla="*/ 0 h 180"/>
                  <a:gd name="T2" fmla="*/ 47 w 160"/>
                  <a:gd name="T3" fmla="*/ 9 h 180"/>
                  <a:gd name="T4" fmla="*/ 28 w 160"/>
                  <a:gd name="T5" fmla="*/ 28 h 180"/>
                  <a:gd name="T6" fmla="*/ 9 w 160"/>
                  <a:gd name="T7" fmla="*/ 57 h 180"/>
                  <a:gd name="T8" fmla="*/ 0 w 160"/>
                  <a:gd name="T9" fmla="*/ 85 h 180"/>
                  <a:gd name="T10" fmla="*/ 9 w 160"/>
                  <a:gd name="T11" fmla="*/ 123 h 180"/>
                  <a:gd name="T12" fmla="*/ 28 w 160"/>
                  <a:gd name="T13" fmla="*/ 151 h 180"/>
                  <a:gd name="T14" fmla="*/ 47 w 160"/>
                  <a:gd name="T15" fmla="*/ 170 h 180"/>
                  <a:gd name="T16" fmla="*/ 75 w 160"/>
                  <a:gd name="T17" fmla="*/ 180 h 180"/>
                  <a:gd name="T18" fmla="*/ 113 w 160"/>
                  <a:gd name="T19" fmla="*/ 170 h 180"/>
                  <a:gd name="T20" fmla="*/ 142 w 160"/>
                  <a:gd name="T21" fmla="*/ 151 h 180"/>
                  <a:gd name="T22" fmla="*/ 151 w 160"/>
                  <a:gd name="T23" fmla="*/ 123 h 180"/>
                  <a:gd name="T24" fmla="*/ 160 w 160"/>
                  <a:gd name="T25" fmla="*/ 85 h 180"/>
                  <a:gd name="T26" fmla="*/ 151 w 160"/>
                  <a:gd name="T27" fmla="*/ 57 h 180"/>
                  <a:gd name="T28" fmla="*/ 142 w 160"/>
                  <a:gd name="T29" fmla="*/ 28 h 180"/>
                  <a:gd name="T30" fmla="*/ 113 w 160"/>
                  <a:gd name="T31" fmla="*/ 9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9"/>
                    </a:lnTo>
                    <a:lnTo>
                      <a:pt x="28" y="28"/>
                    </a:lnTo>
                    <a:lnTo>
                      <a:pt x="9" y="57"/>
                    </a:lnTo>
                    <a:lnTo>
                      <a:pt x="0" y="85"/>
                    </a:lnTo>
                    <a:lnTo>
                      <a:pt x="9" y="123"/>
                    </a:lnTo>
                    <a:lnTo>
                      <a:pt x="28" y="151"/>
                    </a:lnTo>
                    <a:lnTo>
                      <a:pt x="47" y="170"/>
                    </a:lnTo>
                    <a:lnTo>
                      <a:pt x="75" y="180"/>
                    </a:lnTo>
                    <a:lnTo>
                      <a:pt x="113" y="170"/>
                    </a:lnTo>
                    <a:lnTo>
                      <a:pt x="142" y="151"/>
                    </a:lnTo>
                    <a:lnTo>
                      <a:pt x="151" y="123"/>
                    </a:lnTo>
                    <a:lnTo>
                      <a:pt x="160" y="85"/>
                    </a:lnTo>
                    <a:lnTo>
                      <a:pt x="151" y="57"/>
                    </a:lnTo>
                    <a:lnTo>
                      <a:pt x="142" y="28"/>
                    </a:lnTo>
                    <a:lnTo>
                      <a:pt x="113" y="9"/>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2" name="Freeform 1755"/>
              <p:cNvSpPr>
                <a:spLocks/>
              </p:cNvSpPr>
              <p:nvPr/>
            </p:nvSpPr>
            <p:spPr bwMode="auto">
              <a:xfrm>
                <a:off x="105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3" name="Freeform 1756"/>
              <p:cNvSpPr>
                <a:spLocks/>
              </p:cNvSpPr>
              <p:nvPr/>
            </p:nvSpPr>
            <p:spPr bwMode="auto">
              <a:xfrm>
                <a:off x="106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4" name="Freeform 1757"/>
              <p:cNvSpPr>
                <a:spLocks/>
              </p:cNvSpPr>
              <p:nvPr/>
            </p:nvSpPr>
            <p:spPr bwMode="auto">
              <a:xfrm>
                <a:off x="1076" y="2130"/>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4" y="86"/>
                    </a:lnTo>
                    <a:lnTo>
                      <a:pt x="114" y="67"/>
                    </a:lnTo>
                    <a:lnTo>
                      <a:pt x="114" y="38"/>
                    </a:lnTo>
                    <a:lnTo>
                      <a:pt x="95" y="19"/>
                    </a:lnTo>
                    <a:lnTo>
                      <a:pt x="76" y="10"/>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5" name="Freeform 1758"/>
              <p:cNvSpPr>
                <a:spLocks/>
              </p:cNvSpPr>
              <p:nvPr/>
            </p:nvSpPr>
            <p:spPr bwMode="auto">
              <a:xfrm>
                <a:off x="107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6" name="Freeform 1759"/>
              <p:cNvSpPr>
                <a:spLocks/>
              </p:cNvSpPr>
              <p:nvPr/>
            </p:nvSpPr>
            <p:spPr bwMode="auto">
              <a:xfrm>
                <a:off x="108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7" name="Freeform 1760"/>
              <p:cNvSpPr>
                <a:spLocks/>
              </p:cNvSpPr>
              <p:nvPr/>
            </p:nvSpPr>
            <p:spPr bwMode="auto">
              <a:xfrm>
                <a:off x="109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8" name="Freeform 1761"/>
              <p:cNvSpPr>
                <a:spLocks/>
              </p:cNvSpPr>
              <p:nvPr/>
            </p:nvSpPr>
            <p:spPr bwMode="auto">
              <a:xfrm>
                <a:off x="110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09" name="Freeform 1762"/>
              <p:cNvSpPr>
                <a:spLocks/>
              </p:cNvSpPr>
              <p:nvPr/>
            </p:nvSpPr>
            <p:spPr bwMode="auto">
              <a:xfrm>
                <a:off x="111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310" name="Freeform 1763"/>
              <p:cNvSpPr>
                <a:spLocks/>
              </p:cNvSpPr>
              <p:nvPr/>
            </p:nvSpPr>
            <p:spPr bwMode="auto">
              <a:xfrm>
                <a:off x="112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23" name="Group 1764"/>
            <p:cNvGrpSpPr>
              <a:grpSpLocks/>
            </p:cNvGrpSpPr>
            <p:nvPr/>
          </p:nvGrpSpPr>
          <p:grpSpPr bwMode="auto">
            <a:xfrm>
              <a:off x="730" y="1794"/>
              <a:ext cx="207" cy="209"/>
              <a:chOff x="309" y="2064"/>
              <a:chExt cx="218" cy="246"/>
            </a:xfrm>
          </p:grpSpPr>
          <p:sp>
            <p:nvSpPr>
              <p:cNvPr id="285" name="Freeform 1765"/>
              <p:cNvSpPr>
                <a:spLocks/>
              </p:cNvSpPr>
              <p:nvPr/>
            </p:nvSpPr>
            <p:spPr bwMode="auto">
              <a:xfrm>
                <a:off x="309" y="2064"/>
                <a:ext cx="218" cy="246"/>
              </a:xfrm>
              <a:custGeom>
                <a:avLst/>
                <a:gdLst>
                  <a:gd name="T0" fmla="*/ 104 w 218"/>
                  <a:gd name="T1" fmla="*/ 0 h 246"/>
                  <a:gd name="T2" fmla="*/ 66 w 218"/>
                  <a:gd name="T3" fmla="*/ 9 h 246"/>
                  <a:gd name="T4" fmla="*/ 28 w 218"/>
                  <a:gd name="T5" fmla="*/ 38 h 246"/>
                  <a:gd name="T6" fmla="*/ 9 w 218"/>
                  <a:gd name="T7" fmla="*/ 76 h 246"/>
                  <a:gd name="T8" fmla="*/ 0 w 218"/>
                  <a:gd name="T9" fmla="*/ 123 h 246"/>
                  <a:gd name="T10" fmla="*/ 9 w 218"/>
                  <a:gd name="T11" fmla="*/ 170 h 246"/>
                  <a:gd name="T12" fmla="*/ 28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8"/>
                    </a:lnTo>
                    <a:lnTo>
                      <a:pt x="9" y="76"/>
                    </a:lnTo>
                    <a:lnTo>
                      <a:pt x="0" y="123"/>
                    </a:lnTo>
                    <a:lnTo>
                      <a:pt x="9" y="170"/>
                    </a:lnTo>
                    <a:lnTo>
                      <a:pt x="28"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86" name="Freeform 1766"/>
              <p:cNvSpPr>
                <a:spLocks/>
              </p:cNvSpPr>
              <p:nvPr/>
            </p:nvSpPr>
            <p:spPr bwMode="auto">
              <a:xfrm>
                <a:off x="318" y="2083"/>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3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3" y="199"/>
                    </a:lnTo>
                    <a:lnTo>
                      <a:pt x="171" y="180"/>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87" name="Freeform 1767"/>
              <p:cNvSpPr>
                <a:spLocks/>
              </p:cNvSpPr>
              <p:nvPr/>
            </p:nvSpPr>
            <p:spPr bwMode="auto">
              <a:xfrm>
                <a:off x="328" y="2092"/>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88" name="Freeform 1768"/>
              <p:cNvSpPr>
                <a:spLocks/>
              </p:cNvSpPr>
              <p:nvPr/>
            </p:nvSpPr>
            <p:spPr bwMode="auto">
              <a:xfrm>
                <a:off x="337" y="2102"/>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89" name="Freeform 1769"/>
              <p:cNvSpPr>
                <a:spLocks/>
              </p:cNvSpPr>
              <p:nvPr/>
            </p:nvSpPr>
            <p:spPr bwMode="auto">
              <a:xfrm>
                <a:off x="34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90" name="Freeform 1770"/>
              <p:cNvSpPr>
                <a:spLocks/>
              </p:cNvSpPr>
              <p:nvPr/>
            </p:nvSpPr>
            <p:spPr bwMode="auto">
              <a:xfrm>
                <a:off x="35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91" name="Freeform 1771"/>
              <p:cNvSpPr>
                <a:spLocks/>
              </p:cNvSpPr>
              <p:nvPr/>
            </p:nvSpPr>
            <p:spPr bwMode="auto">
              <a:xfrm>
                <a:off x="366" y="2130"/>
                <a:ext cx="113" cy="123"/>
              </a:xfrm>
              <a:custGeom>
                <a:avLst/>
                <a:gdLst>
                  <a:gd name="T0" fmla="*/ 57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6 h 123"/>
                  <a:gd name="T24" fmla="*/ 113 w 113"/>
                  <a:gd name="T25" fmla="*/ 67 h 123"/>
                  <a:gd name="T26" fmla="*/ 113 w 113"/>
                  <a:gd name="T27" fmla="*/ 38 h 123"/>
                  <a:gd name="T28" fmla="*/ 95 w 113"/>
                  <a:gd name="T29" fmla="*/ 19 h 123"/>
                  <a:gd name="T30" fmla="*/ 76 w 113"/>
                  <a:gd name="T31" fmla="*/ 10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3" y="86"/>
                    </a:lnTo>
                    <a:lnTo>
                      <a:pt x="113" y="67"/>
                    </a:lnTo>
                    <a:lnTo>
                      <a:pt x="113" y="38"/>
                    </a:lnTo>
                    <a:lnTo>
                      <a:pt x="95" y="19"/>
                    </a:lnTo>
                    <a:lnTo>
                      <a:pt x="76" y="10"/>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92" name="Freeform 1772"/>
              <p:cNvSpPr>
                <a:spLocks/>
              </p:cNvSpPr>
              <p:nvPr/>
            </p:nvSpPr>
            <p:spPr bwMode="auto">
              <a:xfrm>
                <a:off x="36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93" name="Freeform 1773"/>
              <p:cNvSpPr>
                <a:spLocks/>
              </p:cNvSpPr>
              <p:nvPr/>
            </p:nvSpPr>
            <p:spPr bwMode="auto">
              <a:xfrm>
                <a:off x="37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94" name="Freeform 1774"/>
              <p:cNvSpPr>
                <a:spLocks/>
              </p:cNvSpPr>
              <p:nvPr/>
            </p:nvSpPr>
            <p:spPr bwMode="auto">
              <a:xfrm>
                <a:off x="38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95" name="Freeform 1775"/>
              <p:cNvSpPr>
                <a:spLocks/>
              </p:cNvSpPr>
              <p:nvPr/>
            </p:nvSpPr>
            <p:spPr bwMode="auto">
              <a:xfrm>
                <a:off x="39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96" name="Freeform 1776"/>
              <p:cNvSpPr>
                <a:spLocks/>
              </p:cNvSpPr>
              <p:nvPr/>
            </p:nvSpPr>
            <p:spPr bwMode="auto">
              <a:xfrm>
                <a:off x="40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97" name="Freeform 1777"/>
              <p:cNvSpPr>
                <a:spLocks/>
              </p:cNvSpPr>
              <p:nvPr/>
            </p:nvSpPr>
            <p:spPr bwMode="auto">
              <a:xfrm>
                <a:off x="41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sp>
          <p:nvSpPr>
            <p:cNvPr id="24" name="Line 1778"/>
            <p:cNvSpPr>
              <a:spLocks noChangeShapeType="1"/>
            </p:cNvSpPr>
            <p:nvPr/>
          </p:nvSpPr>
          <p:spPr bwMode="auto">
            <a:xfrm>
              <a:off x="793" y="1898"/>
              <a:ext cx="728"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25" name="Group 1779"/>
            <p:cNvGrpSpPr>
              <a:grpSpLocks/>
            </p:cNvGrpSpPr>
            <p:nvPr/>
          </p:nvGrpSpPr>
          <p:grpSpPr bwMode="auto">
            <a:xfrm>
              <a:off x="955" y="1794"/>
              <a:ext cx="198" cy="209"/>
              <a:chOff x="546" y="2064"/>
              <a:chExt cx="208" cy="246"/>
            </a:xfrm>
          </p:grpSpPr>
          <p:sp>
            <p:nvSpPr>
              <p:cNvPr id="272" name="Freeform 1780"/>
              <p:cNvSpPr>
                <a:spLocks/>
              </p:cNvSpPr>
              <p:nvPr/>
            </p:nvSpPr>
            <p:spPr bwMode="auto">
              <a:xfrm>
                <a:off x="546" y="2064"/>
                <a:ext cx="208" cy="246"/>
              </a:xfrm>
              <a:custGeom>
                <a:avLst/>
                <a:gdLst>
                  <a:gd name="T0" fmla="*/ 104 w 208"/>
                  <a:gd name="T1" fmla="*/ 0 h 246"/>
                  <a:gd name="T2" fmla="*/ 66 w 208"/>
                  <a:gd name="T3" fmla="*/ 9 h 246"/>
                  <a:gd name="T4" fmla="*/ 28 w 208"/>
                  <a:gd name="T5" fmla="*/ 38 h 246"/>
                  <a:gd name="T6" fmla="*/ 9 w 208"/>
                  <a:gd name="T7" fmla="*/ 76 h 246"/>
                  <a:gd name="T8" fmla="*/ 0 w 208"/>
                  <a:gd name="T9" fmla="*/ 123 h 246"/>
                  <a:gd name="T10" fmla="*/ 9 w 208"/>
                  <a:gd name="T11" fmla="*/ 170 h 246"/>
                  <a:gd name="T12" fmla="*/ 28 w 208"/>
                  <a:gd name="T13" fmla="*/ 208 h 246"/>
                  <a:gd name="T14" fmla="*/ 66 w 208"/>
                  <a:gd name="T15" fmla="*/ 237 h 246"/>
                  <a:gd name="T16" fmla="*/ 104 w 208"/>
                  <a:gd name="T17" fmla="*/ 246 h 246"/>
                  <a:gd name="T18" fmla="*/ 142 w 208"/>
                  <a:gd name="T19" fmla="*/ 237 h 246"/>
                  <a:gd name="T20" fmla="*/ 180 w 208"/>
                  <a:gd name="T21" fmla="*/ 208 h 246"/>
                  <a:gd name="T22" fmla="*/ 199 w 208"/>
                  <a:gd name="T23" fmla="*/ 170 h 246"/>
                  <a:gd name="T24" fmla="*/ 208 w 208"/>
                  <a:gd name="T25" fmla="*/ 123 h 246"/>
                  <a:gd name="T26" fmla="*/ 199 w 208"/>
                  <a:gd name="T27" fmla="*/ 76 h 246"/>
                  <a:gd name="T28" fmla="*/ 180 w 208"/>
                  <a:gd name="T29" fmla="*/ 38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8"/>
                    </a:lnTo>
                    <a:lnTo>
                      <a:pt x="9" y="76"/>
                    </a:lnTo>
                    <a:lnTo>
                      <a:pt x="0" y="123"/>
                    </a:lnTo>
                    <a:lnTo>
                      <a:pt x="9" y="170"/>
                    </a:lnTo>
                    <a:lnTo>
                      <a:pt x="28" y="208"/>
                    </a:lnTo>
                    <a:lnTo>
                      <a:pt x="66" y="237"/>
                    </a:lnTo>
                    <a:lnTo>
                      <a:pt x="104" y="246"/>
                    </a:lnTo>
                    <a:lnTo>
                      <a:pt x="142" y="237"/>
                    </a:lnTo>
                    <a:lnTo>
                      <a:pt x="180" y="208"/>
                    </a:lnTo>
                    <a:lnTo>
                      <a:pt x="199" y="170"/>
                    </a:lnTo>
                    <a:lnTo>
                      <a:pt x="208" y="123"/>
                    </a:lnTo>
                    <a:lnTo>
                      <a:pt x="199" y="76"/>
                    </a:lnTo>
                    <a:lnTo>
                      <a:pt x="180" y="38"/>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73" name="Freeform 1781"/>
              <p:cNvSpPr>
                <a:spLocks/>
              </p:cNvSpPr>
              <p:nvPr/>
            </p:nvSpPr>
            <p:spPr bwMode="auto">
              <a:xfrm>
                <a:off x="555" y="2083"/>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80 h 208"/>
                  <a:gd name="T14" fmla="*/ 57 w 190"/>
                  <a:gd name="T15" fmla="*/ 199 h 208"/>
                  <a:gd name="T16" fmla="*/ 95 w 190"/>
                  <a:gd name="T17" fmla="*/ 208 h 208"/>
                  <a:gd name="T18" fmla="*/ 133 w 190"/>
                  <a:gd name="T19" fmla="*/ 199 h 208"/>
                  <a:gd name="T20" fmla="*/ 161 w 190"/>
                  <a:gd name="T21" fmla="*/ 180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80"/>
                    </a:lnTo>
                    <a:lnTo>
                      <a:pt x="57" y="199"/>
                    </a:lnTo>
                    <a:lnTo>
                      <a:pt x="95" y="208"/>
                    </a:lnTo>
                    <a:lnTo>
                      <a:pt x="133" y="199"/>
                    </a:lnTo>
                    <a:lnTo>
                      <a:pt x="161" y="180"/>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74" name="Freeform 1782"/>
              <p:cNvSpPr>
                <a:spLocks/>
              </p:cNvSpPr>
              <p:nvPr/>
            </p:nvSpPr>
            <p:spPr bwMode="auto">
              <a:xfrm>
                <a:off x="565" y="2092"/>
                <a:ext cx="170" cy="190"/>
              </a:xfrm>
              <a:custGeom>
                <a:avLst/>
                <a:gdLst>
                  <a:gd name="T0" fmla="*/ 85 w 170"/>
                  <a:gd name="T1" fmla="*/ 0 h 190"/>
                  <a:gd name="T2" fmla="*/ 56 w 170"/>
                  <a:gd name="T3" fmla="*/ 10 h 190"/>
                  <a:gd name="T4" fmla="*/ 28 w 170"/>
                  <a:gd name="T5" fmla="*/ 29 h 190"/>
                  <a:gd name="T6" fmla="*/ 9 w 170"/>
                  <a:gd name="T7" fmla="*/ 57 h 190"/>
                  <a:gd name="T8" fmla="*/ 0 w 170"/>
                  <a:gd name="T9" fmla="*/ 95 h 190"/>
                  <a:gd name="T10" fmla="*/ 9 w 170"/>
                  <a:gd name="T11" fmla="*/ 133 h 190"/>
                  <a:gd name="T12" fmla="*/ 28 w 170"/>
                  <a:gd name="T13" fmla="*/ 161 h 190"/>
                  <a:gd name="T14" fmla="*/ 56 w 170"/>
                  <a:gd name="T15" fmla="*/ 180 h 190"/>
                  <a:gd name="T16" fmla="*/ 85 w 170"/>
                  <a:gd name="T17" fmla="*/ 190 h 190"/>
                  <a:gd name="T18" fmla="*/ 123 w 170"/>
                  <a:gd name="T19" fmla="*/ 180 h 190"/>
                  <a:gd name="T20" fmla="*/ 142 w 170"/>
                  <a:gd name="T21" fmla="*/ 161 h 190"/>
                  <a:gd name="T22" fmla="*/ 161 w 170"/>
                  <a:gd name="T23" fmla="*/ 133 h 190"/>
                  <a:gd name="T24" fmla="*/ 170 w 170"/>
                  <a:gd name="T25" fmla="*/ 95 h 190"/>
                  <a:gd name="T26" fmla="*/ 161 w 170"/>
                  <a:gd name="T27" fmla="*/ 57 h 190"/>
                  <a:gd name="T28" fmla="*/ 142 w 170"/>
                  <a:gd name="T29" fmla="*/ 29 h 190"/>
                  <a:gd name="T30" fmla="*/ 123 w 170"/>
                  <a:gd name="T31" fmla="*/ 10 h 190"/>
                  <a:gd name="T32" fmla="*/ 85 w 17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90"/>
                  <a:gd name="T53" fmla="*/ 170 w 17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90">
                    <a:moveTo>
                      <a:pt x="85" y="0"/>
                    </a:moveTo>
                    <a:lnTo>
                      <a:pt x="56" y="10"/>
                    </a:lnTo>
                    <a:lnTo>
                      <a:pt x="28" y="29"/>
                    </a:lnTo>
                    <a:lnTo>
                      <a:pt x="9" y="57"/>
                    </a:lnTo>
                    <a:lnTo>
                      <a:pt x="0" y="95"/>
                    </a:lnTo>
                    <a:lnTo>
                      <a:pt x="9" y="133"/>
                    </a:lnTo>
                    <a:lnTo>
                      <a:pt x="28" y="161"/>
                    </a:lnTo>
                    <a:lnTo>
                      <a:pt x="56" y="180"/>
                    </a:lnTo>
                    <a:lnTo>
                      <a:pt x="85" y="190"/>
                    </a:lnTo>
                    <a:lnTo>
                      <a:pt x="123" y="180"/>
                    </a:lnTo>
                    <a:lnTo>
                      <a:pt x="142" y="161"/>
                    </a:lnTo>
                    <a:lnTo>
                      <a:pt x="161" y="133"/>
                    </a:lnTo>
                    <a:lnTo>
                      <a:pt x="170" y="95"/>
                    </a:lnTo>
                    <a:lnTo>
                      <a:pt x="161" y="57"/>
                    </a:lnTo>
                    <a:lnTo>
                      <a:pt x="142" y="29"/>
                    </a:lnTo>
                    <a:lnTo>
                      <a:pt x="123" y="10"/>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75" name="Freeform 1783"/>
              <p:cNvSpPr>
                <a:spLocks/>
              </p:cNvSpPr>
              <p:nvPr/>
            </p:nvSpPr>
            <p:spPr bwMode="auto">
              <a:xfrm>
                <a:off x="574" y="2102"/>
                <a:ext cx="161" cy="180"/>
              </a:xfrm>
              <a:custGeom>
                <a:avLst/>
                <a:gdLst>
                  <a:gd name="T0" fmla="*/ 76 w 161"/>
                  <a:gd name="T1" fmla="*/ 0 h 180"/>
                  <a:gd name="T2" fmla="*/ 4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7 w 161"/>
                  <a:gd name="T15" fmla="*/ 170 h 180"/>
                  <a:gd name="T16" fmla="*/ 76 w 161"/>
                  <a:gd name="T17" fmla="*/ 180 h 180"/>
                  <a:gd name="T18" fmla="*/ 114 w 161"/>
                  <a:gd name="T19" fmla="*/ 170 h 180"/>
                  <a:gd name="T20" fmla="*/ 133 w 161"/>
                  <a:gd name="T21" fmla="*/ 151 h 180"/>
                  <a:gd name="T22" fmla="*/ 152 w 161"/>
                  <a:gd name="T23" fmla="*/ 123 h 180"/>
                  <a:gd name="T24" fmla="*/ 161 w 161"/>
                  <a:gd name="T25" fmla="*/ 85 h 180"/>
                  <a:gd name="T26" fmla="*/ 152 w 161"/>
                  <a:gd name="T27" fmla="*/ 57 h 180"/>
                  <a:gd name="T28" fmla="*/ 133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9" y="28"/>
                    </a:lnTo>
                    <a:lnTo>
                      <a:pt x="10" y="57"/>
                    </a:lnTo>
                    <a:lnTo>
                      <a:pt x="0" y="85"/>
                    </a:lnTo>
                    <a:lnTo>
                      <a:pt x="10" y="123"/>
                    </a:lnTo>
                    <a:lnTo>
                      <a:pt x="29" y="151"/>
                    </a:lnTo>
                    <a:lnTo>
                      <a:pt x="47" y="170"/>
                    </a:lnTo>
                    <a:lnTo>
                      <a:pt x="76" y="180"/>
                    </a:lnTo>
                    <a:lnTo>
                      <a:pt x="114" y="170"/>
                    </a:lnTo>
                    <a:lnTo>
                      <a:pt x="133" y="151"/>
                    </a:lnTo>
                    <a:lnTo>
                      <a:pt x="152" y="123"/>
                    </a:lnTo>
                    <a:lnTo>
                      <a:pt x="161" y="85"/>
                    </a:lnTo>
                    <a:lnTo>
                      <a:pt x="152" y="57"/>
                    </a:lnTo>
                    <a:lnTo>
                      <a:pt x="133" y="28"/>
                    </a:lnTo>
                    <a:lnTo>
                      <a:pt x="114" y="9"/>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76" name="Freeform 1784"/>
              <p:cNvSpPr>
                <a:spLocks/>
              </p:cNvSpPr>
              <p:nvPr/>
            </p:nvSpPr>
            <p:spPr bwMode="auto">
              <a:xfrm>
                <a:off x="584" y="2111"/>
                <a:ext cx="142" cy="161"/>
              </a:xfrm>
              <a:custGeom>
                <a:avLst/>
                <a:gdLst>
                  <a:gd name="T0" fmla="*/ 66 w 142"/>
                  <a:gd name="T1" fmla="*/ 0 h 161"/>
                  <a:gd name="T2" fmla="*/ 37 w 142"/>
                  <a:gd name="T3" fmla="*/ 10 h 161"/>
                  <a:gd name="T4" fmla="*/ 19 w 142"/>
                  <a:gd name="T5" fmla="*/ 29 h 161"/>
                  <a:gd name="T6" fmla="*/ 9 w 142"/>
                  <a:gd name="T7" fmla="*/ 48 h 161"/>
                  <a:gd name="T8" fmla="*/ 0 w 142"/>
                  <a:gd name="T9" fmla="*/ 76 h 161"/>
                  <a:gd name="T10" fmla="*/ 9 w 142"/>
                  <a:gd name="T11" fmla="*/ 114 h 161"/>
                  <a:gd name="T12" fmla="*/ 19 w 142"/>
                  <a:gd name="T13" fmla="*/ 133 h 161"/>
                  <a:gd name="T14" fmla="*/ 37 w 142"/>
                  <a:gd name="T15" fmla="*/ 152 h 161"/>
                  <a:gd name="T16" fmla="*/ 66 w 142"/>
                  <a:gd name="T17" fmla="*/ 161 h 161"/>
                  <a:gd name="T18" fmla="*/ 94 w 142"/>
                  <a:gd name="T19" fmla="*/ 152 h 161"/>
                  <a:gd name="T20" fmla="*/ 123 w 142"/>
                  <a:gd name="T21" fmla="*/ 133 h 161"/>
                  <a:gd name="T22" fmla="*/ 132 w 142"/>
                  <a:gd name="T23" fmla="*/ 114 h 161"/>
                  <a:gd name="T24" fmla="*/ 142 w 142"/>
                  <a:gd name="T25" fmla="*/ 76 h 161"/>
                  <a:gd name="T26" fmla="*/ 132 w 142"/>
                  <a:gd name="T27" fmla="*/ 48 h 161"/>
                  <a:gd name="T28" fmla="*/ 123 w 142"/>
                  <a:gd name="T29" fmla="*/ 29 h 161"/>
                  <a:gd name="T30" fmla="*/ 94 w 142"/>
                  <a:gd name="T31" fmla="*/ 10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10"/>
                    </a:lnTo>
                    <a:lnTo>
                      <a:pt x="19" y="29"/>
                    </a:lnTo>
                    <a:lnTo>
                      <a:pt x="9" y="48"/>
                    </a:lnTo>
                    <a:lnTo>
                      <a:pt x="0" y="76"/>
                    </a:lnTo>
                    <a:lnTo>
                      <a:pt x="9" y="114"/>
                    </a:lnTo>
                    <a:lnTo>
                      <a:pt x="19" y="133"/>
                    </a:lnTo>
                    <a:lnTo>
                      <a:pt x="37" y="152"/>
                    </a:lnTo>
                    <a:lnTo>
                      <a:pt x="66" y="161"/>
                    </a:lnTo>
                    <a:lnTo>
                      <a:pt x="94" y="152"/>
                    </a:lnTo>
                    <a:lnTo>
                      <a:pt x="123" y="133"/>
                    </a:lnTo>
                    <a:lnTo>
                      <a:pt x="132" y="114"/>
                    </a:lnTo>
                    <a:lnTo>
                      <a:pt x="142" y="76"/>
                    </a:lnTo>
                    <a:lnTo>
                      <a:pt x="132" y="48"/>
                    </a:lnTo>
                    <a:lnTo>
                      <a:pt x="123" y="29"/>
                    </a:lnTo>
                    <a:lnTo>
                      <a:pt x="94" y="10"/>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77" name="Freeform 1785"/>
              <p:cNvSpPr>
                <a:spLocks/>
              </p:cNvSpPr>
              <p:nvPr/>
            </p:nvSpPr>
            <p:spPr bwMode="auto">
              <a:xfrm>
                <a:off x="593" y="2121"/>
                <a:ext cx="123" cy="142"/>
              </a:xfrm>
              <a:custGeom>
                <a:avLst/>
                <a:gdLst>
                  <a:gd name="T0" fmla="*/ 57 w 123"/>
                  <a:gd name="T1" fmla="*/ 0 h 142"/>
                  <a:gd name="T2" fmla="*/ 38 w 123"/>
                  <a:gd name="T3" fmla="*/ 9 h 142"/>
                  <a:gd name="T4" fmla="*/ 19 w 123"/>
                  <a:gd name="T5" fmla="*/ 19 h 142"/>
                  <a:gd name="T6" fmla="*/ 10 w 123"/>
                  <a:gd name="T7" fmla="*/ 38 h 142"/>
                  <a:gd name="T8" fmla="*/ 0 w 123"/>
                  <a:gd name="T9" fmla="*/ 66 h 142"/>
                  <a:gd name="T10" fmla="*/ 10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10" y="38"/>
                    </a:lnTo>
                    <a:lnTo>
                      <a:pt x="0" y="66"/>
                    </a:lnTo>
                    <a:lnTo>
                      <a:pt x="10"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78" name="Freeform 1786"/>
              <p:cNvSpPr>
                <a:spLocks/>
              </p:cNvSpPr>
              <p:nvPr/>
            </p:nvSpPr>
            <p:spPr bwMode="auto">
              <a:xfrm>
                <a:off x="603" y="2130"/>
                <a:ext cx="104" cy="123"/>
              </a:xfrm>
              <a:custGeom>
                <a:avLst/>
                <a:gdLst>
                  <a:gd name="T0" fmla="*/ 56 w 104"/>
                  <a:gd name="T1" fmla="*/ 0 h 123"/>
                  <a:gd name="T2" fmla="*/ 37 w 104"/>
                  <a:gd name="T3" fmla="*/ 10 h 123"/>
                  <a:gd name="T4" fmla="*/ 18 w 104"/>
                  <a:gd name="T5" fmla="*/ 19 h 123"/>
                  <a:gd name="T6" fmla="*/ 9 w 104"/>
                  <a:gd name="T7" fmla="*/ 38 h 123"/>
                  <a:gd name="T8" fmla="*/ 0 w 104"/>
                  <a:gd name="T9" fmla="*/ 67 h 123"/>
                  <a:gd name="T10" fmla="*/ 9 w 104"/>
                  <a:gd name="T11" fmla="*/ 86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7 h 123"/>
                  <a:gd name="T24" fmla="*/ 94 w 104"/>
                  <a:gd name="T25" fmla="*/ 19 h 123"/>
                  <a:gd name="T26" fmla="*/ 75 w 104"/>
                  <a:gd name="T27" fmla="*/ 10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10"/>
                    </a:lnTo>
                    <a:lnTo>
                      <a:pt x="18" y="19"/>
                    </a:lnTo>
                    <a:lnTo>
                      <a:pt x="9" y="38"/>
                    </a:lnTo>
                    <a:lnTo>
                      <a:pt x="0" y="67"/>
                    </a:lnTo>
                    <a:lnTo>
                      <a:pt x="9" y="86"/>
                    </a:lnTo>
                    <a:lnTo>
                      <a:pt x="18" y="104"/>
                    </a:lnTo>
                    <a:lnTo>
                      <a:pt x="37" y="123"/>
                    </a:lnTo>
                    <a:lnTo>
                      <a:pt x="56" y="123"/>
                    </a:lnTo>
                    <a:lnTo>
                      <a:pt x="75" y="123"/>
                    </a:lnTo>
                    <a:lnTo>
                      <a:pt x="94" y="104"/>
                    </a:lnTo>
                    <a:lnTo>
                      <a:pt x="104" y="67"/>
                    </a:lnTo>
                    <a:lnTo>
                      <a:pt x="94" y="19"/>
                    </a:lnTo>
                    <a:lnTo>
                      <a:pt x="75" y="10"/>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79" name="Freeform 1787"/>
              <p:cNvSpPr>
                <a:spLocks/>
              </p:cNvSpPr>
              <p:nvPr/>
            </p:nvSpPr>
            <p:spPr bwMode="auto">
              <a:xfrm>
                <a:off x="603" y="2140"/>
                <a:ext cx="104" cy="104"/>
              </a:xfrm>
              <a:custGeom>
                <a:avLst/>
                <a:gdLst>
                  <a:gd name="T0" fmla="*/ 56 w 104"/>
                  <a:gd name="T1" fmla="*/ 0 h 104"/>
                  <a:gd name="T2" fmla="*/ 37 w 104"/>
                  <a:gd name="T3" fmla="*/ 9 h 104"/>
                  <a:gd name="T4" fmla="*/ 18 w 104"/>
                  <a:gd name="T5" fmla="*/ 19 h 104"/>
                  <a:gd name="T6" fmla="*/ 9 w 104"/>
                  <a:gd name="T7" fmla="*/ 38 h 104"/>
                  <a:gd name="T8" fmla="*/ 0 w 104"/>
                  <a:gd name="T9" fmla="*/ 57 h 104"/>
                  <a:gd name="T10" fmla="*/ 9 w 104"/>
                  <a:gd name="T11" fmla="*/ 76 h 104"/>
                  <a:gd name="T12" fmla="*/ 18 w 104"/>
                  <a:gd name="T13" fmla="*/ 94 h 104"/>
                  <a:gd name="T14" fmla="*/ 56 w 104"/>
                  <a:gd name="T15" fmla="*/ 104 h 104"/>
                  <a:gd name="T16" fmla="*/ 94 w 104"/>
                  <a:gd name="T17" fmla="*/ 94 h 104"/>
                  <a:gd name="T18" fmla="*/ 104 w 104"/>
                  <a:gd name="T19" fmla="*/ 57 h 104"/>
                  <a:gd name="T20" fmla="*/ 94 w 104"/>
                  <a:gd name="T21" fmla="*/ 19 h 104"/>
                  <a:gd name="T22" fmla="*/ 75 w 104"/>
                  <a:gd name="T23" fmla="*/ 9 h 104"/>
                  <a:gd name="T24" fmla="*/ 56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6" y="0"/>
                    </a:moveTo>
                    <a:lnTo>
                      <a:pt x="37" y="9"/>
                    </a:lnTo>
                    <a:lnTo>
                      <a:pt x="18" y="19"/>
                    </a:lnTo>
                    <a:lnTo>
                      <a:pt x="9" y="38"/>
                    </a:lnTo>
                    <a:lnTo>
                      <a:pt x="0" y="57"/>
                    </a:lnTo>
                    <a:lnTo>
                      <a:pt x="9" y="76"/>
                    </a:lnTo>
                    <a:lnTo>
                      <a:pt x="18" y="94"/>
                    </a:lnTo>
                    <a:lnTo>
                      <a:pt x="56" y="104"/>
                    </a:lnTo>
                    <a:lnTo>
                      <a:pt x="94" y="94"/>
                    </a:lnTo>
                    <a:lnTo>
                      <a:pt x="104" y="57"/>
                    </a:lnTo>
                    <a:lnTo>
                      <a:pt x="94" y="19"/>
                    </a:lnTo>
                    <a:lnTo>
                      <a:pt x="75" y="9"/>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80" name="Freeform 1788"/>
              <p:cNvSpPr>
                <a:spLocks/>
              </p:cNvSpPr>
              <p:nvPr/>
            </p:nvSpPr>
            <p:spPr bwMode="auto">
              <a:xfrm>
                <a:off x="612"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6 w 85"/>
                  <a:gd name="T11" fmla="*/ 76 h 85"/>
                  <a:gd name="T12" fmla="*/ 85 w 85"/>
                  <a:gd name="T13" fmla="*/ 48 h 85"/>
                  <a:gd name="T14" fmla="*/ 76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6" y="76"/>
                    </a:lnTo>
                    <a:lnTo>
                      <a:pt x="85" y="48"/>
                    </a:lnTo>
                    <a:lnTo>
                      <a:pt x="76" y="10"/>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81" name="Freeform 1789"/>
              <p:cNvSpPr>
                <a:spLocks/>
              </p:cNvSpPr>
              <p:nvPr/>
            </p:nvSpPr>
            <p:spPr bwMode="auto">
              <a:xfrm>
                <a:off x="621" y="2159"/>
                <a:ext cx="67" cy="66"/>
              </a:xfrm>
              <a:custGeom>
                <a:avLst/>
                <a:gdLst>
                  <a:gd name="T0" fmla="*/ 38 w 67"/>
                  <a:gd name="T1" fmla="*/ 0 h 66"/>
                  <a:gd name="T2" fmla="*/ 10 w 67"/>
                  <a:gd name="T3" fmla="*/ 9 h 66"/>
                  <a:gd name="T4" fmla="*/ 0 w 67"/>
                  <a:gd name="T5" fmla="*/ 38 h 66"/>
                  <a:gd name="T6" fmla="*/ 10 w 67"/>
                  <a:gd name="T7" fmla="*/ 57 h 66"/>
                  <a:gd name="T8" fmla="*/ 38 w 67"/>
                  <a:gd name="T9" fmla="*/ 66 h 66"/>
                  <a:gd name="T10" fmla="*/ 57 w 67"/>
                  <a:gd name="T11" fmla="*/ 57 h 66"/>
                  <a:gd name="T12" fmla="*/ 67 w 67"/>
                  <a:gd name="T13" fmla="*/ 38 h 66"/>
                  <a:gd name="T14" fmla="*/ 57 w 67"/>
                  <a:gd name="T15" fmla="*/ 9 h 66"/>
                  <a:gd name="T16" fmla="*/ 38 w 67"/>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6"/>
                  <a:gd name="T29" fmla="*/ 67 w 6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6">
                    <a:moveTo>
                      <a:pt x="38" y="0"/>
                    </a:moveTo>
                    <a:lnTo>
                      <a:pt x="10" y="9"/>
                    </a:lnTo>
                    <a:lnTo>
                      <a:pt x="0" y="38"/>
                    </a:lnTo>
                    <a:lnTo>
                      <a:pt x="10" y="57"/>
                    </a:lnTo>
                    <a:lnTo>
                      <a:pt x="38" y="66"/>
                    </a:lnTo>
                    <a:lnTo>
                      <a:pt x="57" y="57"/>
                    </a:lnTo>
                    <a:lnTo>
                      <a:pt x="67" y="38"/>
                    </a:lnTo>
                    <a:lnTo>
                      <a:pt x="57" y="9"/>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82" name="Freeform 1790"/>
              <p:cNvSpPr>
                <a:spLocks/>
              </p:cNvSpPr>
              <p:nvPr/>
            </p:nvSpPr>
            <p:spPr bwMode="auto">
              <a:xfrm>
                <a:off x="631" y="2168"/>
                <a:ext cx="57" cy="57"/>
              </a:xfrm>
              <a:custGeom>
                <a:avLst/>
                <a:gdLst>
                  <a:gd name="T0" fmla="*/ 28 w 57"/>
                  <a:gd name="T1" fmla="*/ 0 h 57"/>
                  <a:gd name="T2" fmla="*/ 9 w 57"/>
                  <a:gd name="T3" fmla="*/ 10 h 57"/>
                  <a:gd name="T4" fmla="*/ 0 w 57"/>
                  <a:gd name="T5" fmla="*/ 29 h 57"/>
                  <a:gd name="T6" fmla="*/ 9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10"/>
                    </a:lnTo>
                    <a:lnTo>
                      <a:pt x="0" y="29"/>
                    </a:lnTo>
                    <a:lnTo>
                      <a:pt x="9" y="48"/>
                    </a:lnTo>
                    <a:lnTo>
                      <a:pt x="28" y="57"/>
                    </a:lnTo>
                    <a:lnTo>
                      <a:pt x="47" y="48"/>
                    </a:lnTo>
                    <a:lnTo>
                      <a:pt x="57" y="29"/>
                    </a:lnTo>
                    <a:lnTo>
                      <a:pt x="47" y="10"/>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83" name="Freeform 1791"/>
              <p:cNvSpPr>
                <a:spLocks/>
              </p:cNvSpPr>
              <p:nvPr/>
            </p:nvSpPr>
            <p:spPr bwMode="auto">
              <a:xfrm>
                <a:off x="640"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9 w 38"/>
                  <a:gd name="T11" fmla="*/ 28 h 38"/>
                  <a:gd name="T12" fmla="*/ 38 w 38"/>
                  <a:gd name="T13" fmla="*/ 19 h 38"/>
                  <a:gd name="T14" fmla="*/ 29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9" y="28"/>
                    </a:lnTo>
                    <a:lnTo>
                      <a:pt x="38" y="19"/>
                    </a:lnTo>
                    <a:lnTo>
                      <a:pt x="29" y="9"/>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84" name="Freeform 1792"/>
              <p:cNvSpPr>
                <a:spLocks/>
              </p:cNvSpPr>
              <p:nvPr/>
            </p:nvSpPr>
            <p:spPr bwMode="auto">
              <a:xfrm>
                <a:off x="650" y="2187"/>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26" name="Group 1793"/>
            <p:cNvGrpSpPr>
              <a:grpSpLocks/>
            </p:cNvGrpSpPr>
            <p:nvPr/>
          </p:nvGrpSpPr>
          <p:grpSpPr bwMode="auto">
            <a:xfrm>
              <a:off x="1179" y="1794"/>
              <a:ext cx="199" cy="209"/>
              <a:chOff x="782" y="2064"/>
              <a:chExt cx="209" cy="246"/>
            </a:xfrm>
          </p:grpSpPr>
          <p:sp>
            <p:nvSpPr>
              <p:cNvPr id="259" name="Freeform 1794"/>
              <p:cNvSpPr>
                <a:spLocks/>
              </p:cNvSpPr>
              <p:nvPr/>
            </p:nvSpPr>
            <p:spPr bwMode="auto">
              <a:xfrm>
                <a:off x="782" y="2064"/>
                <a:ext cx="209" cy="246"/>
              </a:xfrm>
              <a:custGeom>
                <a:avLst/>
                <a:gdLst>
                  <a:gd name="T0" fmla="*/ 105 w 209"/>
                  <a:gd name="T1" fmla="*/ 0 h 246"/>
                  <a:gd name="T2" fmla="*/ 67 w 209"/>
                  <a:gd name="T3" fmla="*/ 9 h 246"/>
                  <a:gd name="T4" fmla="*/ 29 w 209"/>
                  <a:gd name="T5" fmla="*/ 38 h 246"/>
                  <a:gd name="T6" fmla="*/ 10 w 209"/>
                  <a:gd name="T7" fmla="*/ 76 h 246"/>
                  <a:gd name="T8" fmla="*/ 0 w 209"/>
                  <a:gd name="T9" fmla="*/ 123 h 246"/>
                  <a:gd name="T10" fmla="*/ 10 w 209"/>
                  <a:gd name="T11" fmla="*/ 170 h 246"/>
                  <a:gd name="T12" fmla="*/ 29 w 209"/>
                  <a:gd name="T13" fmla="*/ 208 h 246"/>
                  <a:gd name="T14" fmla="*/ 67 w 209"/>
                  <a:gd name="T15" fmla="*/ 237 h 246"/>
                  <a:gd name="T16" fmla="*/ 105 w 209"/>
                  <a:gd name="T17" fmla="*/ 246 h 246"/>
                  <a:gd name="T18" fmla="*/ 142 w 209"/>
                  <a:gd name="T19" fmla="*/ 237 h 246"/>
                  <a:gd name="T20" fmla="*/ 180 w 209"/>
                  <a:gd name="T21" fmla="*/ 208 h 246"/>
                  <a:gd name="T22" fmla="*/ 199 w 209"/>
                  <a:gd name="T23" fmla="*/ 170 h 246"/>
                  <a:gd name="T24" fmla="*/ 209 w 209"/>
                  <a:gd name="T25" fmla="*/ 123 h 246"/>
                  <a:gd name="T26" fmla="*/ 199 w 209"/>
                  <a:gd name="T27" fmla="*/ 76 h 246"/>
                  <a:gd name="T28" fmla="*/ 180 w 209"/>
                  <a:gd name="T29" fmla="*/ 38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8"/>
                    </a:lnTo>
                    <a:lnTo>
                      <a:pt x="10" y="76"/>
                    </a:lnTo>
                    <a:lnTo>
                      <a:pt x="0" y="123"/>
                    </a:lnTo>
                    <a:lnTo>
                      <a:pt x="10" y="170"/>
                    </a:lnTo>
                    <a:lnTo>
                      <a:pt x="29" y="208"/>
                    </a:lnTo>
                    <a:lnTo>
                      <a:pt x="67" y="237"/>
                    </a:lnTo>
                    <a:lnTo>
                      <a:pt x="105" y="246"/>
                    </a:lnTo>
                    <a:lnTo>
                      <a:pt x="142" y="237"/>
                    </a:lnTo>
                    <a:lnTo>
                      <a:pt x="180" y="208"/>
                    </a:lnTo>
                    <a:lnTo>
                      <a:pt x="199" y="170"/>
                    </a:lnTo>
                    <a:lnTo>
                      <a:pt x="209" y="123"/>
                    </a:lnTo>
                    <a:lnTo>
                      <a:pt x="199" y="76"/>
                    </a:lnTo>
                    <a:lnTo>
                      <a:pt x="180" y="38"/>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0" name="Freeform 1795"/>
              <p:cNvSpPr>
                <a:spLocks/>
              </p:cNvSpPr>
              <p:nvPr/>
            </p:nvSpPr>
            <p:spPr bwMode="auto">
              <a:xfrm>
                <a:off x="792" y="2083"/>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80 h 208"/>
                  <a:gd name="T14" fmla="*/ 57 w 189"/>
                  <a:gd name="T15" fmla="*/ 199 h 208"/>
                  <a:gd name="T16" fmla="*/ 95 w 189"/>
                  <a:gd name="T17" fmla="*/ 208 h 208"/>
                  <a:gd name="T18" fmla="*/ 132 w 189"/>
                  <a:gd name="T19" fmla="*/ 199 h 208"/>
                  <a:gd name="T20" fmla="*/ 161 w 189"/>
                  <a:gd name="T21" fmla="*/ 180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80"/>
                    </a:lnTo>
                    <a:lnTo>
                      <a:pt x="57" y="199"/>
                    </a:lnTo>
                    <a:lnTo>
                      <a:pt x="95" y="208"/>
                    </a:lnTo>
                    <a:lnTo>
                      <a:pt x="132" y="199"/>
                    </a:lnTo>
                    <a:lnTo>
                      <a:pt x="161" y="180"/>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1" name="Freeform 1796"/>
              <p:cNvSpPr>
                <a:spLocks/>
              </p:cNvSpPr>
              <p:nvPr/>
            </p:nvSpPr>
            <p:spPr bwMode="auto">
              <a:xfrm>
                <a:off x="801" y="2092"/>
                <a:ext cx="171" cy="190"/>
              </a:xfrm>
              <a:custGeom>
                <a:avLst/>
                <a:gdLst>
                  <a:gd name="T0" fmla="*/ 86 w 171"/>
                  <a:gd name="T1" fmla="*/ 0 h 190"/>
                  <a:gd name="T2" fmla="*/ 57 w 171"/>
                  <a:gd name="T3" fmla="*/ 10 h 190"/>
                  <a:gd name="T4" fmla="*/ 29 w 171"/>
                  <a:gd name="T5" fmla="*/ 29 h 190"/>
                  <a:gd name="T6" fmla="*/ 10 w 171"/>
                  <a:gd name="T7" fmla="*/ 57 h 190"/>
                  <a:gd name="T8" fmla="*/ 0 w 171"/>
                  <a:gd name="T9" fmla="*/ 95 h 190"/>
                  <a:gd name="T10" fmla="*/ 10 w 171"/>
                  <a:gd name="T11" fmla="*/ 133 h 190"/>
                  <a:gd name="T12" fmla="*/ 29 w 171"/>
                  <a:gd name="T13" fmla="*/ 161 h 190"/>
                  <a:gd name="T14" fmla="*/ 57 w 171"/>
                  <a:gd name="T15" fmla="*/ 180 h 190"/>
                  <a:gd name="T16" fmla="*/ 86 w 171"/>
                  <a:gd name="T17" fmla="*/ 190 h 190"/>
                  <a:gd name="T18" fmla="*/ 123 w 171"/>
                  <a:gd name="T19" fmla="*/ 180 h 190"/>
                  <a:gd name="T20" fmla="*/ 142 w 171"/>
                  <a:gd name="T21" fmla="*/ 161 h 190"/>
                  <a:gd name="T22" fmla="*/ 161 w 171"/>
                  <a:gd name="T23" fmla="*/ 133 h 190"/>
                  <a:gd name="T24" fmla="*/ 171 w 171"/>
                  <a:gd name="T25" fmla="*/ 95 h 190"/>
                  <a:gd name="T26" fmla="*/ 161 w 171"/>
                  <a:gd name="T27" fmla="*/ 57 h 190"/>
                  <a:gd name="T28" fmla="*/ 142 w 171"/>
                  <a:gd name="T29" fmla="*/ 29 h 190"/>
                  <a:gd name="T30" fmla="*/ 123 w 171"/>
                  <a:gd name="T31" fmla="*/ 10 h 190"/>
                  <a:gd name="T32" fmla="*/ 86 w 171"/>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90"/>
                  <a:gd name="T53" fmla="*/ 171 w 171"/>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90">
                    <a:moveTo>
                      <a:pt x="86" y="0"/>
                    </a:moveTo>
                    <a:lnTo>
                      <a:pt x="57" y="10"/>
                    </a:lnTo>
                    <a:lnTo>
                      <a:pt x="29" y="29"/>
                    </a:lnTo>
                    <a:lnTo>
                      <a:pt x="10" y="57"/>
                    </a:lnTo>
                    <a:lnTo>
                      <a:pt x="0" y="95"/>
                    </a:lnTo>
                    <a:lnTo>
                      <a:pt x="10" y="133"/>
                    </a:lnTo>
                    <a:lnTo>
                      <a:pt x="29" y="161"/>
                    </a:lnTo>
                    <a:lnTo>
                      <a:pt x="57" y="180"/>
                    </a:lnTo>
                    <a:lnTo>
                      <a:pt x="86" y="190"/>
                    </a:lnTo>
                    <a:lnTo>
                      <a:pt x="123" y="180"/>
                    </a:lnTo>
                    <a:lnTo>
                      <a:pt x="142" y="161"/>
                    </a:lnTo>
                    <a:lnTo>
                      <a:pt x="161" y="133"/>
                    </a:lnTo>
                    <a:lnTo>
                      <a:pt x="171" y="95"/>
                    </a:lnTo>
                    <a:lnTo>
                      <a:pt x="161" y="57"/>
                    </a:lnTo>
                    <a:lnTo>
                      <a:pt x="142" y="29"/>
                    </a:lnTo>
                    <a:lnTo>
                      <a:pt x="123" y="10"/>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2" name="Freeform 1797"/>
              <p:cNvSpPr>
                <a:spLocks/>
              </p:cNvSpPr>
              <p:nvPr/>
            </p:nvSpPr>
            <p:spPr bwMode="auto">
              <a:xfrm>
                <a:off x="811" y="2102"/>
                <a:ext cx="161" cy="180"/>
              </a:xfrm>
              <a:custGeom>
                <a:avLst/>
                <a:gdLst>
                  <a:gd name="T0" fmla="*/ 76 w 161"/>
                  <a:gd name="T1" fmla="*/ 0 h 180"/>
                  <a:gd name="T2" fmla="*/ 47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47 w 161"/>
                  <a:gd name="T15" fmla="*/ 170 h 180"/>
                  <a:gd name="T16" fmla="*/ 76 w 161"/>
                  <a:gd name="T17" fmla="*/ 180 h 180"/>
                  <a:gd name="T18" fmla="*/ 113 w 161"/>
                  <a:gd name="T19" fmla="*/ 170 h 180"/>
                  <a:gd name="T20" fmla="*/ 132 w 161"/>
                  <a:gd name="T21" fmla="*/ 151 h 180"/>
                  <a:gd name="T22" fmla="*/ 151 w 161"/>
                  <a:gd name="T23" fmla="*/ 123 h 180"/>
                  <a:gd name="T24" fmla="*/ 161 w 161"/>
                  <a:gd name="T25" fmla="*/ 85 h 180"/>
                  <a:gd name="T26" fmla="*/ 151 w 161"/>
                  <a:gd name="T27" fmla="*/ 57 h 180"/>
                  <a:gd name="T28" fmla="*/ 132 w 161"/>
                  <a:gd name="T29" fmla="*/ 28 h 180"/>
                  <a:gd name="T30" fmla="*/ 113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8" y="28"/>
                    </a:lnTo>
                    <a:lnTo>
                      <a:pt x="9" y="57"/>
                    </a:lnTo>
                    <a:lnTo>
                      <a:pt x="0" y="85"/>
                    </a:lnTo>
                    <a:lnTo>
                      <a:pt x="9" y="123"/>
                    </a:lnTo>
                    <a:lnTo>
                      <a:pt x="28" y="151"/>
                    </a:lnTo>
                    <a:lnTo>
                      <a:pt x="47" y="170"/>
                    </a:lnTo>
                    <a:lnTo>
                      <a:pt x="76" y="180"/>
                    </a:lnTo>
                    <a:lnTo>
                      <a:pt x="113" y="170"/>
                    </a:lnTo>
                    <a:lnTo>
                      <a:pt x="132" y="151"/>
                    </a:lnTo>
                    <a:lnTo>
                      <a:pt x="151" y="123"/>
                    </a:lnTo>
                    <a:lnTo>
                      <a:pt x="161" y="85"/>
                    </a:lnTo>
                    <a:lnTo>
                      <a:pt x="151" y="57"/>
                    </a:lnTo>
                    <a:lnTo>
                      <a:pt x="132" y="28"/>
                    </a:lnTo>
                    <a:lnTo>
                      <a:pt x="113" y="9"/>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3" name="Freeform 1798"/>
              <p:cNvSpPr>
                <a:spLocks/>
              </p:cNvSpPr>
              <p:nvPr/>
            </p:nvSpPr>
            <p:spPr bwMode="auto">
              <a:xfrm>
                <a:off x="820" y="2111"/>
                <a:ext cx="142" cy="161"/>
              </a:xfrm>
              <a:custGeom>
                <a:avLst/>
                <a:gdLst>
                  <a:gd name="T0" fmla="*/ 67 w 142"/>
                  <a:gd name="T1" fmla="*/ 0 h 161"/>
                  <a:gd name="T2" fmla="*/ 38 w 142"/>
                  <a:gd name="T3" fmla="*/ 10 h 161"/>
                  <a:gd name="T4" fmla="*/ 19 w 142"/>
                  <a:gd name="T5" fmla="*/ 29 h 161"/>
                  <a:gd name="T6" fmla="*/ 10 w 142"/>
                  <a:gd name="T7" fmla="*/ 48 h 161"/>
                  <a:gd name="T8" fmla="*/ 0 w 142"/>
                  <a:gd name="T9" fmla="*/ 76 h 161"/>
                  <a:gd name="T10" fmla="*/ 10 w 142"/>
                  <a:gd name="T11" fmla="*/ 114 h 161"/>
                  <a:gd name="T12" fmla="*/ 19 w 142"/>
                  <a:gd name="T13" fmla="*/ 133 h 161"/>
                  <a:gd name="T14" fmla="*/ 38 w 142"/>
                  <a:gd name="T15" fmla="*/ 152 h 161"/>
                  <a:gd name="T16" fmla="*/ 67 w 142"/>
                  <a:gd name="T17" fmla="*/ 161 h 161"/>
                  <a:gd name="T18" fmla="*/ 95 w 142"/>
                  <a:gd name="T19" fmla="*/ 152 h 161"/>
                  <a:gd name="T20" fmla="*/ 123 w 142"/>
                  <a:gd name="T21" fmla="*/ 133 h 161"/>
                  <a:gd name="T22" fmla="*/ 133 w 142"/>
                  <a:gd name="T23" fmla="*/ 114 h 161"/>
                  <a:gd name="T24" fmla="*/ 142 w 142"/>
                  <a:gd name="T25" fmla="*/ 76 h 161"/>
                  <a:gd name="T26" fmla="*/ 133 w 142"/>
                  <a:gd name="T27" fmla="*/ 48 h 161"/>
                  <a:gd name="T28" fmla="*/ 123 w 142"/>
                  <a:gd name="T29" fmla="*/ 29 h 161"/>
                  <a:gd name="T30" fmla="*/ 95 w 142"/>
                  <a:gd name="T31" fmla="*/ 10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10"/>
                    </a:lnTo>
                    <a:lnTo>
                      <a:pt x="19" y="29"/>
                    </a:lnTo>
                    <a:lnTo>
                      <a:pt x="10" y="48"/>
                    </a:lnTo>
                    <a:lnTo>
                      <a:pt x="0" y="76"/>
                    </a:lnTo>
                    <a:lnTo>
                      <a:pt x="10" y="114"/>
                    </a:lnTo>
                    <a:lnTo>
                      <a:pt x="19" y="133"/>
                    </a:lnTo>
                    <a:lnTo>
                      <a:pt x="38" y="152"/>
                    </a:lnTo>
                    <a:lnTo>
                      <a:pt x="67" y="161"/>
                    </a:lnTo>
                    <a:lnTo>
                      <a:pt x="95" y="152"/>
                    </a:lnTo>
                    <a:lnTo>
                      <a:pt x="123" y="133"/>
                    </a:lnTo>
                    <a:lnTo>
                      <a:pt x="133" y="114"/>
                    </a:lnTo>
                    <a:lnTo>
                      <a:pt x="142" y="76"/>
                    </a:lnTo>
                    <a:lnTo>
                      <a:pt x="133" y="48"/>
                    </a:lnTo>
                    <a:lnTo>
                      <a:pt x="123" y="29"/>
                    </a:lnTo>
                    <a:lnTo>
                      <a:pt x="95" y="10"/>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4" name="Freeform 1799"/>
              <p:cNvSpPr>
                <a:spLocks/>
              </p:cNvSpPr>
              <p:nvPr/>
            </p:nvSpPr>
            <p:spPr bwMode="auto">
              <a:xfrm>
                <a:off x="830" y="2121"/>
                <a:ext cx="123" cy="142"/>
              </a:xfrm>
              <a:custGeom>
                <a:avLst/>
                <a:gdLst>
                  <a:gd name="T0" fmla="*/ 57 w 123"/>
                  <a:gd name="T1" fmla="*/ 0 h 142"/>
                  <a:gd name="T2" fmla="*/ 38 w 123"/>
                  <a:gd name="T3" fmla="*/ 9 h 142"/>
                  <a:gd name="T4" fmla="*/ 19 w 123"/>
                  <a:gd name="T5" fmla="*/ 19 h 142"/>
                  <a:gd name="T6" fmla="*/ 9 w 123"/>
                  <a:gd name="T7" fmla="*/ 38 h 142"/>
                  <a:gd name="T8" fmla="*/ 0 w 123"/>
                  <a:gd name="T9" fmla="*/ 66 h 142"/>
                  <a:gd name="T10" fmla="*/ 9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9" y="38"/>
                    </a:lnTo>
                    <a:lnTo>
                      <a:pt x="0" y="66"/>
                    </a:lnTo>
                    <a:lnTo>
                      <a:pt x="9"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5" name="Freeform 1800"/>
              <p:cNvSpPr>
                <a:spLocks/>
              </p:cNvSpPr>
              <p:nvPr/>
            </p:nvSpPr>
            <p:spPr bwMode="auto">
              <a:xfrm>
                <a:off x="839" y="2130"/>
                <a:ext cx="104" cy="123"/>
              </a:xfrm>
              <a:custGeom>
                <a:avLst/>
                <a:gdLst>
                  <a:gd name="T0" fmla="*/ 57 w 104"/>
                  <a:gd name="T1" fmla="*/ 0 h 123"/>
                  <a:gd name="T2" fmla="*/ 38 w 104"/>
                  <a:gd name="T3" fmla="*/ 10 h 123"/>
                  <a:gd name="T4" fmla="*/ 19 w 104"/>
                  <a:gd name="T5" fmla="*/ 19 h 123"/>
                  <a:gd name="T6" fmla="*/ 10 w 104"/>
                  <a:gd name="T7" fmla="*/ 38 h 123"/>
                  <a:gd name="T8" fmla="*/ 0 w 104"/>
                  <a:gd name="T9" fmla="*/ 67 h 123"/>
                  <a:gd name="T10" fmla="*/ 10 w 104"/>
                  <a:gd name="T11" fmla="*/ 86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7 h 123"/>
                  <a:gd name="T24" fmla="*/ 95 w 104"/>
                  <a:gd name="T25" fmla="*/ 19 h 123"/>
                  <a:gd name="T26" fmla="*/ 76 w 104"/>
                  <a:gd name="T27" fmla="*/ 10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10"/>
                    </a:lnTo>
                    <a:lnTo>
                      <a:pt x="19" y="19"/>
                    </a:lnTo>
                    <a:lnTo>
                      <a:pt x="10" y="38"/>
                    </a:lnTo>
                    <a:lnTo>
                      <a:pt x="0" y="67"/>
                    </a:lnTo>
                    <a:lnTo>
                      <a:pt x="10" y="86"/>
                    </a:lnTo>
                    <a:lnTo>
                      <a:pt x="19" y="104"/>
                    </a:lnTo>
                    <a:lnTo>
                      <a:pt x="38" y="123"/>
                    </a:lnTo>
                    <a:lnTo>
                      <a:pt x="57" y="123"/>
                    </a:lnTo>
                    <a:lnTo>
                      <a:pt x="76" y="123"/>
                    </a:lnTo>
                    <a:lnTo>
                      <a:pt x="95" y="104"/>
                    </a:lnTo>
                    <a:lnTo>
                      <a:pt x="104" y="67"/>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6" name="Freeform 1801"/>
              <p:cNvSpPr>
                <a:spLocks/>
              </p:cNvSpPr>
              <p:nvPr/>
            </p:nvSpPr>
            <p:spPr bwMode="auto">
              <a:xfrm>
                <a:off x="839" y="2140"/>
                <a:ext cx="104" cy="104"/>
              </a:xfrm>
              <a:custGeom>
                <a:avLst/>
                <a:gdLst>
                  <a:gd name="T0" fmla="*/ 57 w 104"/>
                  <a:gd name="T1" fmla="*/ 0 h 104"/>
                  <a:gd name="T2" fmla="*/ 38 w 104"/>
                  <a:gd name="T3" fmla="*/ 9 h 104"/>
                  <a:gd name="T4" fmla="*/ 19 w 104"/>
                  <a:gd name="T5" fmla="*/ 19 h 104"/>
                  <a:gd name="T6" fmla="*/ 10 w 104"/>
                  <a:gd name="T7" fmla="*/ 38 h 104"/>
                  <a:gd name="T8" fmla="*/ 0 w 104"/>
                  <a:gd name="T9" fmla="*/ 57 h 104"/>
                  <a:gd name="T10" fmla="*/ 10 w 104"/>
                  <a:gd name="T11" fmla="*/ 76 h 104"/>
                  <a:gd name="T12" fmla="*/ 19 w 104"/>
                  <a:gd name="T13" fmla="*/ 94 h 104"/>
                  <a:gd name="T14" fmla="*/ 57 w 104"/>
                  <a:gd name="T15" fmla="*/ 104 h 104"/>
                  <a:gd name="T16" fmla="*/ 95 w 104"/>
                  <a:gd name="T17" fmla="*/ 94 h 104"/>
                  <a:gd name="T18" fmla="*/ 104 w 104"/>
                  <a:gd name="T19" fmla="*/ 57 h 104"/>
                  <a:gd name="T20" fmla="*/ 95 w 104"/>
                  <a:gd name="T21" fmla="*/ 19 h 104"/>
                  <a:gd name="T22" fmla="*/ 76 w 104"/>
                  <a:gd name="T23" fmla="*/ 9 h 104"/>
                  <a:gd name="T24" fmla="*/ 57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7" y="0"/>
                    </a:moveTo>
                    <a:lnTo>
                      <a:pt x="38" y="9"/>
                    </a:lnTo>
                    <a:lnTo>
                      <a:pt x="19" y="19"/>
                    </a:lnTo>
                    <a:lnTo>
                      <a:pt x="10" y="38"/>
                    </a:lnTo>
                    <a:lnTo>
                      <a:pt x="0" y="57"/>
                    </a:lnTo>
                    <a:lnTo>
                      <a:pt x="10" y="76"/>
                    </a:lnTo>
                    <a:lnTo>
                      <a:pt x="19" y="94"/>
                    </a:lnTo>
                    <a:lnTo>
                      <a:pt x="57" y="104"/>
                    </a:lnTo>
                    <a:lnTo>
                      <a:pt x="95" y="94"/>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7" name="Freeform 1802"/>
              <p:cNvSpPr>
                <a:spLocks/>
              </p:cNvSpPr>
              <p:nvPr/>
            </p:nvSpPr>
            <p:spPr bwMode="auto">
              <a:xfrm>
                <a:off x="849"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5 w 85"/>
                  <a:gd name="T11" fmla="*/ 76 h 85"/>
                  <a:gd name="T12" fmla="*/ 85 w 85"/>
                  <a:gd name="T13" fmla="*/ 48 h 85"/>
                  <a:gd name="T14" fmla="*/ 75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8" name="Freeform 1803"/>
              <p:cNvSpPr>
                <a:spLocks/>
              </p:cNvSpPr>
              <p:nvPr/>
            </p:nvSpPr>
            <p:spPr bwMode="auto">
              <a:xfrm>
                <a:off x="858" y="2159"/>
                <a:ext cx="66" cy="66"/>
              </a:xfrm>
              <a:custGeom>
                <a:avLst/>
                <a:gdLst>
                  <a:gd name="T0" fmla="*/ 38 w 66"/>
                  <a:gd name="T1" fmla="*/ 0 h 66"/>
                  <a:gd name="T2" fmla="*/ 10 w 66"/>
                  <a:gd name="T3" fmla="*/ 9 h 66"/>
                  <a:gd name="T4" fmla="*/ 0 w 66"/>
                  <a:gd name="T5" fmla="*/ 38 h 66"/>
                  <a:gd name="T6" fmla="*/ 10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10" y="9"/>
                    </a:lnTo>
                    <a:lnTo>
                      <a:pt x="0" y="38"/>
                    </a:lnTo>
                    <a:lnTo>
                      <a:pt x="10"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69" name="Freeform 1804"/>
              <p:cNvSpPr>
                <a:spLocks/>
              </p:cNvSpPr>
              <p:nvPr/>
            </p:nvSpPr>
            <p:spPr bwMode="auto">
              <a:xfrm>
                <a:off x="868" y="2168"/>
                <a:ext cx="56" cy="57"/>
              </a:xfrm>
              <a:custGeom>
                <a:avLst/>
                <a:gdLst>
                  <a:gd name="T0" fmla="*/ 28 w 56"/>
                  <a:gd name="T1" fmla="*/ 0 h 57"/>
                  <a:gd name="T2" fmla="*/ 9 w 56"/>
                  <a:gd name="T3" fmla="*/ 10 h 57"/>
                  <a:gd name="T4" fmla="*/ 0 w 56"/>
                  <a:gd name="T5" fmla="*/ 29 h 57"/>
                  <a:gd name="T6" fmla="*/ 9 w 56"/>
                  <a:gd name="T7" fmla="*/ 48 h 57"/>
                  <a:gd name="T8" fmla="*/ 28 w 56"/>
                  <a:gd name="T9" fmla="*/ 57 h 57"/>
                  <a:gd name="T10" fmla="*/ 47 w 56"/>
                  <a:gd name="T11" fmla="*/ 48 h 57"/>
                  <a:gd name="T12" fmla="*/ 56 w 56"/>
                  <a:gd name="T13" fmla="*/ 29 h 57"/>
                  <a:gd name="T14" fmla="*/ 47 w 56"/>
                  <a:gd name="T15" fmla="*/ 10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10"/>
                    </a:lnTo>
                    <a:lnTo>
                      <a:pt x="0" y="29"/>
                    </a:lnTo>
                    <a:lnTo>
                      <a:pt x="9" y="48"/>
                    </a:lnTo>
                    <a:lnTo>
                      <a:pt x="28" y="57"/>
                    </a:lnTo>
                    <a:lnTo>
                      <a:pt x="47" y="48"/>
                    </a:lnTo>
                    <a:lnTo>
                      <a:pt x="56" y="29"/>
                    </a:lnTo>
                    <a:lnTo>
                      <a:pt x="47" y="10"/>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70" name="Freeform 1805"/>
              <p:cNvSpPr>
                <a:spLocks/>
              </p:cNvSpPr>
              <p:nvPr/>
            </p:nvSpPr>
            <p:spPr bwMode="auto">
              <a:xfrm>
                <a:off x="877"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71" name="Freeform 1806"/>
              <p:cNvSpPr>
                <a:spLocks/>
              </p:cNvSpPr>
              <p:nvPr/>
            </p:nvSpPr>
            <p:spPr bwMode="auto">
              <a:xfrm>
                <a:off x="887" y="2187"/>
                <a:ext cx="18" cy="19"/>
              </a:xfrm>
              <a:custGeom>
                <a:avLst/>
                <a:gdLst>
                  <a:gd name="T0" fmla="*/ 9 w 18"/>
                  <a:gd name="T1" fmla="*/ 0 h 19"/>
                  <a:gd name="T2" fmla="*/ 0 w 18"/>
                  <a:gd name="T3" fmla="*/ 0 h 19"/>
                  <a:gd name="T4" fmla="*/ 0 w 18"/>
                  <a:gd name="T5" fmla="*/ 10 h 19"/>
                  <a:gd name="T6" fmla="*/ 0 w 18"/>
                  <a:gd name="T7" fmla="*/ 19 h 19"/>
                  <a:gd name="T8" fmla="*/ 9 w 18"/>
                  <a:gd name="T9" fmla="*/ 19 h 19"/>
                  <a:gd name="T10" fmla="*/ 18 w 18"/>
                  <a:gd name="T11" fmla="*/ 19 h 19"/>
                  <a:gd name="T12" fmla="*/ 18 w 18"/>
                  <a:gd name="T13" fmla="*/ 10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10"/>
                    </a:lnTo>
                    <a:lnTo>
                      <a:pt x="0" y="19"/>
                    </a:lnTo>
                    <a:lnTo>
                      <a:pt x="9" y="19"/>
                    </a:lnTo>
                    <a:lnTo>
                      <a:pt x="18" y="19"/>
                    </a:lnTo>
                    <a:lnTo>
                      <a:pt x="18" y="10"/>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27" name="Group 1807"/>
            <p:cNvGrpSpPr>
              <a:grpSpLocks/>
            </p:cNvGrpSpPr>
            <p:nvPr/>
          </p:nvGrpSpPr>
          <p:grpSpPr bwMode="auto">
            <a:xfrm>
              <a:off x="1404" y="1794"/>
              <a:ext cx="207" cy="209"/>
              <a:chOff x="1019" y="2064"/>
              <a:chExt cx="218" cy="246"/>
            </a:xfrm>
          </p:grpSpPr>
          <p:sp>
            <p:nvSpPr>
              <p:cNvPr id="246" name="Freeform 1808"/>
              <p:cNvSpPr>
                <a:spLocks/>
              </p:cNvSpPr>
              <p:nvPr/>
            </p:nvSpPr>
            <p:spPr bwMode="auto">
              <a:xfrm>
                <a:off x="1019" y="2064"/>
                <a:ext cx="218" cy="246"/>
              </a:xfrm>
              <a:custGeom>
                <a:avLst/>
                <a:gdLst>
                  <a:gd name="T0" fmla="*/ 104 w 218"/>
                  <a:gd name="T1" fmla="*/ 0 h 246"/>
                  <a:gd name="T2" fmla="*/ 66 w 218"/>
                  <a:gd name="T3" fmla="*/ 9 h 246"/>
                  <a:gd name="T4" fmla="*/ 29 w 218"/>
                  <a:gd name="T5" fmla="*/ 38 h 246"/>
                  <a:gd name="T6" fmla="*/ 10 w 218"/>
                  <a:gd name="T7" fmla="*/ 76 h 246"/>
                  <a:gd name="T8" fmla="*/ 0 w 218"/>
                  <a:gd name="T9" fmla="*/ 123 h 246"/>
                  <a:gd name="T10" fmla="*/ 10 w 218"/>
                  <a:gd name="T11" fmla="*/ 170 h 246"/>
                  <a:gd name="T12" fmla="*/ 29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8"/>
                    </a:lnTo>
                    <a:lnTo>
                      <a:pt x="10" y="76"/>
                    </a:lnTo>
                    <a:lnTo>
                      <a:pt x="0" y="123"/>
                    </a:lnTo>
                    <a:lnTo>
                      <a:pt x="10" y="170"/>
                    </a:lnTo>
                    <a:lnTo>
                      <a:pt x="29"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47" name="Freeform 1809"/>
              <p:cNvSpPr>
                <a:spLocks/>
              </p:cNvSpPr>
              <p:nvPr/>
            </p:nvSpPr>
            <p:spPr bwMode="auto">
              <a:xfrm>
                <a:off x="1029" y="2083"/>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56 w 198"/>
                  <a:gd name="T15" fmla="*/ 199 h 208"/>
                  <a:gd name="T16" fmla="*/ 9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80"/>
                    </a:lnTo>
                    <a:lnTo>
                      <a:pt x="56" y="199"/>
                    </a:lnTo>
                    <a:lnTo>
                      <a:pt x="94" y="208"/>
                    </a:lnTo>
                    <a:lnTo>
                      <a:pt x="142" y="199"/>
                    </a:lnTo>
                    <a:lnTo>
                      <a:pt x="170" y="180"/>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48" name="Freeform 1810"/>
              <p:cNvSpPr>
                <a:spLocks/>
              </p:cNvSpPr>
              <p:nvPr/>
            </p:nvSpPr>
            <p:spPr bwMode="auto">
              <a:xfrm>
                <a:off x="1038" y="2092"/>
                <a:ext cx="180" cy="190"/>
              </a:xfrm>
              <a:custGeom>
                <a:avLst/>
                <a:gdLst>
                  <a:gd name="T0" fmla="*/ 85 w 180"/>
                  <a:gd name="T1" fmla="*/ 0 h 190"/>
                  <a:gd name="T2" fmla="*/ 57 w 180"/>
                  <a:gd name="T3" fmla="*/ 10 h 190"/>
                  <a:gd name="T4" fmla="*/ 28 w 180"/>
                  <a:gd name="T5" fmla="*/ 29 h 190"/>
                  <a:gd name="T6" fmla="*/ 10 w 180"/>
                  <a:gd name="T7" fmla="*/ 57 h 190"/>
                  <a:gd name="T8" fmla="*/ 0 w 180"/>
                  <a:gd name="T9" fmla="*/ 95 h 190"/>
                  <a:gd name="T10" fmla="*/ 10 w 180"/>
                  <a:gd name="T11" fmla="*/ 133 h 190"/>
                  <a:gd name="T12" fmla="*/ 28 w 180"/>
                  <a:gd name="T13" fmla="*/ 161 h 190"/>
                  <a:gd name="T14" fmla="*/ 57 w 180"/>
                  <a:gd name="T15" fmla="*/ 180 h 190"/>
                  <a:gd name="T16" fmla="*/ 85 w 180"/>
                  <a:gd name="T17" fmla="*/ 190 h 190"/>
                  <a:gd name="T18" fmla="*/ 12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10" y="57"/>
                    </a:lnTo>
                    <a:lnTo>
                      <a:pt x="0" y="95"/>
                    </a:lnTo>
                    <a:lnTo>
                      <a:pt x="10" y="133"/>
                    </a:lnTo>
                    <a:lnTo>
                      <a:pt x="28" y="161"/>
                    </a:lnTo>
                    <a:lnTo>
                      <a:pt x="57" y="180"/>
                    </a:lnTo>
                    <a:lnTo>
                      <a:pt x="85" y="190"/>
                    </a:lnTo>
                    <a:lnTo>
                      <a:pt x="123" y="180"/>
                    </a:lnTo>
                    <a:lnTo>
                      <a:pt x="152" y="161"/>
                    </a:lnTo>
                    <a:lnTo>
                      <a:pt x="170" y="133"/>
                    </a:lnTo>
                    <a:lnTo>
                      <a:pt x="180" y="95"/>
                    </a:lnTo>
                    <a:lnTo>
                      <a:pt x="170" y="57"/>
                    </a:lnTo>
                    <a:lnTo>
                      <a:pt x="152"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49" name="Freeform 1811"/>
              <p:cNvSpPr>
                <a:spLocks/>
              </p:cNvSpPr>
              <p:nvPr/>
            </p:nvSpPr>
            <p:spPr bwMode="auto">
              <a:xfrm>
                <a:off x="1048" y="2102"/>
                <a:ext cx="160" cy="180"/>
              </a:xfrm>
              <a:custGeom>
                <a:avLst/>
                <a:gdLst>
                  <a:gd name="T0" fmla="*/ 75 w 160"/>
                  <a:gd name="T1" fmla="*/ 0 h 180"/>
                  <a:gd name="T2" fmla="*/ 47 w 160"/>
                  <a:gd name="T3" fmla="*/ 9 h 180"/>
                  <a:gd name="T4" fmla="*/ 28 w 160"/>
                  <a:gd name="T5" fmla="*/ 28 h 180"/>
                  <a:gd name="T6" fmla="*/ 9 w 160"/>
                  <a:gd name="T7" fmla="*/ 57 h 180"/>
                  <a:gd name="T8" fmla="*/ 0 w 160"/>
                  <a:gd name="T9" fmla="*/ 85 h 180"/>
                  <a:gd name="T10" fmla="*/ 9 w 160"/>
                  <a:gd name="T11" fmla="*/ 123 h 180"/>
                  <a:gd name="T12" fmla="*/ 28 w 160"/>
                  <a:gd name="T13" fmla="*/ 151 h 180"/>
                  <a:gd name="T14" fmla="*/ 47 w 160"/>
                  <a:gd name="T15" fmla="*/ 170 h 180"/>
                  <a:gd name="T16" fmla="*/ 75 w 160"/>
                  <a:gd name="T17" fmla="*/ 180 h 180"/>
                  <a:gd name="T18" fmla="*/ 113 w 160"/>
                  <a:gd name="T19" fmla="*/ 170 h 180"/>
                  <a:gd name="T20" fmla="*/ 142 w 160"/>
                  <a:gd name="T21" fmla="*/ 151 h 180"/>
                  <a:gd name="T22" fmla="*/ 151 w 160"/>
                  <a:gd name="T23" fmla="*/ 123 h 180"/>
                  <a:gd name="T24" fmla="*/ 160 w 160"/>
                  <a:gd name="T25" fmla="*/ 85 h 180"/>
                  <a:gd name="T26" fmla="*/ 151 w 160"/>
                  <a:gd name="T27" fmla="*/ 57 h 180"/>
                  <a:gd name="T28" fmla="*/ 142 w 160"/>
                  <a:gd name="T29" fmla="*/ 28 h 180"/>
                  <a:gd name="T30" fmla="*/ 113 w 160"/>
                  <a:gd name="T31" fmla="*/ 9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9"/>
                    </a:lnTo>
                    <a:lnTo>
                      <a:pt x="28" y="28"/>
                    </a:lnTo>
                    <a:lnTo>
                      <a:pt x="9" y="57"/>
                    </a:lnTo>
                    <a:lnTo>
                      <a:pt x="0" y="85"/>
                    </a:lnTo>
                    <a:lnTo>
                      <a:pt x="9" y="123"/>
                    </a:lnTo>
                    <a:lnTo>
                      <a:pt x="28" y="151"/>
                    </a:lnTo>
                    <a:lnTo>
                      <a:pt x="47" y="170"/>
                    </a:lnTo>
                    <a:lnTo>
                      <a:pt x="75" y="180"/>
                    </a:lnTo>
                    <a:lnTo>
                      <a:pt x="113" y="170"/>
                    </a:lnTo>
                    <a:lnTo>
                      <a:pt x="142" y="151"/>
                    </a:lnTo>
                    <a:lnTo>
                      <a:pt x="151" y="123"/>
                    </a:lnTo>
                    <a:lnTo>
                      <a:pt x="160" y="85"/>
                    </a:lnTo>
                    <a:lnTo>
                      <a:pt x="151" y="57"/>
                    </a:lnTo>
                    <a:lnTo>
                      <a:pt x="142" y="28"/>
                    </a:lnTo>
                    <a:lnTo>
                      <a:pt x="113" y="9"/>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50" name="Freeform 1812"/>
              <p:cNvSpPr>
                <a:spLocks/>
              </p:cNvSpPr>
              <p:nvPr/>
            </p:nvSpPr>
            <p:spPr bwMode="auto">
              <a:xfrm>
                <a:off x="105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51" name="Freeform 1813"/>
              <p:cNvSpPr>
                <a:spLocks/>
              </p:cNvSpPr>
              <p:nvPr/>
            </p:nvSpPr>
            <p:spPr bwMode="auto">
              <a:xfrm>
                <a:off x="106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52" name="Freeform 1814"/>
              <p:cNvSpPr>
                <a:spLocks/>
              </p:cNvSpPr>
              <p:nvPr/>
            </p:nvSpPr>
            <p:spPr bwMode="auto">
              <a:xfrm>
                <a:off x="1076" y="2130"/>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4" y="86"/>
                    </a:lnTo>
                    <a:lnTo>
                      <a:pt x="114" y="67"/>
                    </a:lnTo>
                    <a:lnTo>
                      <a:pt x="114" y="38"/>
                    </a:lnTo>
                    <a:lnTo>
                      <a:pt x="95" y="19"/>
                    </a:lnTo>
                    <a:lnTo>
                      <a:pt x="76" y="10"/>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53" name="Freeform 1815"/>
              <p:cNvSpPr>
                <a:spLocks/>
              </p:cNvSpPr>
              <p:nvPr/>
            </p:nvSpPr>
            <p:spPr bwMode="auto">
              <a:xfrm>
                <a:off x="107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54" name="Freeform 1816"/>
              <p:cNvSpPr>
                <a:spLocks/>
              </p:cNvSpPr>
              <p:nvPr/>
            </p:nvSpPr>
            <p:spPr bwMode="auto">
              <a:xfrm>
                <a:off x="108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55" name="Freeform 1817"/>
              <p:cNvSpPr>
                <a:spLocks/>
              </p:cNvSpPr>
              <p:nvPr/>
            </p:nvSpPr>
            <p:spPr bwMode="auto">
              <a:xfrm>
                <a:off x="109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56" name="Freeform 1818"/>
              <p:cNvSpPr>
                <a:spLocks/>
              </p:cNvSpPr>
              <p:nvPr/>
            </p:nvSpPr>
            <p:spPr bwMode="auto">
              <a:xfrm>
                <a:off x="110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57" name="Freeform 1819"/>
              <p:cNvSpPr>
                <a:spLocks/>
              </p:cNvSpPr>
              <p:nvPr/>
            </p:nvSpPr>
            <p:spPr bwMode="auto">
              <a:xfrm>
                <a:off x="111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58" name="Freeform 1820"/>
              <p:cNvSpPr>
                <a:spLocks/>
              </p:cNvSpPr>
              <p:nvPr/>
            </p:nvSpPr>
            <p:spPr bwMode="auto">
              <a:xfrm>
                <a:off x="112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28" name="Group 1821"/>
            <p:cNvGrpSpPr>
              <a:grpSpLocks/>
            </p:cNvGrpSpPr>
            <p:nvPr/>
          </p:nvGrpSpPr>
          <p:grpSpPr bwMode="auto">
            <a:xfrm>
              <a:off x="730" y="1794"/>
              <a:ext cx="207" cy="209"/>
              <a:chOff x="309" y="2064"/>
              <a:chExt cx="218" cy="246"/>
            </a:xfrm>
          </p:grpSpPr>
          <p:sp>
            <p:nvSpPr>
              <p:cNvPr id="233" name="Freeform 1822"/>
              <p:cNvSpPr>
                <a:spLocks/>
              </p:cNvSpPr>
              <p:nvPr/>
            </p:nvSpPr>
            <p:spPr bwMode="auto">
              <a:xfrm>
                <a:off x="309" y="2064"/>
                <a:ext cx="218" cy="246"/>
              </a:xfrm>
              <a:custGeom>
                <a:avLst/>
                <a:gdLst>
                  <a:gd name="T0" fmla="*/ 104 w 218"/>
                  <a:gd name="T1" fmla="*/ 0 h 246"/>
                  <a:gd name="T2" fmla="*/ 66 w 218"/>
                  <a:gd name="T3" fmla="*/ 9 h 246"/>
                  <a:gd name="T4" fmla="*/ 28 w 218"/>
                  <a:gd name="T5" fmla="*/ 38 h 246"/>
                  <a:gd name="T6" fmla="*/ 9 w 218"/>
                  <a:gd name="T7" fmla="*/ 76 h 246"/>
                  <a:gd name="T8" fmla="*/ 0 w 218"/>
                  <a:gd name="T9" fmla="*/ 123 h 246"/>
                  <a:gd name="T10" fmla="*/ 9 w 218"/>
                  <a:gd name="T11" fmla="*/ 170 h 246"/>
                  <a:gd name="T12" fmla="*/ 28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8"/>
                    </a:lnTo>
                    <a:lnTo>
                      <a:pt x="9" y="76"/>
                    </a:lnTo>
                    <a:lnTo>
                      <a:pt x="0" y="123"/>
                    </a:lnTo>
                    <a:lnTo>
                      <a:pt x="9" y="170"/>
                    </a:lnTo>
                    <a:lnTo>
                      <a:pt x="28"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34" name="Freeform 1823"/>
              <p:cNvSpPr>
                <a:spLocks/>
              </p:cNvSpPr>
              <p:nvPr/>
            </p:nvSpPr>
            <p:spPr bwMode="auto">
              <a:xfrm>
                <a:off x="318" y="2083"/>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3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3" y="199"/>
                    </a:lnTo>
                    <a:lnTo>
                      <a:pt x="171" y="180"/>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35" name="Freeform 1824"/>
              <p:cNvSpPr>
                <a:spLocks/>
              </p:cNvSpPr>
              <p:nvPr/>
            </p:nvSpPr>
            <p:spPr bwMode="auto">
              <a:xfrm>
                <a:off x="328" y="2092"/>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36" name="Freeform 1825"/>
              <p:cNvSpPr>
                <a:spLocks/>
              </p:cNvSpPr>
              <p:nvPr/>
            </p:nvSpPr>
            <p:spPr bwMode="auto">
              <a:xfrm>
                <a:off x="337" y="2102"/>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37" name="Freeform 1826"/>
              <p:cNvSpPr>
                <a:spLocks/>
              </p:cNvSpPr>
              <p:nvPr/>
            </p:nvSpPr>
            <p:spPr bwMode="auto">
              <a:xfrm>
                <a:off x="34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38" name="Freeform 1827"/>
              <p:cNvSpPr>
                <a:spLocks/>
              </p:cNvSpPr>
              <p:nvPr/>
            </p:nvSpPr>
            <p:spPr bwMode="auto">
              <a:xfrm>
                <a:off x="35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39" name="Freeform 1828"/>
              <p:cNvSpPr>
                <a:spLocks/>
              </p:cNvSpPr>
              <p:nvPr/>
            </p:nvSpPr>
            <p:spPr bwMode="auto">
              <a:xfrm>
                <a:off x="366" y="2130"/>
                <a:ext cx="113" cy="123"/>
              </a:xfrm>
              <a:custGeom>
                <a:avLst/>
                <a:gdLst>
                  <a:gd name="T0" fmla="*/ 57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6 h 123"/>
                  <a:gd name="T24" fmla="*/ 113 w 113"/>
                  <a:gd name="T25" fmla="*/ 67 h 123"/>
                  <a:gd name="T26" fmla="*/ 113 w 113"/>
                  <a:gd name="T27" fmla="*/ 38 h 123"/>
                  <a:gd name="T28" fmla="*/ 95 w 113"/>
                  <a:gd name="T29" fmla="*/ 19 h 123"/>
                  <a:gd name="T30" fmla="*/ 76 w 113"/>
                  <a:gd name="T31" fmla="*/ 10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3" y="86"/>
                    </a:lnTo>
                    <a:lnTo>
                      <a:pt x="113" y="67"/>
                    </a:lnTo>
                    <a:lnTo>
                      <a:pt x="113" y="38"/>
                    </a:lnTo>
                    <a:lnTo>
                      <a:pt x="95" y="19"/>
                    </a:lnTo>
                    <a:lnTo>
                      <a:pt x="76" y="10"/>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40" name="Freeform 1829"/>
              <p:cNvSpPr>
                <a:spLocks/>
              </p:cNvSpPr>
              <p:nvPr/>
            </p:nvSpPr>
            <p:spPr bwMode="auto">
              <a:xfrm>
                <a:off x="36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41" name="Freeform 1830"/>
              <p:cNvSpPr>
                <a:spLocks/>
              </p:cNvSpPr>
              <p:nvPr/>
            </p:nvSpPr>
            <p:spPr bwMode="auto">
              <a:xfrm>
                <a:off x="37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42" name="Freeform 1831"/>
              <p:cNvSpPr>
                <a:spLocks/>
              </p:cNvSpPr>
              <p:nvPr/>
            </p:nvSpPr>
            <p:spPr bwMode="auto">
              <a:xfrm>
                <a:off x="38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43" name="Freeform 1832"/>
              <p:cNvSpPr>
                <a:spLocks/>
              </p:cNvSpPr>
              <p:nvPr/>
            </p:nvSpPr>
            <p:spPr bwMode="auto">
              <a:xfrm>
                <a:off x="39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44" name="Freeform 1833"/>
              <p:cNvSpPr>
                <a:spLocks/>
              </p:cNvSpPr>
              <p:nvPr/>
            </p:nvSpPr>
            <p:spPr bwMode="auto">
              <a:xfrm>
                <a:off x="40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45" name="Freeform 1834"/>
              <p:cNvSpPr>
                <a:spLocks/>
              </p:cNvSpPr>
              <p:nvPr/>
            </p:nvSpPr>
            <p:spPr bwMode="auto">
              <a:xfrm>
                <a:off x="41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sp>
          <p:nvSpPr>
            <p:cNvPr id="29" name="Line 1835"/>
            <p:cNvSpPr>
              <a:spLocks noChangeShapeType="1"/>
            </p:cNvSpPr>
            <p:nvPr/>
          </p:nvSpPr>
          <p:spPr bwMode="auto">
            <a:xfrm flipV="1">
              <a:off x="1567" y="2027"/>
              <a:ext cx="143" cy="128"/>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30" name="Group 1836"/>
            <p:cNvGrpSpPr>
              <a:grpSpLocks/>
            </p:cNvGrpSpPr>
            <p:nvPr/>
          </p:nvGrpSpPr>
          <p:grpSpPr bwMode="auto">
            <a:xfrm>
              <a:off x="1611" y="1914"/>
              <a:ext cx="207" cy="209"/>
              <a:chOff x="1237" y="2206"/>
              <a:chExt cx="218" cy="246"/>
            </a:xfrm>
          </p:grpSpPr>
          <p:sp>
            <p:nvSpPr>
              <p:cNvPr id="220" name="Freeform 1837"/>
              <p:cNvSpPr>
                <a:spLocks/>
              </p:cNvSpPr>
              <p:nvPr/>
            </p:nvSpPr>
            <p:spPr bwMode="auto">
              <a:xfrm>
                <a:off x="1237" y="2206"/>
                <a:ext cx="218" cy="246"/>
              </a:xfrm>
              <a:custGeom>
                <a:avLst/>
                <a:gdLst>
                  <a:gd name="T0" fmla="*/ 104 w 218"/>
                  <a:gd name="T1" fmla="*/ 0 h 246"/>
                  <a:gd name="T2" fmla="*/ 66 w 218"/>
                  <a:gd name="T3" fmla="*/ 10 h 246"/>
                  <a:gd name="T4" fmla="*/ 28 w 218"/>
                  <a:gd name="T5" fmla="*/ 38 h 246"/>
                  <a:gd name="T6" fmla="*/ 9 w 218"/>
                  <a:gd name="T7" fmla="*/ 76 h 246"/>
                  <a:gd name="T8" fmla="*/ 0 w 218"/>
                  <a:gd name="T9" fmla="*/ 123 h 246"/>
                  <a:gd name="T10" fmla="*/ 9 w 218"/>
                  <a:gd name="T11" fmla="*/ 171 h 246"/>
                  <a:gd name="T12" fmla="*/ 28 w 218"/>
                  <a:gd name="T13" fmla="*/ 208 h 246"/>
                  <a:gd name="T14" fmla="*/ 66 w 218"/>
                  <a:gd name="T15" fmla="*/ 237 h 246"/>
                  <a:gd name="T16" fmla="*/ 104 w 218"/>
                  <a:gd name="T17" fmla="*/ 246 h 246"/>
                  <a:gd name="T18" fmla="*/ 151 w 218"/>
                  <a:gd name="T19" fmla="*/ 237 h 246"/>
                  <a:gd name="T20" fmla="*/ 189 w 218"/>
                  <a:gd name="T21" fmla="*/ 208 h 246"/>
                  <a:gd name="T22" fmla="*/ 208 w 218"/>
                  <a:gd name="T23" fmla="*/ 171 h 246"/>
                  <a:gd name="T24" fmla="*/ 218 w 218"/>
                  <a:gd name="T25" fmla="*/ 123 h 246"/>
                  <a:gd name="T26" fmla="*/ 208 w 218"/>
                  <a:gd name="T27" fmla="*/ 76 h 246"/>
                  <a:gd name="T28" fmla="*/ 189 w 218"/>
                  <a:gd name="T29" fmla="*/ 38 h 246"/>
                  <a:gd name="T30" fmla="*/ 151 w 218"/>
                  <a:gd name="T31" fmla="*/ 10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10"/>
                    </a:lnTo>
                    <a:lnTo>
                      <a:pt x="28" y="38"/>
                    </a:lnTo>
                    <a:lnTo>
                      <a:pt x="9" y="76"/>
                    </a:lnTo>
                    <a:lnTo>
                      <a:pt x="0" y="123"/>
                    </a:lnTo>
                    <a:lnTo>
                      <a:pt x="9" y="171"/>
                    </a:lnTo>
                    <a:lnTo>
                      <a:pt x="28" y="208"/>
                    </a:lnTo>
                    <a:lnTo>
                      <a:pt x="66" y="237"/>
                    </a:lnTo>
                    <a:lnTo>
                      <a:pt x="104" y="246"/>
                    </a:lnTo>
                    <a:lnTo>
                      <a:pt x="151" y="237"/>
                    </a:lnTo>
                    <a:lnTo>
                      <a:pt x="189" y="208"/>
                    </a:lnTo>
                    <a:lnTo>
                      <a:pt x="208" y="171"/>
                    </a:lnTo>
                    <a:lnTo>
                      <a:pt x="218" y="123"/>
                    </a:lnTo>
                    <a:lnTo>
                      <a:pt x="208" y="76"/>
                    </a:lnTo>
                    <a:lnTo>
                      <a:pt x="189" y="38"/>
                    </a:lnTo>
                    <a:lnTo>
                      <a:pt x="151" y="10"/>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21" name="Freeform 1838"/>
              <p:cNvSpPr>
                <a:spLocks/>
              </p:cNvSpPr>
              <p:nvPr/>
            </p:nvSpPr>
            <p:spPr bwMode="auto">
              <a:xfrm>
                <a:off x="1246" y="2225"/>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2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2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2" y="199"/>
                    </a:lnTo>
                    <a:lnTo>
                      <a:pt x="171" y="180"/>
                    </a:lnTo>
                    <a:lnTo>
                      <a:pt x="190" y="142"/>
                    </a:lnTo>
                    <a:lnTo>
                      <a:pt x="199" y="104"/>
                    </a:lnTo>
                    <a:lnTo>
                      <a:pt x="190" y="66"/>
                    </a:lnTo>
                    <a:lnTo>
                      <a:pt x="171" y="28"/>
                    </a:lnTo>
                    <a:lnTo>
                      <a:pt x="142" y="9"/>
                    </a:lnTo>
                    <a:lnTo>
                      <a:pt x="95"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22" name="Freeform 1839"/>
              <p:cNvSpPr>
                <a:spLocks/>
              </p:cNvSpPr>
              <p:nvPr/>
            </p:nvSpPr>
            <p:spPr bwMode="auto">
              <a:xfrm>
                <a:off x="1256" y="2234"/>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23" name="Freeform 1840"/>
              <p:cNvSpPr>
                <a:spLocks/>
              </p:cNvSpPr>
              <p:nvPr/>
            </p:nvSpPr>
            <p:spPr bwMode="auto">
              <a:xfrm>
                <a:off x="1265" y="2244"/>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24" name="Freeform 1841"/>
              <p:cNvSpPr>
                <a:spLocks/>
              </p:cNvSpPr>
              <p:nvPr/>
            </p:nvSpPr>
            <p:spPr bwMode="auto">
              <a:xfrm>
                <a:off x="1275" y="2253"/>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25" name="Freeform 1842"/>
              <p:cNvSpPr>
                <a:spLocks/>
              </p:cNvSpPr>
              <p:nvPr/>
            </p:nvSpPr>
            <p:spPr bwMode="auto">
              <a:xfrm>
                <a:off x="1284" y="2263"/>
                <a:ext cx="133" cy="142"/>
              </a:xfrm>
              <a:custGeom>
                <a:avLst/>
                <a:gdLst>
                  <a:gd name="T0" fmla="*/ 66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6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6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6" y="0"/>
                    </a:moveTo>
                    <a:lnTo>
                      <a:pt x="38" y="9"/>
                    </a:lnTo>
                    <a:lnTo>
                      <a:pt x="19" y="19"/>
                    </a:lnTo>
                    <a:lnTo>
                      <a:pt x="10" y="38"/>
                    </a:lnTo>
                    <a:lnTo>
                      <a:pt x="0" y="66"/>
                    </a:lnTo>
                    <a:lnTo>
                      <a:pt x="10" y="95"/>
                    </a:lnTo>
                    <a:lnTo>
                      <a:pt x="19" y="123"/>
                    </a:lnTo>
                    <a:lnTo>
                      <a:pt x="38" y="132"/>
                    </a:lnTo>
                    <a:lnTo>
                      <a:pt x="66" y="142"/>
                    </a:lnTo>
                    <a:lnTo>
                      <a:pt x="95" y="132"/>
                    </a:lnTo>
                    <a:lnTo>
                      <a:pt x="114" y="123"/>
                    </a:lnTo>
                    <a:lnTo>
                      <a:pt x="133" y="95"/>
                    </a:lnTo>
                    <a:lnTo>
                      <a:pt x="133" y="66"/>
                    </a:lnTo>
                    <a:lnTo>
                      <a:pt x="133" y="38"/>
                    </a:lnTo>
                    <a:lnTo>
                      <a:pt x="114" y="19"/>
                    </a:lnTo>
                    <a:lnTo>
                      <a:pt x="95" y="9"/>
                    </a:lnTo>
                    <a:lnTo>
                      <a:pt x="66"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26" name="Freeform 1843"/>
              <p:cNvSpPr>
                <a:spLocks/>
              </p:cNvSpPr>
              <p:nvPr/>
            </p:nvSpPr>
            <p:spPr bwMode="auto">
              <a:xfrm>
                <a:off x="1294" y="2272"/>
                <a:ext cx="113" cy="123"/>
              </a:xfrm>
              <a:custGeom>
                <a:avLst/>
                <a:gdLst>
                  <a:gd name="T0" fmla="*/ 56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5 h 123"/>
                  <a:gd name="T14" fmla="*/ 38 w 113"/>
                  <a:gd name="T15" fmla="*/ 123 h 123"/>
                  <a:gd name="T16" fmla="*/ 56 w 113"/>
                  <a:gd name="T17" fmla="*/ 123 h 123"/>
                  <a:gd name="T18" fmla="*/ 75 w 113"/>
                  <a:gd name="T19" fmla="*/ 123 h 123"/>
                  <a:gd name="T20" fmla="*/ 94 w 113"/>
                  <a:gd name="T21" fmla="*/ 105 h 123"/>
                  <a:gd name="T22" fmla="*/ 113 w 113"/>
                  <a:gd name="T23" fmla="*/ 86 h 123"/>
                  <a:gd name="T24" fmla="*/ 113 w 113"/>
                  <a:gd name="T25" fmla="*/ 67 h 123"/>
                  <a:gd name="T26" fmla="*/ 113 w 113"/>
                  <a:gd name="T27" fmla="*/ 38 h 123"/>
                  <a:gd name="T28" fmla="*/ 94 w 113"/>
                  <a:gd name="T29" fmla="*/ 19 h 123"/>
                  <a:gd name="T30" fmla="*/ 75 w 113"/>
                  <a:gd name="T31" fmla="*/ 10 h 123"/>
                  <a:gd name="T32" fmla="*/ 56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6" y="0"/>
                    </a:moveTo>
                    <a:lnTo>
                      <a:pt x="38" y="10"/>
                    </a:lnTo>
                    <a:lnTo>
                      <a:pt x="19" y="19"/>
                    </a:lnTo>
                    <a:lnTo>
                      <a:pt x="9" y="38"/>
                    </a:lnTo>
                    <a:lnTo>
                      <a:pt x="0" y="67"/>
                    </a:lnTo>
                    <a:lnTo>
                      <a:pt x="9" y="86"/>
                    </a:lnTo>
                    <a:lnTo>
                      <a:pt x="19" y="105"/>
                    </a:lnTo>
                    <a:lnTo>
                      <a:pt x="38" y="123"/>
                    </a:lnTo>
                    <a:lnTo>
                      <a:pt x="56" y="123"/>
                    </a:lnTo>
                    <a:lnTo>
                      <a:pt x="75" y="123"/>
                    </a:lnTo>
                    <a:lnTo>
                      <a:pt x="94" y="105"/>
                    </a:lnTo>
                    <a:lnTo>
                      <a:pt x="113" y="86"/>
                    </a:lnTo>
                    <a:lnTo>
                      <a:pt x="113" y="67"/>
                    </a:lnTo>
                    <a:lnTo>
                      <a:pt x="113" y="38"/>
                    </a:lnTo>
                    <a:lnTo>
                      <a:pt x="94" y="19"/>
                    </a:lnTo>
                    <a:lnTo>
                      <a:pt x="75" y="10"/>
                    </a:lnTo>
                    <a:lnTo>
                      <a:pt x="56"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27" name="Freeform 1844"/>
              <p:cNvSpPr>
                <a:spLocks/>
              </p:cNvSpPr>
              <p:nvPr/>
            </p:nvSpPr>
            <p:spPr bwMode="auto">
              <a:xfrm>
                <a:off x="1294" y="2282"/>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5 h 104"/>
                  <a:gd name="T10" fmla="*/ 47 w 104"/>
                  <a:gd name="T11" fmla="*/ 104 h 104"/>
                  <a:gd name="T12" fmla="*/ 94 w 104"/>
                  <a:gd name="T13" fmla="*/ 95 h 104"/>
                  <a:gd name="T14" fmla="*/ 104 w 104"/>
                  <a:gd name="T15" fmla="*/ 57 h 104"/>
                  <a:gd name="T16" fmla="*/ 94 w 104"/>
                  <a:gd name="T17" fmla="*/ 19 h 104"/>
                  <a:gd name="T18" fmla="*/ 75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5"/>
                    </a:lnTo>
                    <a:lnTo>
                      <a:pt x="47" y="104"/>
                    </a:lnTo>
                    <a:lnTo>
                      <a:pt x="94" y="95"/>
                    </a:lnTo>
                    <a:lnTo>
                      <a:pt x="104" y="57"/>
                    </a:lnTo>
                    <a:lnTo>
                      <a:pt x="94" y="19"/>
                    </a:lnTo>
                    <a:lnTo>
                      <a:pt x="75"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28" name="Freeform 1845"/>
              <p:cNvSpPr>
                <a:spLocks/>
              </p:cNvSpPr>
              <p:nvPr/>
            </p:nvSpPr>
            <p:spPr bwMode="auto">
              <a:xfrm>
                <a:off x="1303" y="2291"/>
                <a:ext cx="85" cy="86"/>
              </a:xfrm>
              <a:custGeom>
                <a:avLst/>
                <a:gdLst>
                  <a:gd name="T0" fmla="*/ 38 w 85"/>
                  <a:gd name="T1" fmla="*/ 0 h 86"/>
                  <a:gd name="T2" fmla="*/ 10 w 85"/>
                  <a:gd name="T3" fmla="*/ 10 h 86"/>
                  <a:gd name="T4" fmla="*/ 0 w 85"/>
                  <a:gd name="T5" fmla="*/ 48 h 86"/>
                  <a:gd name="T6" fmla="*/ 10 w 85"/>
                  <a:gd name="T7" fmla="*/ 76 h 86"/>
                  <a:gd name="T8" fmla="*/ 38 w 85"/>
                  <a:gd name="T9" fmla="*/ 86 h 86"/>
                  <a:gd name="T10" fmla="*/ 76 w 85"/>
                  <a:gd name="T11" fmla="*/ 76 h 86"/>
                  <a:gd name="T12" fmla="*/ 85 w 85"/>
                  <a:gd name="T13" fmla="*/ 48 h 86"/>
                  <a:gd name="T14" fmla="*/ 76 w 85"/>
                  <a:gd name="T15" fmla="*/ 10 h 86"/>
                  <a:gd name="T16" fmla="*/ 38 w 85"/>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38" y="0"/>
                    </a:moveTo>
                    <a:lnTo>
                      <a:pt x="10" y="10"/>
                    </a:lnTo>
                    <a:lnTo>
                      <a:pt x="0" y="48"/>
                    </a:lnTo>
                    <a:lnTo>
                      <a:pt x="10" y="76"/>
                    </a:lnTo>
                    <a:lnTo>
                      <a:pt x="38" y="86"/>
                    </a:lnTo>
                    <a:lnTo>
                      <a:pt x="76" y="76"/>
                    </a:lnTo>
                    <a:lnTo>
                      <a:pt x="85"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29" name="Freeform 1846"/>
              <p:cNvSpPr>
                <a:spLocks/>
              </p:cNvSpPr>
              <p:nvPr/>
            </p:nvSpPr>
            <p:spPr bwMode="auto">
              <a:xfrm>
                <a:off x="1313" y="2301"/>
                <a:ext cx="66" cy="66"/>
              </a:xfrm>
              <a:custGeom>
                <a:avLst/>
                <a:gdLst>
                  <a:gd name="T0" fmla="*/ 37 w 66"/>
                  <a:gd name="T1" fmla="*/ 0 h 66"/>
                  <a:gd name="T2" fmla="*/ 9 w 66"/>
                  <a:gd name="T3" fmla="*/ 9 h 66"/>
                  <a:gd name="T4" fmla="*/ 0 w 66"/>
                  <a:gd name="T5" fmla="*/ 38 h 66"/>
                  <a:gd name="T6" fmla="*/ 9 w 66"/>
                  <a:gd name="T7" fmla="*/ 57 h 66"/>
                  <a:gd name="T8" fmla="*/ 37 w 66"/>
                  <a:gd name="T9" fmla="*/ 66 h 66"/>
                  <a:gd name="T10" fmla="*/ 56 w 66"/>
                  <a:gd name="T11" fmla="*/ 57 h 66"/>
                  <a:gd name="T12" fmla="*/ 66 w 66"/>
                  <a:gd name="T13" fmla="*/ 38 h 66"/>
                  <a:gd name="T14" fmla="*/ 56 w 66"/>
                  <a:gd name="T15" fmla="*/ 9 h 66"/>
                  <a:gd name="T16" fmla="*/ 37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7" y="0"/>
                    </a:moveTo>
                    <a:lnTo>
                      <a:pt x="9" y="9"/>
                    </a:lnTo>
                    <a:lnTo>
                      <a:pt x="0" y="38"/>
                    </a:lnTo>
                    <a:lnTo>
                      <a:pt x="9" y="57"/>
                    </a:lnTo>
                    <a:lnTo>
                      <a:pt x="37" y="66"/>
                    </a:lnTo>
                    <a:lnTo>
                      <a:pt x="56" y="57"/>
                    </a:lnTo>
                    <a:lnTo>
                      <a:pt x="66" y="38"/>
                    </a:lnTo>
                    <a:lnTo>
                      <a:pt x="56" y="9"/>
                    </a:lnTo>
                    <a:lnTo>
                      <a:pt x="37"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30" name="Freeform 1847"/>
              <p:cNvSpPr>
                <a:spLocks/>
              </p:cNvSpPr>
              <p:nvPr/>
            </p:nvSpPr>
            <p:spPr bwMode="auto">
              <a:xfrm>
                <a:off x="1322" y="2310"/>
                <a:ext cx="57" cy="57"/>
              </a:xfrm>
              <a:custGeom>
                <a:avLst/>
                <a:gdLst>
                  <a:gd name="T0" fmla="*/ 28 w 57"/>
                  <a:gd name="T1" fmla="*/ 0 h 57"/>
                  <a:gd name="T2" fmla="*/ 10 w 57"/>
                  <a:gd name="T3" fmla="*/ 10 h 57"/>
                  <a:gd name="T4" fmla="*/ 0 w 57"/>
                  <a:gd name="T5" fmla="*/ 29 h 57"/>
                  <a:gd name="T6" fmla="*/ 10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10" y="10"/>
                    </a:lnTo>
                    <a:lnTo>
                      <a:pt x="0" y="29"/>
                    </a:lnTo>
                    <a:lnTo>
                      <a:pt x="10" y="48"/>
                    </a:lnTo>
                    <a:lnTo>
                      <a:pt x="28" y="57"/>
                    </a:lnTo>
                    <a:lnTo>
                      <a:pt x="47" y="48"/>
                    </a:lnTo>
                    <a:lnTo>
                      <a:pt x="57" y="29"/>
                    </a:lnTo>
                    <a:lnTo>
                      <a:pt x="47" y="10"/>
                    </a:lnTo>
                    <a:lnTo>
                      <a:pt x="28"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31" name="Freeform 1848"/>
              <p:cNvSpPr>
                <a:spLocks/>
              </p:cNvSpPr>
              <p:nvPr/>
            </p:nvSpPr>
            <p:spPr bwMode="auto">
              <a:xfrm>
                <a:off x="1332" y="2320"/>
                <a:ext cx="37" cy="38"/>
              </a:xfrm>
              <a:custGeom>
                <a:avLst/>
                <a:gdLst>
                  <a:gd name="T0" fmla="*/ 18 w 37"/>
                  <a:gd name="T1" fmla="*/ 0 h 38"/>
                  <a:gd name="T2" fmla="*/ 9 w 37"/>
                  <a:gd name="T3" fmla="*/ 9 h 38"/>
                  <a:gd name="T4" fmla="*/ 0 w 37"/>
                  <a:gd name="T5" fmla="*/ 19 h 38"/>
                  <a:gd name="T6" fmla="*/ 9 w 37"/>
                  <a:gd name="T7" fmla="*/ 28 h 38"/>
                  <a:gd name="T8" fmla="*/ 18 w 37"/>
                  <a:gd name="T9" fmla="*/ 38 h 38"/>
                  <a:gd name="T10" fmla="*/ 28 w 37"/>
                  <a:gd name="T11" fmla="*/ 28 h 38"/>
                  <a:gd name="T12" fmla="*/ 37 w 37"/>
                  <a:gd name="T13" fmla="*/ 19 h 38"/>
                  <a:gd name="T14" fmla="*/ 28 w 37"/>
                  <a:gd name="T15" fmla="*/ 9 h 38"/>
                  <a:gd name="T16" fmla="*/ 18 w 37"/>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18" y="0"/>
                    </a:moveTo>
                    <a:lnTo>
                      <a:pt x="9" y="9"/>
                    </a:lnTo>
                    <a:lnTo>
                      <a:pt x="0" y="19"/>
                    </a:lnTo>
                    <a:lnTo>
                      <a:pt x="9" y="28"/>
                    </a:lnTo>
                    <a:lnTo>
                      <a:pt x="18" y="38"/>
                    </a:lnTo>
                    <a:lnTo>
                      <a:pt x="28" y="28"/>
                    </a:lnTo>
                    <a:lnTo>
                      <a:pt x="37" y="19"/>
                    </a:lnTo>
                    <a:lnTo>
                      <a:pt x="28" y="9"/>
                    </a:lnTo>
                    <a:lnTo>
                      <a:pt x="18"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32" name="Freeform 1849"/>
              <p:cNvSpPr>
                <a:spLocks/>
              </p:cNvSpPr>
              <p:nvPr/>
            </p:nvSpPr>
            <p:spPr bwMode="auto">
              <a:xfrm>
                <a:off x="1341" y="2329"/>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31" name="Group 1850"/>
            <p:cNvGrpSpPr>
              <a:grpSpLocks/>
            </p:cNvGrpSpPr>
            <p:nvPr/>
          </p:nvGrpSpPr>
          <p:grpSpPr bwMode="auto">
            <a:xfrm>
              <a:off x="1827" y="1914"/>
              <a:ext cx="207" cy="209"/>
              <a:chOff x="1464" y="2206"/>
              <a:chExt cx="218" cy="246"/>
            </a:xfrm>
          </p:grpSpPr>
          <p:sp>
            <p:nvSpPr>
              <p:cNvPr id="207" name="Freeform 1851"/>
              <p:cNvSpPr>
                <a:spLocks/>
              </p:cNvSpPr>
              <p:nvPr/>
            </p:nvSpPr>
            <p:spPr bwMode="auto">
              <a:xfrm>
                <a:off x="1464" y="2206"/>
                <a:ext cx="218" cy="246"/>
              </a:xfrm>
              <a:custGeom>
                <a:avLst/>
                <a:gdLst>
                  <a:gd name="T0" fmla="*/ 114 w 218"/>
                  <a:gd name="T1" fmla="*/ 0 h 246"/>
                  <a:gd name="T2" fmla="*/ 66 w 218"/>
                  <a:gd name="T3" fmla="*/ 10 h 246"/>
                  <a:gd name="T4" fmla="*/ 28 w 218"/>
                  <a:gd name="T5" fmla="*/ 38 h 246"/>
                  <a:gd name="T6" fmla="*/ 10 w 218"/>
                  <a:gd name="T7" fmla="*/ 76 h 246"/>
                  <a:gd name="T8" fmla="*/ 0 w 218"/>
                  <a:gd name="T9" fmla="*/ 123 h 246"/>
                  <a:gd name="T10" fmla="*/ 10 w 218"/>
                  <a:gd name="T11" fmla="*/ 171 h 246"/>
                  <a:gd name="T12" fmla="*/ 28 w 218"/>
                  <a:gd name="T13" fmla="*/ 208 h 246"/>
                  <a:gd name="T14" fmla="*/ 66 w 218"/>
                  <a:gd name="T15" fmla="*/ 237 h 246"/>
                  <a:gd name="T16" fmla="*/ 114 w 218"/>
                  <a:gd name="T17" fmla="*/ 246 h 246"/>
                  <a:gd name="T18" fmla="*/ 152 w 218"/>
                  <a:gd name="T19" fmla="*/ 237 h 246"/>
                  <a:gd name="T20" fmla="*/ 189 w 218"/>
                  <a:gd name="T21" fmla="*/ 208 h 246"/>
                  <a:gd name="T22" fmla="*/ 208 w 218"/>
                  <a:gd name="T23" fmla="*/ 171 h 246"/>
                  <a:gd name="T24" fmla="*/ 218 w 218"/>
                  <a:gd name="T25" fmla="*/ 123 h 246"/>
                  <a:gd name="T26" fmla="*/ 208 w 218"/>
                  <a:gd name="T27" fmla="*/ 76 h 246"/>
                  <a:gd name="T28" fmla="*/ 189 w 218"/>
                  <a:gd name="T29" fmla="*/ 38 h 246"/>
                  <a:gd name="T30" fmla="*/ 152 w 218"/>
                  <a:gd name="T31" fmla="*/ 10 h 246"/>
                  <a:gd name="T32" fmla="*/ 11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14" y="0"/>
                    </a:moveTo>
                    <a:lnTo>
                      <a:pt x="66" y="10"/>
                    </a:lnTo>
                    <a:lnTo>
                      <a:pt x="28" y="38"/>
                    </a:lnTo>
                    <a:lnTo>
                      <a:pt x="10" y="76"/>
                    </a:lnTo>
                    <a:lnTo>
                      <a:pt x="0" y="123"/>
                    </a:lnTo>
                    <a:lnTo>
                      <a:pt x="10" y="171"/>
                    </a:lnTo>
                    <a:lnTo>
                      <a:pt x="28" y="208"/>
                    </a:lnTo>
                    <a:lnTo>
                      <a:pt x="66" y="237"/>
                    </a:lnTo>
                    <a:lnTo>
                      <a:pt x="114" y="246"/>
                    </a:lnTo>
                    <a:lnTo>
                      <a:pt x="152" y="237"/>
                    </a:lnTo>
                    <a:lnTo>
                      <a:pt x="189" y="208"/>
                    </a:lnTo>
                    <a:lnTo>
                      <a:pt x="208" y="171"/>
                    </a:lnTo>
                    <a:lnTo>
                      <a:pt x="218" y="123"/>
                    </a:lnTo>
                    <a:lnTo>
                      <a:pt x="208" y="76"/>
                    </a:lnTo>
                    <a:lnTo>
                      <a:pt x="189" y="38"/>
                    </a:lnTo>
                    <a:lnTo>
                      <a:pt x="152" y="10"/>
                    </a:lnTo>
                    <a:lnTo>
                      <a:pt x="114"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08" name="Freeform 1852"/>
              <p:cNvSpPr>
                <a:spLocks/>
              </p:cNvSpPr>
              <p:nvPr/>
            </p:nvSpPr>
            <p:spPr bwMode="auto">
              <a:xfrm>
                <a:off x="1474" y="2225"/>
                <a:ext cx="198" cy="208"/>
              </a:xfrm>
              <a:custGeom>
                <a:avLst/>
                <a:gdLst>
                  <a:gd name="T0" fmla="*/ 104 w 198"/>
                  <a:gd name="T1" fmla="*/ 0 h 208"/>
                  <a:gd name="T2" fmla="*/ 6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66 w 198"/>
                  <a:gd name="T15" fmla="*/ 199 h 208"/>
                  <a:gd name="T16" fmla="*/ 10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10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104" y="0"/>
                    </a:moveTo>
                    <a:lnTo>
                      <a:pt x="66" y="9"/>
                    </a:lnTo>
                    <a:lnTo>
                      <a:pt x="28" y="28"/>
                    </a:lnTo>
                    <a:lnTo>
                      <a:pt x="9" y="66"/>
                    </a:lnTo>
                    <a:lnTo>
                      <a:pt x="0" y="104"/>
                    </a:lnTo>
                    <a:lnTo>
                      <a:pt x="9" y="142"/>
                    </a:lnTo>
                    <a:lnTo>
                      <a:pt x="28" y="180"/>
                    </a:lnTo>
                    <a:lnTo>
                      <a:pt x="66" y="199"/>
                    </a:lnTo>
                    <a:lnTo>
                      <a:pt x="104" y="208"/>
                    </a:lnTo>
                    <a:lnTo>
                      <a:pt x="142" y="199"/>
                    </a:lnTo>
                    <a:lnTo>
                      <a:pt x="170" y="180"/>
                    </a:lnTo>
                    <a:lnTo>
                      <a:pt x="189" y="142"/>
                    </a:lnTo>
                    <a:lnTo>
                      <a:pt x="198" y="104"/>
                    </a:lnTo>
                    <a:lnTo>
                      <a:pt x="189" y="66"/>
                    </a:lnTo>
                    <a:lnTo>
                      <a:pt x="170" y="28"/>
                    </a:lnTo>
                    <a:lnTo>
                      <a:pt x="142" y="9"/>
                    </a:lnTo>
                    <a:lnTo>
                      <a:pt x="104"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09" name="Freeform 1853"/>
              <p:cNvSpPr>
                <a:spLocks/>
              </p:cNvSpPr>
              <p:nvPr/>
            </p:nvSpPr>
            <p:spPr bwMode="auto">
              <a:xfrm>
                <a:off x="1483" y="2234"/>
                <a:ext cx="180" cy="190"/>
              </a:xfrm>
              <a:custGeom>
                <a:avLst/>
                <a:gdLst>
                  <a:gd name="T0" fmla="*/ 9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95 w 180"/>
                  <a:gd name="T17" fmla="*/ 190 h 190"/>
                  <a:gd name="T18" fmla="*/ 13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33 w 180"/>
                  <a:gd name="T31" fmla="*/ 10 h 190"/>
                  <a:gd name="T32" fmla="*/ 9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95" y="0"/>
                    </a:moveTo>
                    <a:lnTo>
                      <a:pt x="57" y="10"/>
                    </a:lnTo>
                    <a:lnTo>
                      <a:pt x="28" y="29"/>
                    </a:lnTo>
                    <a:lnTo>
                      <a:pt x="9" y="57"/>
                    </a:lnTo>
                    <a:lnTo>
                      <a:pt x="0" y="95"/>
                    </a:lnTo>
                    <a:lnTo>
                      <a:pt x="9" y="133"/>
                    </a:lnTo>
                    <a:lnTo>
                      <a:pt x="28" y="161"/>
                    </a:lnTo>
                    <a:lnTo>
                      <a:pt x="57" y="180"/>
                    </a:lnTo>
                    <a:lnTo>
                      <a:pt x="95" y="190"/>
                    </a:lnTo>
                    <a:lnTo>
                      <a:pt x="133" y="180"/>
                    </a:lnTo>
                    <a:lnTo>
                      <a:pt x="152" y="161"/>
                    </a:lnTo>
                    <a:lnTo>
                      <a:pt x="170" y="133"/>
                    </a:lnTo>
                    <a:lnTo>
                      <a:pt x="180" y="95"/>
                    </a:lnTo>
                    <a:lnTo>
                      <a:pt x="170" y="57"/>
                    </a:lnTo>
                    <a:lnTo>
                      <a:pt x="152" y="29"/>
                    </a:lnTo>
                    <a:lnTo>
                      <a:pt x="133" y="10"/>
                    </a:lnTo>
                    <a:lnTo>
                      <a:pt x="95"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0" name="Freeform 1854"/>
              <p:cNvSpPr>
                <a:spLocks/>
              </p:cNvSpPr>
              <p:nvPr/>
            </p:nvSpPr>
            <p:spPr bwMode="auto">
              <a:xfrm>
                <a:off x="1492" y="2244"/>
                <a:ext cx="161" cy="180"/>
              </a:xfrm>
              <a:custGeom>
                <a:avLst/>
                <a:gdLst>
                  <a:gd name="T0" fmla="*/ 86 w 161"/>
                  <a:gd name="T1" fmla="*/ 0 h 180"/>
                  <a:gd name="T2" fmla="*/ 5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57 w 161"/>
                  <a:gd name="T15" fmla="*/ 170 h 180"/>
                  <a:gd name="T16" fmla="*/ 86 w 161"/>
                  <a:gd name="T17" fmla="*/ 180 h 180"/>
                  <a:gd name="T18" fmla="*/ 114 w 161"/>
                  <a:gd name="T19" fmla="*/ 170 h 180"/>
                  <a:gd name="T20" fmla="*/ 143 w 161"/>
                  <a:gd name="T21" fmla="*/ 151 h 180"/>
                  <a:gd name="T22" fmla="*/ 152 w 161"/>
                  <a:gd name="T23" fmla="*/ 123 h 180"/>
                  <a:gd name="T24" fmla="*/ 161 w 161"/>
                  <a:gd name="T25" fmla="*/ 85 h 180"/>
                  <a:gd name="T26" fmla="*/ 152 w 161"/>
                  <a:gd name="T27" fmla="*/ 57 h 180"/>
                  <a:gd name="T28" fmla="*/ 143 w 161"/>
                  <a:gd name="T29" fmla="*/ 28 h 180"/>
                  <a:gd name="T30" fmla="*/ 114 w 161"/>
                  <a:gd name="T31" fmla="*/ 9 h 180"/>
                  <a:gd name="T32" fmla="*/ 8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86" y="0"/>
                    </a:moveTo>
                    <a:lnTo>
                      <a:pt x="57" y="9"/>
                    </a:lnTo>
                    <a:lnTo>
                      <a:pt x="29" y="28"/>
                    </a:lnTo>
                    <a:lnTo>
                      <a:pt x="10" y="57"/>
                    </a:lnTo>
                    <a:lnTo>
                      <a:pt x="0" y="85"/>
                    </a:lnTo>
                    <a:lnTo>
                      <a:pt x="10" y="123"/>
                    </a:lnTo>
                    <a:lnTo>
                      <a:pt x="29" y="151"/>
                    </a:lnTo>
                    <a:lnTo>
                      <a:pt x="57" y="170"/>
                    </a:lnTo>
                    <a:lnTo>
                      <a:pt x="86" y="180"/>
                    </a:lnTo>
                    <a:lnTo>
                      <a:pt x="114" y="170"/>
                    </a:lnTo>
                    <a:lnTo>
                      <a:pt x="143" y="151"/>
                    </a:lnTo>
                    <a:lnTo>
                      <a:pt x="152" y="123"/>
                    </a:lnTo>
                    <a:lnTo>
                      <a:pt x="161" y="85"/>
                    </a:lnTo>
                    <a:lnTo>
                      <a:pt x="152" y="57"/>
                    </a:lnTo>
                    <a:lnTo>
                      <a:pt x="143" y="28"/>
                    </a:lnTo>
                    <a:lnTo>
                      <a:pt x="114" y="9"/>
                    </a:lnTo>
                    <a:lnTo>
                      <a:pt x="8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1" name="Freeform 1855"/>
              <p:cNvSpPr>
                <a:spLocks/>
              </p:cNvSpPr>
              <p:nvPr/>
            </p:nvSpPr>
            <p:spPr bwMode="auto">
              <a:xfrm>
                <a:off x="1502" y="2253"/>
                <a:ext cx="151" cy="161"/>
              </a:xfrm>
              <a:custGeom>
                <a:avLst/>
                <a:gdLst>
                  <a:gd name="T0" fmla="*/ 76 w 151"/>
                  <a:gd name="T1" fmla="*/ 0 h 161"/>
                  <a:gd name="T2" fmla="*/ 47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47 w 151"/>
                  <a:gd name="T15" fmla="*/ 152 h 161"/>
                  <a:gd name="T16" fmla="*/ 76 w 151"/>
                  <a:gd name="T17" fmla="*/ 161 h 161"/>
                  <a:gd name="T18" fmla="*/ 104 w 151"/>
                  <a:gd name="T19" fmla="*/ 152 h 161"/>
                  <a:gd name="T20" fmla="*/ 133 w 151"/>
                  <a:gd name="T21" fmla="*/ 133 h 161"/>
                  <a:gd name="T22" fmla="*/ 142 w 151"/>
                  <a:gd name="T23" fmla="*/ 114 h 161"/>
                  <a:gd name="T24" fmla="*/ 151 w 151"/>
                  <a:gd name="T25" fmla="*/ 76 h 161"/>
                  <a:gd name="T26" fmla="*/ 142 w 151"/>
                  <a:gd name="T27" fmla="*/ 48 h 161"/>
                  <a:gd name="T28" fmla="*/ 133 w 151"/>
                  <a:gd name="T29" fmla="*/ 29 h 161"/>
                  <a:gd name="T30" fmla="*/ 104 w 151"/>
                  <a:gd name="T31" fmla="*/ 10 h 161"/>
                  <a:gd name="T32" fmla="*/ 7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76" y="0"/>
                    </a:moveTo>
                    <a:lnTo>
                      <a:pt x="47" y="10"/>
                    </a:lnTo>
                    <a:lnTo>
                      <a:pt x="19" y="29"/>
                    </a:lnTo>
                    <a:lnTo>
                      <a:pt x="9" y="48"/>
                    </a:lnTo>
                    <a:lnTo>
                      <a:pt x="0" y="76"/>
                    </a:lnTo>
                    <a:lnTo>
                      <a:pt x="9" y="114"/>
                    </a:lnTo>
                    <a:lnTo>
                      <a:pt x="19" y="133"/>
                    </a:lnTo>
                    <a:lnTo>
                      <a:pt x="47" y="152"/>
                    </a:lnTo>
                    <a:lnTo>
                      <a:pt x="76" y="161"/>
                    </a:lnTo>
                    <a:lnTo>
                      <a:pt x="104" y="152"/>
                    </a:lnTo>
                    <a:lnTo>
                      <a:pt x="133" y="133"/>
                    </a:lnTo>
                    <a:lnTo>
                      <a:pt x="142" y="114"/>
                    </a:lnTo>
                    <a:lnTo>
                      <a:pt x="151" y="76"/>
                    </a:lnTo>
                    <a:lnTo>
                      <a:pt x="142" y="48"/>
                    </a:lnTo>
                    <a:lnTo>
                      <a:pt x="133" y="29"/>
                    </a:lnTo>
                    <a:lnTo>
                      <a:pt x="104" y="10"/>
                    </a:lnTo>
                    <a:lnTo>
                      <a:pt x="76"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2" name="Freeform 1856"/>
              <p:cNvSpPr>
                <a:spLocks/>
              </p:cNvSpPr>
              <p:nvPr/>
            </p:nvSpPr>
            <p:spPr bwMode="auto">
              <a:xfrm>
                <a:off x="1511" y="2263"/>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3" name="Freeform 1857"/>
              <p:cNvSpPr>
                <a:spLocks/>
              </p:cNvSpPr>
              <p:nvPr/>
            </p:nvSpPr>
            <p:spPr bwMode="auto">
              <a:xfrm>
                <a:off x="1521" y="2272"/>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5 h 123"/>
                  <a:gd name="T14" fmla="*/ 38 w 114"/>
                  <a:gd name="T15" fmla="*/ 123 h 123"/>
                  <a:gd name="T16" fmla="*/ 57 w 114"/>
                  <a:gd name="T17" fmla="*/ 123 h 123"/>
                  <a:gd name="T18" fmla="*/ 76 w 114"/>
                  <a:gd name="T19" fmla="*/ 123 h 123"/>
                  <a:gd name="T20" fmla="*/ 95 w 114"/>
                  <a:gd name="T21" fmla="*/ 105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5"/>
                    </a:lnTo>
                    <a:lnTo>
                      <a:pt x="38" y="123"/>
                    </a:lnTo>
                    <a:lnTo>
                      <a:pt x="57" y="123"/>
                    </a:lnTo>
                    <a:lnTo>
                      <a:pt x="76" y="123"/>
                    </a:lnTo>
                    <a:lnTo>
                      <a:pt x="95" y="105"/>
                    </a:lnTo>
                    <a:lnTo>
                      <a:pt x="114" y="86"/>
                    </a:lnTo>
                    <a:lnTo>
                      <a:pt x="114" y="67"/>
                    </a:lnTo>
                    <a:lnTo>
                      <a:pt x="114" y="38"/>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4" name="Freeform 1858"/>
              <p:cNvSpPr>
                <a:spLocks/>
              </p:cNvSpPr>
              <p:nvPr/>
            </p:nvSpPr>
            <p:spPr bwMode="auto">
              <a:xfrm>
                <a:off x="1521" y="2282"/>
                <a:ext cx="104" cy="104"/>
              </a:xfrm>
              <a:custGeom>
                <a:avLst/>
                <a:gdLst>
                  <a:gd name="T0" fmla="*/ 57 w 104"/>
                  <a:gd name="T1" fmla="*/ 0 h 104"/>
                  <a:gd name="T2" fmla="*/ 28 w 104"/>
                  <a:gd name="T3" fmla="*/ 9 h 104"/>
                  <a:gd name="T4" fmla="*/ 19 w 104"/>
                  <a:gd name="T5" fmla="*/ 19 h 104"/>
                  <a:gd name="T6" fmla="*/ 0 w 104"/>
                  <a:gd name="T7" fmla="*/ 57 h 104"/>
                  <a:gd name="T8" fmla="*/ 19 w 104"/>
                  <a:gd name="T9" fmla="*/ 95 h 104"/>
                  <a:gd name="T10" fmla="*/ 57 w 104"/>
                  <a:gd name="T11" fmla="*/ 104 h 104"/>
                  <a:gd name="T12" fmla="*/ 95 w 104"/>
                  <a:gd name="T13" fmla="*/ 95 h 104"/>
                  <a:gd name="T14" fmla="*/ 104 w 104"/>
                  <a:gd name="T15" fmla="*/ 57 h 104"/>
                  <a:gd name="T16" fmla="*/ 95 w 104"/>
                  <a:gd name="T17" fmla="*/ 19 h 104"/>
                  <a:gd name="T18" fmla="*/ 76 w 104"/>
                  <a:gd name="T19" fmla="*/ 9 h 104"/>
                  <a:gd name="T20" fmla="*/ 5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57" y="0"/>
                    </a:moveTo>
                    <a:lnTo>
                      <a:pt x="28" y="9"/>
                    </a:lnTo>
                    <a:lnTo>
                      <a:pt x="19" y="19"/>
                    </a:lnTo>
                    <a:lnTo>
                      <a:pt x="0" y="57"/>
                    </a:lnTo>
                    <a:lnTo>
                      <a:pt x="19" y="95"/>
                    </a:lnTo>
                    <a:lnTo>
                      <a:pt x="57" y="104"/>
                    </a:lnTo>
                    <a:lnTo>
                      <a:pt x="95" y="95"/>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5" name="Freeform 1859"/>
              <p:cNvSpPr>
                <a:spLocks/>
              </p:cNvSpPr>
              <p:nvPr/>
            </p:nvSpPr>
            <p:spPr bwMode="auto">
              <a:xfrm>
                <a:off x="1530" y="2291"/>
                <a:ext cx="86" cy="86"/>
              </a:xfrm>
              <a:custGeom>
                <a:avLst/>
                <a:gdLst>
                  <a:gd name="T0" fmla="*/ 48 w 86"/>
                  <a:gd name="T1" fmla="*/ 0 h 86"/>
                  <a:gd name="T2" fmla="*/ 10 w 86"/>
                  <a:gd name="T3" fmla="*/ 10 h 86"/>
                  <a:gd name="T4" fmla="*/ 0 w 86"/>
                  <a:gd name="T5" fmla="*/ 48 h 86"/>
                  <a:gd name="T6" fmla="*/ 10 w 86"/>
                  <a:gd name="T7" fmla="*/ 76 h 86"/>
                  <a:gd name="T8" fmla="*/ 48 w 86"/>
                  <a:gd name="T9" fmla="*/ 86 h 86"/>
                  <a:gd name="T10" fmla="*/ 76 w 86"/>
                  <a:gd name="T11" fmla="*/ 76 h 86"/>
                  <a:gd name="T12" fmla="*/ 86 w 86"/>
                  <a:gd name="T13" fmla="*/ 48 h 86"/>
                  <a:gd name="T14" fmla="*/ 76 w 86"/>
                  <a:gd name="T15" fmla="*/ 10 h 86"/>
                  <a:gd name="T16" fmla="*/ 48 w 8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6"/>
                  <a:gd name="T29" fmla="*/ 86 w 8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6">
                    <a:moveTo>
                      <a:pt x="48" y="0"/>
                    </a:moveTo>
                    <a:lnTo>
                      <a:pt x="10" y="10"/>
                    </a:lnTo>
                    <a:lnTo>
                      <a:pt x="0" y="48"/>
                    </a:lnTo>
                    <a:lnTo>
                      <a:pt x="10" y="76"/>
                    </a:lnTo>
                    <a:lnTo>
                      <a:pt x="48" y="86"/>
                    </a:lnTo>
                    <a:lnTo>
                      <a:pt x="76" y="76"/>
                    </a:lnTo>
                    <a:lnTo>
                      <a:pt x="86" y="48"/>
                    </a:lnTo>
                    <a:lnTo>
                      <a:pt x="76" y="10"/>
                    </a:lnTo>
                    <a:lnTo>
                      <a:pt x="48"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6" name="Freeform 1860"/>
              <p:cNvSpPr>
                <a:spLocks/>
              </p:cNvSpPr>
              <p:nvPr/>
            </p:nvSpPr>
            <p:spPr bwMode="auto">
              <a:xfrm>
                <a:off x="1540" y="2301"/>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7" name="Freeform 1861"/>
              <p:cNvSpPr>
                <a:spLocks/>
              </p:cNvSpPr>
              <p:nvPr/>
            </p:nvSpPr>
            <p:spPr bwMode="auto">
              <a:xfrm>
                <a:off x="1549" y="2310"/>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8" name="Freeform 1862"/>
              <p:cNvSpPr>
                <a:spLocks/>
              </p:cNvSpPr>
              <p:nvPr/>
            </p:nvSpPr>
            <p:spPr bwMode="auto">
              <a:xfrm>
                <a:off x="1559" y="2320"/>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19" name="Freeform 1863"/>
              <p:cNvSpPr>
                <a:spLocks/>
              </p:cNvSpPr>
              <p:nvPr/>
            </p:nvSpPr>
            <p:spPr bwMode="auto">
              <a:xfrm>
                <a:off x="1568" y="2329"/>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32" name="Group 1864"/>
            <p:cNvGrpSpPr>
              <a:grpSpLocks/>
            </p:cNvGrpSpPr>
            <p:nvPr/>
          </p:nvGrpSpPr>
          <p:grpSpPr bwMode="auto">
            <a:xfrm>
              <a:off x="2060" y="1914"/>
              <a:ext cx="207" cy="209"/>
              <a:chOff x="1710" y="2206"/>
              <a:chExt cx="218" cy="246"/>
            </a:xfrm>
          </p:grpSpPr>
          <p:sp>
            <p:nvSpPr>
              <p:cNvPr id="194" name="Freeform 1865"/>
              <p:cNvSpPr>
                <a:spLocks/>
              </p:cNvSpPr>
              <p:nvPr/>
            </p:nvSpPr>
            <p:spPr bwMode="auto">
              <a:xfrm>
                <a:off x="1710" y="2206"/>
                <a:ext cx="218" cy="246"/>
              </a:xfrm>
              <a:custGeom>
                <a:avLst/>
                <a:gdLst>
                  <a:gd name="T0" fmla="*/ 114 w 218"/>
                  <a:gd name="T1" fmla="*/ 0 h 246"/>
                  <a:gd name="T2" fmla="*/ 67 w 218"/>
                  <a:gd name="T3" fmla="*/ 10 h 246"/>
                  <a:gd name="T4" fmla="*/ 29 w 218"/>
                  <a:gd name="T5" fmla="*/ 38 h 246"/>
                  <a:gd name="T6" fmla="*/ 10 w 218"/>
                  <a:gd name="T7" fmla="*/ 76 h 246"/>
                  <a:gd name="T8" fmla="*/ 0 w 218"/>
                  <a:gd name="T9" fmla="*/ 123 h 246"/>
                  <a:gd name="T10" fmla="*/ 10 w 218"/>
                  <a:gd name="T11" fmla="*/ 171 h 246"/>
                  <a:gd name="T12" fmla="*/ 29 w 218"/>
                  <a:gd name="T13" fmla="*/ 208 h 246"/>
                  <a:gd name="T14" fmla="*/ 67 w 218"/>
                  <a:gd name="T15" fmla="*/ 237 h 246"/>
                  <a:gd name="T16" fmla="*/ 114 w 218"/>
                  <a:gd name="T17" fmla="*/ 246 h 246"/>
                  <a:gd name="T18" fmla="*/ 152 w 218"/>
                  <a:gd name="T19" fmla="*/ 237 h 246"/>
                  <a:gd name="T20" fmla="*/ 190 w 218"/>
                  <a:gd name="T21" fmla="*/ 208 h 246"/>
                  <a:gd name="T22" fmla="*/ 209 w 218"/>
                  <a:gd name="T23" fmla="*/ 171 h 246"/>
                  <a:gd name="T24" fmla="*/ 218 w 218"/>
                  <a:gd name="T25" fmla="*/ 123 h 246"/>
                  <a:gd name="T26" fmla="*/ 209 w 218"/>
                  <a:gd name="T27" fmla="*/ 76 h 246"/>
                  <a:gd name="T28" fmla="*/ 190 w 218"/>
                  <a:gd name="T29" fmla="*/ 38 h 246"/>
                  <a:gd name="T30" fmla="*/ 152 w 218"/>
                  <a:gd name="T31" fmla="*/ 10 h 246"/>
                  <a:gd name="T32" fmla="*/ 11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14" y="0"/>
                    </a:moveTo>
                    <a:lnTo>
                      <a:pt x="67" y="10"/>
                    </a:lnTo>
                    <a:lnTo>
                      <a:pt x="29" y="38"/>
                    </a:lnTo>
                    <a:lnTo>
                      <a:pt x="10" y="76"/>
                    </a:lnTo>
                    <a:lnTo>
                      <a:pt x="0" y="123"/>
                    </a:lnTo>
                    <a:lnTo>
                      <a:pt x="10" y="171"/>
                    </a:lnTo>
                    <a:lnTo>
                      <a:pt x="29" y="208"/>
                    </a:lnTo>
                    <a:lnTo>
                      <a:pt x="67" y="237"/>
                    </a:lnTo>
                    <a:lnTo>
                      <a:pt x="114" y="246"/>
                    </a:lnTo>
                    <a:lnTo>
                      <a:pt x="152" y="237"/>
                    </a:lnTo>
                    <a:lnTo>
                      <a:pt x="190" y="208"/>
                    </a:lnTo>
                    <a:lnTo>
                      <a:pt x="209" y="171"/>
                    </a:lnTo>
                    <a:lnTo>
                      <a:pt x="218" y="123"/>
                    </a:lnTo>
                    <a:lnTo>
                      <a:pt x="209" y="76"/>
                    </a:lnTo>
                    <a:lnTo>
                      <a:pt x="190" y="38"/>
                    </a:lnTo>
                    <a:lnTo>
                      <a:pt x="152" y="10"/>
                    </a:lnTo>
                    <a:lnTo>
                      <a:pt x="114"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95" name="Freeform 1866"/>
              <p:cNvSpPr>
                <a:spLocks/>
              </p:cNvSpPr>
              <p:nvPr/>
            </p:nvSpPr>
            <p:spPr bwMode="auto">
              <a:xfrm>
                <a:off x="1720" y="2225"/>
                <a:ext cx="199" cy="208"/>
              </a:xfrm>
              <a:custGeom>
                <a:avLst/>
                <a:gdLst>
                  <a:gd name="T0" fmla="*/ 104 w 199"/>
                  <a:gd name="T1" fmla="*/ 0 h 208"/>
                  <a:gd name="T2" fmla="*/ 66 w 199"/>
                  <a:gd name="T3" fmla="*/ 9 h 208"/>
                  <a:gd name="T4" fmla="*/ 28 w 199"/>
                  <a:gd name="T5" fmla="*/ 28 h 208"/>
                  <a:gd name="T6" fmla="*/ 9 w 199"/>
                  <a:gd name="T7" fmla="*/ 66 h 208"/>
                  <a:gd name="T8" fmla="*/ 0 w 199"/>
                  <a:gd name="T9" fmla="*/ 104 h 208"/>
                  <a:gd name="T10" fmla="*/ 9 w 199"/>
                  <a:gd name="T11" fmla="*/ 142 h 208"/>
                  <a:gd name="T12" fmla="*/ 28 w 199"/>
                  <a:gd name="T13" fmla="*/ 180 h 208"/>
                  <a:gd name="T14" fmla="*/ 66 w 199"/>
                  <a:gd name="T15" fmla="*/ 199 h 208"/>
                  <a:gd name="T16" fmla="*/ 104 w 199"/>
                  <a:gd name="T17" fmla="*/ 208 h 208"/>
                  <a:gd name="T18" fmla="*/ 142 w 199"/>
                  <a:gd name="T19" fmla="*/ 199 h 208"/>
                  <a:gd name="T20" fmla="*/ 170 w 199"/>
                  <a:gd name="T21" fmla="*/ 180 h 208"/>
                  <a:gd name="T22" fmla="*/ 189 w 199"/>
                  <a:gd name="T23" fmla="*/ 142 h 208"/>
                  <a:gd name="T24" fmla="*/ 199 w 199"/>
                  <a:gd name="T25" fmla="*/ 104 h 208"/>
                  <a:gd name="T26" fmla="*/ 189 w 199"/>
                  <a:gd name="T27" fmla="*/ 66 h 208"/>
                  <a:gd name="T28" fmla="*/ 170 w 199"/>
                  <a:gd name="T29" fmla="*/ 28 h 208"/>
                  <a:gd name="T30" fmla="*/ 142 w 199"/>
                  <a:gd name="T31" fmla="*/ 9 h 208"/>
                  <a:gd name="T32" fmla="*/ 104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104" y="0"/>
                    </a:moveTo>
                    <a:lnTo>
                      <a:pt x="66" y="9"/>
                    </a:lnTo>
                    <a:lnTo>
                      <a:pt x="28" y="28"/>
                    </a:lnTo>
                    <a:lnTo>
                      <a:pt x="9" y="66"/>
                    </a:lnTo>
                    <a:lnTo>
                      <a:pt x="0" y="104"/>
                    </a:lnTo>
                    <a:lnTo>
                      <a:pt x="9" y="142"/>
                    </a:lnTo>
                    <a:lnTo>
                      <a:pt x="28" y="180"/>
                    </a:lnTo>
                    <a:lnTo>
                      <a:pt x="66" y="199"/>
                    </a:lnTo>
                    <a:lnTo>
                      <a:pt x="104" y="208"/>
                    </a:lnTo>
                    <a:lnTo>
                      <a:pt x="142" y="199"/>
                    </a:lnTo>
                    <a:lnTo>
                      <a:pt x="170" y="180"/>
                    </a:lnTo>
                    <a:lnTo>
                      <a:pt x="189" y="142"/>
                    </a:lnTo>
                    <a:lnTo>
                      <a:pt x="199" y="104"/>
                    </a:lnTo>
                    <a:lnTo>
                      <a:pt x="189" y="66"/>
                    </a:lnTo>
                    <a:lnTo>
                      <a:pt x="170" y="28"/>
                    </a:lnTo>
                    <a:lnTo>
                      <a:pt x="142" y="9"/>
                    </a:lnTo>
                    <a:lnTo>
                      <a:pt x="104"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96" name="Freeform 1867"/>
              <p:cNvSpPr>
                <a:spLocks/>
              </p:cNvSpPr>
              <p:nvPr/>
            </p:nvSpPr>
            <p:spPr bwMode="auto">
              <a:xfrm>
                <a:off x="1729" y="2234"/>
                <a:ext cx="180" cy="190"/>
              </a:xfrm>
              <a:custGeom>
                <a:avLst/>
                <a:gdLst>
                  <a:gd name="T0" fmla="*/ 95 w 180"/>
                  <a:gd name="T1" fmla="*/ 0 h 190"/>
                  <a:gd name="T2" fmla="*/ 57 w 180"/>
                  <a:gd name="T3" fmla="*/ 10 h 190"/>
                  <a:gd name="T4" fmla="*/ 29 w 180"/>
                  <a:gd name="T5" fmla="*/ 29 h 190"/>
                  <a:gd name="T6" fmla="*/ 10 w 180"/>
                  <a:gd name="T7" fmla="*/ 57 h 190"/>
                  <a:gd name="T8" fmla="*/ 0 w 180"/>
                  <a:gd name="T9" fmla="*/ 95 h 190"/>
                  <a:gd name="T10" fmla="*/ 10 w 180"/>
                  <a:gd name="T11" fmla="*/ 133 h 190"/>
                  <a:gd name="T12" fmla="*/ 29 w 180"/>
                  <a:gd name="T13" fmla="*/ 161 h 190"/>
                  <a:gd name="T14" fmla="*/ 57 w 180"/>
                  <a:gd name="T15" fmla="*/ 180 h 190"/>
                  <a:gd name="T16" fmla="*/ 95 w 180"/>
                  <a:gd name="T17" fmla="*/ 190 h 190"/>
                  <a:gd name="T18" fmla="*/ 133 w 180"/>
                  <a:gd name="T19" fmla="*/ 180 h 190"/>
                  <a:gd name="T20" fmla="*/ 152 w 180"/>
                  <a:gd name="T21" fmla="*/ 161 h 190"/>
                  <a:gd name="T22" fmla="*/ 171 w 180"/>
                  <a:gd name="T23" fmla="*/ 133 h 190"/>
                  <a:gd name="T24" fmla="*/ 180 w 180"/>
                  <a:gd name="T25" fmla="*/ 95 h 190"/>
                  <a:gd name="T26" fmla="*/ 171 w 180"/>
                  <a:gd name="T27" fmla="*/ 57 h 190"/>
                  <a:gd name="T28" fmla="*/ 152 w 180"/>
                  <a:gd name="T29" fmla="*/ 29 h 190"/>
                  <a:gd name="T30" fmla="*/ 133 w 180"/>
                  <a:gd name="T31" fmla="*/ 10 h 190"/>
                  <a:gd name="T32" fmla="*/ 9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95" y="0"/>
                    </a:moveTo>
                    <a:lnTo>
                      <a:pt x="57" y="10"/>
                    </a:lnTo>
                    <a:lnTo>
                      <a:pt x="29" y="29"/>
                    </a:lnTo>
                    <a:lnTo>
                      <a:pt x="10" y="57"/>
                    </a:lnTo>
                    <a:lnTo>
                      <a:pt x="0" y="95"/>
                    </a:lnTo>
                    <a:lnTo>
                      <a:pt x="10" y="133"/>
                    </a:lnTo>
                    <a:lnTo>
                      <a:pt x="29" y="161"/>
                    </a:lnTo>
                    <a:lnTo>
                      <a:pt x="57" y="180"/>
                    </a:lnTo>
                    <a:lnTo>
                      <a:pt x="95" y="190"/>
                    </a:lnTo>
                    <a:lnTo>
                      <a:pt x="133" y="180"/>
                    </a:lnTo>
                    <a:lnTo>
                      <a:pt x="152" y="161"/>
                    </a:lnTo>
                    <a:lnTo>
                      <a:pt x="171" y="133"/>
                    </a:lnTo>
                    <a:lnTo>
                      <a:pt x="180" y="95"/>
                    </a:lnTo>
                    <a:lnTo>
                      <a:pt x="171" y="57"/>
                    </a:lnTo>
                    <a:lnTo>
                      <a:pt x="152" y="29"/>
                    </a:lnTo>
                    <a:lnTo>
                      <a:pt x="133" y="10"/>
                    </a:lnTo>
                    <a:lnTo>
                      <a:pt x="95"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97" name="Freeform 1868"/>
              <p:cNvSpPr>
                <a:spLocks/>
              </p:cNvSpPr>
              <p:nvPr/>
            </p:nvSpPr>
            <p:spPr bwMode="auto">
              <a:xfrm>
                <a:off x="1739" y="2244"/>
                <a:ext cx="161" cy="180"/>
              </a:xfrm>
              <a:custGeom>
                <a:avLst/>
                <a:gdLst>
                  <a:gd name="T0" fmla="*/ 85 w 161"/>
                  <a:gd name="T1" fmla="*/ 0 h 180"/>
                  <a:gd name="T2" fmla="*/ 56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56 w 161"/>
                  <a:gd name="T15" fmla="*/ 170 h 180"/>
                  <a:gd name="T16" fmla="*/ 85 w 161"/>
                  <a:gd name="T17" fmla="*/ 180 h 180"/>
                  <a:gd name="T18" fmla="*/ 113 w 161"/>
                  <a:gd name="T19" fmla="*/ 170 h 180"/>
                  <a:gd name="T20" fmla="*/ 142 w 161"/>
                  <a:gd name="T21" fmla="*/ 151 h 180"/>
                  <a:gd name="T22" fmla="*/ 151 w 161"/>
                  <a:gd name="T23" fmla="*/ 123 h 180"/>
                  <a:gd name="T24" fmla="*/ 161 w 161"/>
                  <a:gd name="T25" fmla="*/ 85 h 180"/>
                  <a:gd name="T26" fmla="*/ 151 w 161"/>
                  <a:gd name="T27" fmla="*/ 57 h 180"/>
                  <a:gd name="T28" fmla="*/ 142 w 161"/>
                  <a:gd name="T29" fmla="*/ 28 h 180"/>
                  <a:gd name="T30" fmla="*/ 113 w 161"/>
                  <a:gd name="T31" fmla="*/ 9 h 180"/>
                  <a:gd name="T32" fmla="*/ 85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85" y="0"/>
                    </a:moveTo>
                    <a:lnTo>
                      <a:pt x="56" y="9"/>
                    </a:lnTo>
                    <a:lnTo>
                      <a:pt x="28" y="28"/>
                    </a:lnTo>
                    <a:lnTo>
                      <a:pt x="9" y="57"/>
                    </a:lnTo>
                    <a:lnTo>
                      <a:pt x="0" y="85"/>
                    </a:lnTo>
                    <a:lnTo>
                      <a:pt x="9" y="123"/>
                    </a:lnTo>
                    <a:lnTo>
                      <a:pt x="28" y="151"/>
                    </a:lnTo>
                    <a:lnTo>
                      <a:pt x="56" y="170"/>
                    </a:lnTo>
                    <a:lnTo>
                      <a:pt x="85" y="180"/>
                    </a:lnTo>
                    <a:lnTo>
                      <a:pt x="113" y="170"/>
                    </a:lnTo>
                    <a:lnTo>
                      <a:pt x="142" y="151"/>
                    </a:lnTo>
                    <a:lnTo>
                      <a:pt x="151" y="123"/>
                    </a:lnTo>
                    <a:lnTo>
                      <a:pt x="161" y="85"/>
                    </a:lnTo>
                    <a:lnTo>
                      <a:pt x="151" y="57"/>
                    </a:lnTo>
                    <a:lnTo>
                      <a:pt x="142" y="28"/>
                    </a:lnTo>
                    <a:lnTo>
                      <a:pt x="113" y="9"/>
                    </a:lnTo>
                    <a:lnTo>
                      <a:pt x="85"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98" name="Freeform 1869"/>
              <p:cNvSpPr>
                <a:spLocks/>
              </p:cNvSpPr>
              <p:nvPr/>
            </p:nvSpPr>
            <p:spPr bwMode="auto">
              <a:xfrm>
                <a:off x="1748" y="2253"/>
                <a:ext cx="152" cy="161"/>
              </a:xfrm>
              <a:custGeom>
                <a:avLst/>
                <a:gdLst>
                  <a:gd name="T0" fmla="*/ 76 w 152"/>
                  <a:gd name="T1" fmla="*/ 0 h 161"/>
                  <a:gd name="T2" fmla="*/ 47 w 152"/>
                  <a:gd name="T3" fmla="*/ 10 h 161"/>
                  <a:gd name="T4" fmla="*/ 19 w 152"/>
                  <a:gd name="T5" fmla="*/ 29 h 161"/>
                  <a:gd name="T6" fmla="*/ 10 w 152"/>
                  <a:gd name="T7" fmla="*/ 48 h 161"/>
                  <a:gd name="T8" fmla="*/ 0 w 152"/>
                  <a:gd name="T9" fmla="*/ 76 h 161"/>
                  <a:gd name="T10" fmla="*/ 10 w 152"/>
                  <a:gd name="T11" fmla="*/ 114 h 161"/>
                  <a:gd name="T12" fmla="*/ 19 w 152"/>
                  <a:gd name="T13" fmla="*/ 133 h 161"/>
                  <a:gd name="T14" fmla="*/ 47 w 152"/>
                  <a:gd name="T15" fmla="*/ 152 h 161"/>
                  <a:gd name="T16" fmla="*/ 76 w 152"/>
                  <a:gd name="T17" fmla="*/ 161 h 161"/>
                  <a:gd name="T18" fmla="*/ 104 w 152"/>
                  <a:gd name="T19" fmla="*/ 152 h 161"/>
                  <a:gd name="T20" fmla="*/ 133 w 152"/>
                  <a:gd name="T21" fmla="*/ 133 h 161"/>
                  <a:gd name="T22" fmla="*/ 142 w 152"/>
                  <a:gd name="T23" fmla="*/ 114 h 161"/>
                  <a:gd name="T24" fmla="*/ 152 w 152"/>
                  <a:gd name="T25" fmla="*/ 76 h 161"/>
                  <a:gd name="T26" fmla="*/ 142 w 152"/>
                  <a:gd name="T27" fmla="*/ 48 h 161"/>
                  <a:gd name="T28" fmla="*/ 133 w 152"/>
                  <a:gd name="T29" fmla="*/ 29 h 161"/>
                  <a:gd name="T30" fmla="*/ 104 w 152"/>
                  <a:gd name="T31" fmla="*/ 10 h 161"/>
                  <a:gd name="T32" fmla="*/ 76 w 15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161"/>
                  <a:gd name="T53" fmla="*/ 152 w 15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161">
                    <a:moveTo>
                      <a:pt x="76" y="0"/>
                    </a:moveTo>
                    <a:lnTo>
                      <a:pt x="47" y="10"/>
                    </a:lnTo>
                    <a:lnTo>
                      <a:pt x="19" y="29"/>
                    </a:lnTo>
                    <a:lnTo>
                      <a:pt x="10" y="48"/>
                    </a:lnTo>
                    <a:lnTo>
                      <a:pt x="0" y="76"/>
                    </a:lnTo>
                    <a:lnTo>
                      <a:pt x="10" y="114"/>
                    </a:lnTo>
                    <a:lnTo>
                      <a:pt x="19" y="133"/>
                    </a:lnTo>
                    <a:lnTo>
                      <a:pt x="47" y="152"/>
                    </a:lnTo>
                    <a:lnTo>
                      <a:pt x="76" y="161"/>
                    </a:lnTo>
                    <a:lnTo>
                      <a:pt x="104" y="152"/>
                    </a:lnTo>
                    <a:lnTo>
                      <a:pt x="133" y="133"/>
                    </a:lnTo>
                    <a:lnTo>
                      <a:pt x="142" y="114"/>
                    </a:lnTo>
                    <a:lnTo>
                      <a:pt x="152" y="76"/>
                    </a:lnTo>
                    <a:lnTo>
                      <a:pt x="142" y="48"/>
                    </a:lnTo>
                    <a:lnTo>
                      <a:pt x="133" y="29"/>
                    </a:lnTo>
                    <a:lnTo>
                      <a:pt x="104" y="10"/>
                    </a:lnTo>
                    <a:lnTo>
                      <a:pt x="76"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99" name="Freeform 1870"/>
              <p:cNvSpPr>
                <a:spLocks/>
              </p:cNvSpPr>
              <p:nvPr/>
            </p:nvSpPr>
            <p:spPr bwMode="auto">
              <a:xfrm>
                <a:off x="1758" y="2263"/>
                <a:ext cx="132" cy="142"/>
              </a:xfrm>
              <a:custGeom>
                <a:avLst/>
                <a:gdLst>
                  <a:gd name="T0" fmla="*/ 66 w 132"/>
                  <a:gd name="T1" fmla="*/ 0 h 142"/>
                  <a:gd name="T2" fmla="*/ 37 w 132"/>
                  <a:gd name="T3" fmla="*/ 9 h 142"/>
                  <a:gd name="T4" fmla="*/ 19 w 132"/>
                  <a:gd name="T5" fmla="*/ 19 h 142"/>
                  <a:gd name="T6" fmla="*/ 9 w 132"/>
                  <a:gd name="T7" fmla="*/ 38 h 142"/>
                  <a:gd name="T8" fmla="*/ 0 w 132"/>
                  <a:gd name="T9" fmla="*/ 66 h 142"/>
                  <a:gd name="T10" fmla="*/ 9 w 132"/>
                  <a:gd name="T11" fmla="*/ 95 h 142"/>
                  <a:gd name="T12" fmla="*/ 19 w 132"/>
                  <a:gd name="T13" fmla="*/ 123 h 142"/>
                  <a:gd name="T14" fmla="*/ 37 w 132"/>
                  <a:gd name="T15" fmla="*/ 132 h 142"/>
                  <a:gd name="T16" fmla="*/ 66 w 132"/>
                  <a:gd name="T17" fmla="*/ 142 h 142"/>
                  <a:gd name="T18" fmla="*/ 94 w 132"/>
                  <a:gd name="T19" fmla="*/ 132 h 142"/>
                  <a:gd name="T20" fmla="*/ 113 w 132"/>
                  <a:gd name="T21" fmla="*/ 123 h 142"/>
                  <a:gd name="T22" fmla="*/ 132 w 132"/>
                  <a:gd name="T23" fmla="*/ 95 h 142"/>
                  <a:gd name="T24" fmla="*/ 132 w 132"/>
                  <a:gd name="T25" fmla="*/ 66 h 142"/>
                  <a:gd name="T26" fmla="*/ 132 w 132"/>
                  <a:gd name="T27" fmla="*/ 38 h 142"/>
                  <a:gd name="T28" fmla="*/ 113 w 132"/>
                  <a:gd name="T29" fmla="*/ 19 h 142"/>
                  <a:gd name="T30" fmla="*/ 94 w 132"/>
                  <a:gd name="T31" fmla="*/ 9 h 142"/>
                  <a:gd name="T32" fmla="*/ 66 w 132"/>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42"/>
                  <a:gd name="T53" fmla="*/ 132 w 13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42">
                    <a:moveTo>
                      <a:pt x="66" y="0"/>
                    </a:moveTo>
                    <a:lnTo>
                      <a:pt x="37" y="9"/>
                    </a:lnTo>
                    <a:lnTo>
                      <a:pt x="19" y="19"/>
                    </a:lnTo>
                    <a:lnTo>
                      <a:pt x="9" y="38"/>
                    </a:lnTo>
                    <a:lnTo>
                      <a:pt x="0" y="66"/>
                    </a:lnTo>
                    <a:lnTo>
                      <a:pt x="9" y="95"/>
                    </a:lnTo>
                    <a:lnTo>
                      <a:pt x="19" y="123"/>
                    </a:lnTo>
                    <a:lnTo>
                      <a:pt x="37" y="132"/>
                    </a:lnTo>
                    <a:lnTo>
                      <a:pt x="66" y="142"/>
                    </a:lnTo>
                    <a:lnTo>
                      <a:pt x="94" y="132"/>
                    </a:lnTo>
                    <a:lnTo>
                      <a:pt x="113" y="123"/>
                    </a:lnTo>
                    <a:lnTo>
                      <a:pt x="132" y="95"/>
                    </a:lnTo>
                    <a:lnTo>
                      <a:pt x="132" y="66"/>
                    </a:lnTo>
                    <a:lnTo>
                      <a:pt x="132" y="38"/>
                    </a:lnTo>
                    <a:lnTo>
                      <a:pt x="113" y="19"/>
                    </a:lnTo>
                    <a:lnTo>
                      <a:pt x="94" y="9"/>
                    </a:lnTo>
                    <a:lnTo>
                      <a:pt x="66"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00" name="Freeform 1871"/>
              <p:cNvSpPr>
                <a:spLocks/>
              </p:cNvSpPr>
              <p:nvPr/>
            </p:nvSpPr>
            <p:spPr bwMode="auto">
              <a:xfrm>
                <a:off x="1767" y="2272"/>
                <a:ext cx="114" cy="123"/>
              </a:xfrm>
              <a:custGeom>
                <a:avLst/>
                <a:gdLst>
                  <a:gd name="T0" fmla="*/ 57 w 114"/>
                  <a:gd name="T1" fmla="*/ 0 h 123"/>
                  <a:gd name="T2" fmla="*/ 38 w 114"/>
                  <a:gd name="T3" fmla="*/ 10 h 123"/>
                  <a:gd name="T4" fmla="*/ 19 w 114"/>
                  <a:gd name="T5" fmla="*/ 19 h 123"/>
                  <a:gd name="T6" fmla="*/ 10 w 114"/>
                  <a:gd name="T7" fmla="*/ 38 h 123"/>
                  <a:gd name="T8" fmla="*/ 0 w 114"/>
                  <a:gd name="T9" fmla="*/ 67 h 123"/>
                  <a:gd name="T10" fmla="*/ 10 w 114"/>
                  <a:gd name="T11" fmla="*/ 86 h 123"/>
                  <a:gd name="T12" fmla="*/ 19 w 114"/>
                  <a:gd name="T13" fmla="*/ 105 h 123"/>
                  <a:gd name="T14" fmla="*/ 38 w 114"/>
                  <a:gd name="T15" fmla="*/ 123 h 123"/>
                  <a:gd name="T16" fmla="*/ 57 w 114"/>
                  <a:gd name="T17" fmla="*/ 123 h 123"/>
                  <a:gd name="T18" fmla="*/ 76 w 114"/>
                  <a:gd name="T19" fmla="*/ 123 h 123"/>
                  <a:gd name="T20" fmla="*/ 95 w 114"/>
                  <a:gd name="T21" fmla="*/ 105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10" y="38"/>
                    </a:lnTo>
                    <a:lnTo>
                      <a:pt x="0" y="67"/>
                    </a:lnTo>
                    <a:lnTo>
                      <a:pt x="10" y="86"/>
                    </a:lnTo>
                    <a:lnTo>
                      <a:pt x="19" y="105"/>
                    </a:lnTo>
                    <a:lnTo>
                      <a:pt x="38" y="123"/>
                    </a:lnTo>
                    <a:lnTo>
                      <a:pt x="57" y="123"/>
                    </a:lnTo>
                    <a:lnTo>
                      <a:pt x="76" y="123"/>
                    </a:lnTo>
                    <a:lnTo>
                      <a:pt x="95" y="105"/>
                    </a:lnTo>
                    <a:lnTo>
                      <a:pt x="114" y="86"/>
                    </a:lnTo>
                    <a:lnTo>
                      <a:pt x="114" y="67"/>
                    </a:lnTo>
                    <a:lnTo>
                      <a:pt x="114" y="38"/>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01" name="Freeform 1872"/>
              <p:cNvSpPr>
                <a:spLocks/>
              </p:cNvSpPr>
              <p:nvPr/>
            </p:nvSpPr>
            <p:spPr bwMode="auto">
              <a:xfrm>
                <a:off x="1767" y="2282"/>
                <a:ext cx="104" cy="104"/>
              </a:xfrm>
              <a:custGeom>
                <a:avLst/>
                <a:gdLst>
                  <a:gd name="T0" fmla="*/ 57 w 104"/>
                  <a:gd name="T1" fmla="*/ 0 h 104"/>
                  <a:gd name="T2" fmla="*/ 28 w 104"/>
                  <a:gd name="T3" fmla="*/ 9 h 104"/>
                  <a:gd name="T4" fmla="*/ 19 w 104"/>
                  <a:gd name="T5" fmla="*/ 19 h 104"/>
                  <a:gd name="T6" fmla="*/ 0 w 104"/>
                  <a:gd name="T7" fmla="*/ 57 h 104"/>
                  <a:gd name="T8" fmla="*/ 19 w 104"/>
                  <a:gd name="T9" fmla="*/ 95 h 104"/>
                  <a:gd name="T10" fmla="*/ 57 w 104"/>
                  <a:gd name="T11" fmla="*/ 104 h 104"/>
                  <a:gd name="T12" fmla="*/ 95 w 104"/>
                  <a:gd name="T13" fmla="*/ 95 h 104"/>
                  <a:gd name="T14" fmla="*/ 104 w 104"/>
                  <a:gd name="T15" fmla="*/ 57 h 104"/>
                  <a:gd name="T16" fmla="*/ 95 w 104"/>
                  <a:gd name="T17" fmla="*/ 19 h 104"/>
                  <a:gd name="T18" fmla="*/ 76 w 104"/>
                  <a:gd name="T19" fmla="*/ 9 h 104"/>
                  <a:gd name="T20" fmla="*/ 5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57" y="0"/>
                    </a:moveTo>
                    <a:lnTo>
                      <a:pt x="28" y="9"/>
                    </a:lnTo>
                    <a:lnTo>
                      <a:pt x="19" y="19"/>
                    </a:lnTo>
                    <a:lnTo>
                      <a:pt x="0" y="57"/>
                    </a:lnTo>
                    <a:lnTo>
                      <a:pt x="19" y="95"/>
                    </a:lnTo>
                    <a:lnTo>
                      <a:pt x="57" y="104"/>
                    </a:lnTo>
                    <a:lnTo>
                      <a:pt x="95" y="95"/>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02" name="Freeform 1873"/>
              <p:cNvSpPr>
                <a:spLocks/>
              </p:cNvSpPr>
              <p:nvPr/>
            </p:nvSpPr>
            <p:spPr bwMode="auto">
              <a:xfrm>
                <a:off x="1777" y="2291"/>
                <a:ext cx="85" cy="86"/>
              </a:xfrm>
              <a:custGeom>
                <a:avLst/>
                <a:gdLst>
                  <a:gd name="T0" fmla="*/ 47 w 85"/>
                  <a:gd name="T1" fmla="*/ 0 h 86"/>
                  <a:gd name="T2" fmla="*/ 9 w 85"/>
                  <a:gd name="T3" fmla="*/ 10 h 86"/>
                  <a:gd name="T4" fmla="*/ 0 w 85"/>
                  <a:gd name="T5" fmla="*/ 48 h 86"/>
                  <a:gd name="T6" fmla="*/ 9 w 85"/>
                  <a:gd name="T7" fmla="*/ 76 h 86"/>
                  <a:gd name="T8" fmla="*/ 47 w 85"/>
                  <a:gd name="T9" fmla="*/ 86 h 86"/>
                  <a:gd name="T10" fmla="*/ 75 w 85"/>
                  <a:gd name="T11" fmla="*/ 76 h 86"/>
                  <a:gd name="T12" fmla="*/ 85 w 85"/>
                  <a:gd name="T13" fmla="*/ 48 h 86"/>
                  <a:gd name="T14" fmla="*/ 75 w 85"/>
                  <a:gd name="T15" fmla="*/ 10 h 86"/>
                  <a:gd name="T16" fmla="*/ 47 w 85"/>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47" y="0"/>
                    </a:moveTo>
                    <a:lnTo>
                      <a:pt x="9" y="10"/>
                    </a:lnTo>
                    <a:lnTo>
                      <a:pt x="0" y="48"/>
                    </a:lnTo>
                    <a:lnTo>
                      <a:pt x="9" y="76"/>
                    </a:lnTo>
                    <a:lnTo>
                      <a:pt x="47" y="86"/>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03" name="Freeform 1874"/>
              <p:cNvSpPr>
                <a:spLocks/>
              </p:cNvSpPr>
              <p:nvPr/>
            </p:nvSpPr>
            <p:spPr bwMode="auto">
              <a:xfrm>
                <a:off x="1786" y="2301"/>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04" name="Freeform 1875"/>
              <p:cNvSpPr>
                <a:spLocks/>
              </p:cNvSpPr>
              <p:nvPr/>
            </p:nvSpPr>
            <p:spPr bwMode="auto">
              <a:xfrm>
                <a:off x="1795" y="2310"/>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05" name="Freeform 1876"/>
              <p:cNvSpPr>
                <a:spLocks/>
              </p:cNvSpPr>
              <p:nvPr/>
            </p:nvSpPr>
            <p:spPr bwMode="auto">
              <a:xfrm>
                <a:off x="1805" y="2320"/>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206" name="Freeform 1877"/>
              <p:cNvSpPr>
                <a:spLocks/>
              </p:cNvSpPr>
              <p:nvPr/>
            </p:nvSpPr>
            <p:spPr bwMode="auto">
              <a:xfrm>
                <a:off x="1814" y="2329"/>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sp>
          <p:nvSpPr>
            <p:cNvPr id="33" name="Line 1878"/>
            <p:cNvSpPr>
              <a:spLocks noChangeShapeType="1"/>
            </p:cNvSpPr>
            <p:nvPr/>
          </p:nvSpPr>
          <p:spPr bwMode="auto">
            <a:xfrm>
              <a:off x="793" y="2148"/>
              <a:ext cx="728"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34" name="Group 1879"/>
            <p:cNvGrpSpPr>
              <a:grpSpLocks/>
            </p:cNvGrpSpPr>
            <p:nvPr/>
          </p:nvGrpSpPr>
          <p:grpSpPr bwMode="auto">
            <a:xfrm>
              <a:off x="955" y="2043"/>
              <a:ext cx="198" cy="209"/>
              <a:chOff x="546" y="2358"/>
              <a:chExt cx="208" cy="246"/>
            </a:xfrm>
          </p:grpSpPr>
          <p:sp>
            <p:nvSpPr>
              <p:cNvPr id="181" name="Freeform 1880"/>
              <p:cNvSpPr>
                <a:spLocks/>
              </p:cNvSpPr>
              <p:nvPr/>
            </p:nvSpPr>
            <p:spPr bwMode="auto">
              <a:xfrm>
                <a:off x="546" y="2358"/>
                <a:ext cx="208" cy="246"/>
              </a:xfrm>
              <a:custGeom>
                <a:avLst/>
                <a:gdLst>
                  <a:gd name="T0" fmla="*/ 104 w 208"/>
                  <a:gd name="T1" fmla="*/ 0 h 246"/>
                  <a:gd name="T2" fmla="*/ 66 w 208"/>
                  <a:gd name="T3" fmla="*/ 9 h 246"/>
                  <a:gd name="T4" fmla="*/ 28 w 208"/>
                  <a:gd name="T5" fmla="*/ 37 h 246"/>
                  <a:gd name="T6" fmla="*/ 9 w 208"/>
                  <a:gd name="T7" fmla="*/ 75 h 246"/>
                  <a:gd name="T8" fmla="*/ 0 w 208"/>
                  <a:gd name="T9" fmla="*/ 123 h 246"/>
                  <a:gd name="T10" fmla="*/ 9 w 208"/>
                  <a:gd name="T11" fmla="*/ 170 h 246"/>
                  <a:gd name="T12" fmla="*/ 28 w 208"/>
                  <a:gd name="T13" fmla="*/ 208 h 246"/>
                  <a:gd name="T14" fmla="*/ 66 w 208"/>
                  <a:gd name="T15" fmla="*/ 236 h 246"/>
                  <a:gd name="T16" fmla="*/ 104 w 208"/>
                  <a:gd name="T17" fmla="*/ 246 h 246"/>
                  <a:gd name="T18" fmla="*/ 142 w 208"/>
                  <a:gd name="T19" fmla="*/ 236 h 246"/>
                  <a:gd name="T20" fmla="*/ 180 w 208"/>
                  <a:gd name="T21" fmla="*/ 208 h 246"/>
                  <a:gd name="T22" fmla="*/ 199 w 208"/>
                  <a:gd name="T23" fmla="*/ 170 h 246"/>
                  <a:gd name="T24" fmla="*/ 208 w 208"/>
                  <a:gd name="T25" fmla="*/ 123 h 246"/>
                  <a:gd name="T26" fmla="*/ 199 w 208"/>
                  <a:gd name="T27" fmla="*/ 75 h 246"/>
                  <a:gd name="T28" fmla="*/ 180 w 208"/>
                  <a:gd name="T29" fmla="*/ 37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7"/>
                    </a:lnTo>
                    <a:lnTo>
                      <a:pt x="9" y="75"/>
                    </a:lnTo>
                    <a:lnTo>
                      <a:pt x="0" y="123"/>
                    </a:lnTo>
                    <a:lnTo>
                      <a:pt x="9" y="170"/>
                    </a:lnTo>
                    <a:lnTo>
                      <a:pt x="28" y="208"/>
                    </a:lnTo>
                    <a:lnTo>
                      <a:pt x="66" y="236"/>
                    </a:lnTo>
                    <a:lnTo>
                      <a:pt x="104" y="246"/>
                    </a:lnTo>
                    <a:lnTo>
                      <a:pt x="142" y="236"/>
                    </a:lnTo>
                    <a:lnTo>
                      <a:pt x="180" y="208"/>
                    </a:lnTo>
                    <a:lnTo>
                      <a:pt x="199" y="170"/>
                    </a:lnTo>
                    <a:lnTo>
                      <a:pt x="208" y="123"/>
                    </a:lnTo>
                    <a:lnTo>
                      <a:pt x="199" y="75"/>
                    </a:lnTo>
                    <a:lnTo>
                      <a:pt x="180" y="37"/>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82" name="Freeform 1881"/>
              <p:cNvSpPr>
                <a:spLocks/>
              </p:cNvSpPr>
              <p:nvPr/>
            </p:nvSpPr>
            <p:spPr bwMode="auto">
              <a:xfrm>
                <a:off x="555" y="2377"/>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79 h 208"/>
                  <a:gd name="T14" fmla="*/ 57 w 190"/>
                  <a:gd name="T15" fmla="*/ 198 h 208"/>
                  <a:gd name="T16" fmla="*/ 95 w 190"/>
                  <a:gd name="T17" fmla="*/ 208 h 208"/>
                  <a:gd name="T18" fmla="*/ 133 w 190"/>
                  <a:gd name="T19" fmla="*/ 198 h 208"/>
                  <a:gd name="T20" fmla="*/ 161 w 190"/>
                  <a:gd name="T21" fmla="*/ 179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79"/>
                    </a:lnTo>
                    <a:lnTo>
                      <a:pt x="57" y="198"/>
                    </a:lnTo>
                    <a:lnTo>
                      <a:pt x="95" y="208"/>
                    </a:lnTo>
                    <a:lnTo>
                      <a:pt x="133" y="198"/>
                    </a:lnTo>
                    <a:lnTo>
                      <a:pt x="161" y="179"/>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83" name="Freeform 1882"/>
              <p:cNvSpPr>
                <a:spLocks/>
              </p:cNvSpPr>
              <p:nvPr/>
            </p:nvSpPr>
            <p:spPr bwMode="auto">
              <a:xfrm>
                <a:off x="565" y="2386"/>
                <a:ext cx="170" cy="189"/>
              </a:xfrm>
              <a:custGeom>
                <a:avLst/>
                <a:gdLst>
                  <a:gd name="T0" fmla="*/ 85 w 170"/>
                  <a:gd name="T1" fmla="*/ 0 h 189"/>
                  <a:gd name="T2" fmla="*/ 56 w 170"/>
                  <a:gd name="T3" fmla="*/ 9 h 189"/>
                  <a:gd name="T4" fmla="*/ 28 w 170"/>
                  <a:gd name="T5" fmla="*/ 28 h 189"/>
                  <a:gd name="T6" fmla="*/ 9 w 170"/>
                  <a:gd name="T7" fmla="*/ 57 h 189"/>
                  <a:gd name="T8" fmla="*/ 0 w 170"/>
                  <a:gd name="T9" fmla="*/ 95 h 189"/>
                  <a:gd name="T10" fmla="*/ 9 w 170"/>
                  <a:gd name="T11" fmla="*/ 133 h 189"/>
                  <a:gd name="T12" fmla="*/ 28 w 170"/>
                  <a:gd name="T13" fmla="*/ 161 h 189"/>
                  <a:gd name="T14" fmla="*/ 56 w 170"/>
                  <a:gd name="T15" fmla="*/ 180 h 189"/>
                  <a:gd name="T16" fmla="*/ 85 w 170"/>
                  <a:gd name="T17" fmla="*/ 189 h 189"/>
                  <a:gd name="T18" fmla="*/ 123 w 170"/>
                  <a:gd name="T19" fmla="*/ 180 h 189"/>
                  <a:gd name="T20" fmla="*/ 142 w 170"/>
                  <a:gd name="T21" fmla="*/ 161 h 189"/>
                  <a:gd name="T22" fmla="*/ 161 w 170"/>
                  <a:gd name="T23" fmla="*/ 133 h 189"/>
                  <a:gd name="T24" fmla="*/ 170 w 170"/>
                  <a:gd name="T25" fmla="*/ 95 h 189"/>
                  <a:gd name="T26" fmla="*/ 161 w 170"/>
                  <a:gd name="T27" fmla="*/ 57 h 189"/>
                  <a:gd name="T28" fmla="*/ 142 w 170"/>
                  <a:gd name="T29" fmla="*/ 28 h 189"/>
                  <a:gd name="T30" fmla="*/ 123 w 170"/>
                  <a:gd name="T31" fmla="*/ 9 h 189"/>
                  <a:gd name="T32" fmla="*/ 85 w 17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89"/>
                  <a:gd name="T53" fmla="*/ 170 w 17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89">
                    <a:moveTo>
                      <a:pt x="85" y="0"/>
                    </a:moveTo>
                    <a:lnTo>
                      <a:pt x="56" y="9"/>
                    </a:lnTo>
                    <a:lnTo>
                      <a:pt x="28" y="28"/>
                    </a:lnTo>
                    <a:lnTo>
                      <a:pt x="9" y="57"/>
                    </a:lnTo>
                    <a:lnTo>
                      <a:pt x="0" y="95"/>
                    </a:lnTo>
                    <a:lnTo>
                      <a:pt x="9" y="133"/>
                    </a:lnTo>
                    <a:lnTo>
                      <a:pt x="28" y="161"/>
                    </a:lnTo>
                    <a:lnTo>
                      <a:pt x="56" y="180"/>
                    </a:lnTo>
                    <a:lnTo>
                      <a:pt x="85" y="189"/>
                    </a:lnTo>
                    <a:lnTo>
                      <a:pt x="123" y="180"/>
                    </a:lnTo>
                    <a:lnTo>
                      <a:pt x="142" y="161"/>
                    </a:lnTo>
                    <a:lnTo>
                      <a:pt x="161" y="133"/>
                    </a:lnTo>
                    <a:lnTo>
                      <a:pt x="170" y="95"/>
                    </a:lnTo>
                    <a:lnTo>
                      <a:pt x="161" y="57"/>
                    </a:lnTo>
                    <a:lnTo>
                      <a:pt x="142" y="28"/>
                    </a:lnTo>
                    <a:lnTo>
                      <a:pt x="123" y="9"/>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84" name="Freeform 1883"/>
              <p:cNvSpPr>
                <a:spLocks/>
              </p:cNvSpPr>
              <p:nvPr/>
            </p:nvSpPr>
            <p:spPr bwMode="auto">
              <a:xfrm>
                <a:off x="574" y="2395"/>
                <a:ext cx="161" cy="180"/>
              </a:xfrm>
              <a:custGeom>
                <a:avLst/>
                <a:gdLst>
                  <a:gd name="T0" fmla="*/ 76 w 161"/>
                  <a:gd name="T1" fmla="*/ 0 h 180"/>
                  <a:gd name="T2" fmla="*/ 47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7 w 161"/>
                  <a:gd name="T15" fmla="*/ 171 h 180"/>
                  <a:gd name="T16" fmla="*/ 76 w 161"/>
                  <a:gd name="T17" fmla="*/ 180 h 180"/>
                  <a:gd name="T18" fmla="*/ 114 w 161"/>
                  <a:gd name="T19" fmla="*/ 171 h 180"/>
                  <a:gd name="T20" fmla="*/ 133 w 161"/>
                  <a:gd name="T21" fmla="*/ 152 h 180"/>
                  <a:gd name="T22" fmla="*/ 152 w 161"/>
                  <a:gd name="T23" fmla="*/ 124 h 180"/>
                  <a:gd name="T24" fmla="*/ 161 w 161"/>
                  <a:gd name="T25" fmla="*/ 86 h 180"/>
                  <a:gd name="T26" fmla="*/ 152 w 161"/>
                  <a:gd name="T27" fmla="*/ 57 h 180"/>
                  <a:gd name="T28" fmla="*/ 133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9" y="29"/>
                    </a:lnTo>
                    <a:lnTo>
                      <a:pt x="10" y="57"/>
                    </a:lnTo>
                    <a:lnTo>
                      <a:pt x="0" y="86"/>
                    </a:lnTo>
                    <a:lnTo>
                      <a:pt x="10" y="124"/>
                    </a:lnTo>
                    <a:lnTo>
                      <a:pt x="29" y="152"/>
                    </a:lnTo>
                    <a:lnTo>
                      <a:pt x="47" y="171"/>
                    </a:lnTo>
                    <a:lnTo>
                      <a:pt x="76" y="180"/>
                    </a:lnTo>
                    <a:lnTo>
                      <a:pt x="114" y="171"/>
                    </a:lnTo>
                    <a:lnTo>
                      <a:pt x="133" y="152"/>
                    </a:lnTo>
                    <a:lnTo>
                      <a:pt x="152" y="124"/>
                    </a:lnTo>
                    <a:lnTo>
                      <a:pt x="161" y="86"/>
                    </a:lnTo>
                    <a:lnTo>
                      <a:pt x="152" y="57"/>
                    </a:lnTo>
                    <a:lnTo>
                      <a:pt x="133" y="29"/>
                    </a:lnTo>
                    <a:lnTo>
                      <a:pt x="114" y="10"/>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85" name="Freeform 1884"/>
              <p:cNvSpPr>
                <a:spLocks/>
              </p:cNvSpPr>
              <p:nvPr/>
            </p:nvSpPr>
            <p:spPr bwMode="auto">
              <a:xfrm>
                <a:off x="584" y="2405"/>
                <a:ext cx="142" cy="161"/>
              </a:xfrm>
              <a:custGeom>
                <a:avLst/>
                <a:gdLst>
                  <a:gd name="T0" fmla="*/ 66 w 142"/>
                  <a:gd name="T1" fmla="*/ 0 h 161"/>
                  <a:gd name="T2" fmla="*/ 37 w 142"/>
                  <a:gd name="T3" fmla="*/ 9 h 161"/>
                  <a:gd name="T4" fmla="*/ 19 w 142"/>
                  <a:gd name="T5" fmla="*/ 28 h 161"/>
                  <a:gd name="T6" fmla="*/ 9 w 142"/>
                  <a:gd name="T7" fmla="*/ 47 h 161"/>
                  <a:gd name="T8" fmla="*/ 0 w 142"/>
                  <a:gd name="T9" fmla="*/ 76 h 161"/>
                  <a:gd name="T10" fmla="*/ 9 w 142"/>
                  <a:gd name="T11" fmla="*/ 114 h 161"/>
                  <a:gd name="T12" fmla="*/ 19 w 142"/>
                  <a:gd name="T13" fmla="*/ 133 h 161"/>
                  <a:gd name="T14" fmla="*/ 37 w 142"/>
                  <a:gd name="T15" fmla="*/ 151 h 161"/>
                  <a:gd name="T16" fmla="*/ 66 w 142"/>
                  <a:gd name="T17" fmla="*/ 161 h 161"/>
                  <a:gd name="T18" fmla="*/ 94 w 142"/>
                  <a:gd name="T19" fmla="*/ 151 h 161"/>
                  <a:gd name="T20" fmla="*/ 123 w 142"/>
                  <a:gd name="T21" fmla="*/ 133 h 161"/>
                  <a:gd name="T22" fmla="*/ 132 w 142"/>
                  <a:gd name="T23" fmla="*/ 114 h 161"/>
                  <a:gd name="T24" fmla="*/ 142 w 142"/>
                  <a:gd name="T25" fmla="*/ 76 h 161"/>
                  <a:gd name="T26" fmla="*/ 132 w 142"/>
                  <a:gd name="T27" fmla="*/ 47 h 161"/>
                  <a:gd name="T28" fmla="*/ 123 w 142"/>
                  <a:gd name="T29" fmla="*/ 28 h 161"/>
                  <a:gd name="T30" fmla="*/ 94 w 142"/>
                  <a:gd name="T31" fmla="*/ 9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9"/>
                    </a:lnTo>
                    <a:lnTo>
                      <a:pt x="19" y="28"/>
                    </a:lnTo>
                    <a:lnTo>
                      <a:pt x="9" y="47"/>
                    </a:lnTo>
                    <a:lnTo>
                      <a:pt x="0" y="76"/>
                    </a:lnTo>
                    <a:lnTo>
                      <a:pt x="9" y="114"/>
                    </a:lnTo>
                    <a:lnTo>
                      <a:pt x="19" y="133"/>
                    </a:lnTo>
                    <a:lnTo>
                      <a:pt x="37" y="151"/>
                    </a:lnTo>
                    <a:lnTo>
                      <a:pt x="66" y="161"/>
                    </a:lnTo>
                    <a:lnTo>
                      <a:pt x="94" y="151"/>
                    </a:lnTo>
                    <a:lnTo>
                      <a:pt x="123" y="133"/>
                    </a:lnTo>
                    <a:lnTo>
                      <a:pt x="132" y="114"/>
                    </a:lnTo>
                    <a:lnTo>
                      <a:pt x="142" y="76"/>
                    </a:lnTo>
                    <a:lnTo>
                      <a:pt x="132" y="47"/>
                    </a:lnTo>
                    <a:lnTo>
                      <a:pt x="123" y="28"/>
                    </a:lnTo>
                    <a:lnTo>
                      <a:pt x="94" y="9"/>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86" name="Freeform 1885"/>
              <p:cNvSpPr>
                <a:spLocks/>
              </p:cNvSpPr>
              <p:nvPr/>
            </p:nvSpPr>
            <p:spPr bwMode="auto">
              <a:xfrm>
                <a:off x="593" y="2414"/>
                <a:ext cx="123" cy="142"/>
              </a:xfrm>
              <a:custGeom>
                <a:avLst/>
                <a:gdLst>
                  <a:gd name="T0" fmla="*/ 57 w 123"/>
                  <a:gd name="T1" fmla="*/ 0 h 142"/>
                  <a:gd name="T2" fmla="*/ 38 w 123"/>
                  <a:gd name="T3" fmla="*/ 10 h 142"/>
                  <a:gd name="T4" fmla="*/ 19 w 123"/>
                  <a:gd name="T5" fmla="*/ 19 h 142"/>
                  <a:gd name="T6" fmla="*/ 10 w 123"/>
                  <a:gd name="T7" fmla="*/ 38 h 142"/>
                  <a:gd name="T8" fmla="*/ 0 w 123"/>
                  <a:gd name="T9" fmla="*/ 67 h 142"/>
                  <a:gd name="T10" fmla="*/ 10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10" y="38"/>
                    </a:lnTo>
                    <a:lnTo>
                      <a:pt x="0" y="67"/>
                    </a:lnTo>
                    <a:lnTo>
                      <a:pt x="10"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87" name="Freeform 1886"/>
              <p:cNvSpPr>
                <a:spLocks/>
              </p:cNvSpPr>
              <p:nvPr/>
            </p:nvSpPr>
            <p:spPr bwMode="auto">
              <a:xfrm>
                <a:off x="603" y="2424"/>
                <a:ext cx="104" cy="123"/>
              </a:xfrm>
              <a:custGeom>
                <a:avLst/>
                <a:gdLst>
                  <a:gd name="T0" fmla="*/ 56 w 104"/>
                  <a:gd name="T1" fmla="*/ 0 h 123"/>
                  <a:gd name="T2" fmla="*/ 37 w 104"/>
                  <a:gd name="T3" fmla="*/ 9 h 123"/>
                  <a:gd name="T4" fmla="*/ 18 w 104"/>
                  <a:gd name="T5" fmla="*/ 19 h 123"/>
                  <a:gd name="T6" fmla="*/ 9 w 104"/>
                  <a:gd name="T7" fmla="*/ 38 h 123"/>
                  <a:gd name="T8" fmla="*/ 0 w 104"/>
                  <a:gd name="T9" fmla="*/ 66 h 123"/>
                  <a:gd name="T10" fmla="*/ 9 w 104"/>
                  <a:gd name="T11" fmla="*/ 85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6 h 123"/>
                  <a:gd name="T24" fmla="*/ 94 w 104"/>
                  <a:gd name="T25" fmla="*/ 19 h 123"/>
                  <a:gd name="T26" fmla="*/ 75 w 104"/>
                  <a:gd name="T27" fmla="*/ 9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9"/>
                    </a:lnTo>
                    <a:lnTo>
                      <a:pt x="18" y="19"/>
                    </a:lnTo>
                    <a:lnTo>
                      <a:pt x="9" y="38"/>
                    </a:lnTo>
                    <a:lnTo>
                      <a:pt x="0" y="66"/>
                    </a:lnTo>
                    <a:lnTo>
                      <a:pt x="9" y="85"/>
                    </a:lnTo>
                    <a:lnTo>
                      <a:pt x="18" y="104"/>
                    </a:lnTo>
                    <a:lnTo>
                      <a:pt x="37" y="123"/>
                    </a:lnTo>
                    <a:lnTo>
                      <a:pt x="56" y="123"/>
                    </a:lnTo>
                    <a:lnTo>
                      <a:pt x="75" y="123"/>
                    </a:lnTo>
                    <a:lnTo>
                      <a:pt x="94" y="104"/>
                    </a:lnTo>
                    <a:lnTo>
                      <a:pt x="104" y="66"/>
                    </a:lnTo>
                    <a:lnTo>
                      <a:pt x="94" y="19"/>
                    </a:lnTo>
                    <a:lnTo>
                      <a:pt x="75" y="9"/>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88" name="Freeform 1887"/>
              <p:cNvSpPr>
                <a:spLocks/>
              </p:cNvSpPr>
              <p:nvPr/>
            </p:nvSpPr>
            <p:spPr bwMode="auto">
              <a:xfrm>
                <a:off x="603" y="2433"/>
                <a:ext cx="104" cy="105"/>
              </a:xfrm>
              <a:custGeom>
                <a:avLst/>
                <a:gdLst>
                  <a:gd name="T0" fmla="*/ 56 w 104"/>
                  <a:gd name="T1" fmla="*/ 0 h 105"/>
                  <a:gd name="T2" fmla="*/ 37 w 104"/>
                  <a:gd name="T3" fmla="*/ 10 h 105"/>
                  <a:gd name="T4" fmla="*/ 18 w 104"/>
                  <a:gd name="T5" fmla="*/ 19 h 105"/>
                  <a:gd name="T6" fmla="*/ 9 w 104"/>
                  <a:gd name="T7" fmla="*/ 38 h 105"/>
                  <a:gd name="T8" fmla="*/ 0 w 104"/>
                  <a:gd name="T9" fmla="*/ 57 h 105"/>
                  <a:gd name="T10" fmla="*/ 9 w 104"/>
                  <a:gd name="T11" fmla="*/ 76 h 105"/>
                  <a:gd name="T12" fmla="*/ 18 w 104"/>
                  <a:gd name="T13" fmla="*/ 95 h 105"/>
                  <a:gd name="T14" fmla="*/ 56 w 104"/>
                  <a:gd name="T15" fmla="*/ 105 h 105"/>
                  <a:gd name="T16" fmla="*/ 94 w 104"/>
                  <a:gd name="T17" fmla="*/ 95 h 105"/>
                  <a:gd name="T18" fmla="*/ 104 w 104"/>
                  <a:gd name="T19" fmla="*/ 57 h 105"/>
                  <a:gd name="T20" fmla="*/ 94 w 104"/>
                  <a:gd name="T21" fmla="*/ 19 h 105"/>
                  <a:gd name="T22" fmla="*/ 75 w 104"/>
                  <a:gd name="T23" fmla="*/ 10 h 105"/>
                  <a:gd name="T24" fmla="*/ 56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6" y="0"/>
                    </a:moveTo>
                    <a:lnTo>
                      <a:pt x="37" y="10"/>
                    </a:lnTo>
                    <a:lnTo>
                      <a:pt x="18" y="19"/>
                    </a:lnTo>
                    <a:lnTo>
                      <a:pt x="9" y="38"/>
                    </a:lnTo>
                    <a:lnTo>
                      <a:pt x="0" y="57"/>
                    </a:lnTo>
                    <a:lnTo>
                      <a:pt x="9" y="76"/>
                    </a:lnTo>
                    <a:lnTo>
                      <a:pt x="18" y="95"/>
                    </a:lnTo>
                    <a:lnTo>
                      <a:pt x="56" y="105"/>
                    </a:lnTo>
                    <a:lnTo>
                      <a:pt x="94" y="95"/>
                    </a:lnTo>
                    <a:lnTo>
                      <a:pt x="104" y="57"/>
                    </a:lnTo>
                    <a:lnTo>
                      <a:pt x="94" y="19"/>
                    </a:lnTo>
                    <a:lnTo>
                      <a:pt x="75" y="10"/>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89" name="Freeform 1888"/>
              <p:cNvSpPr>
                <a:spLocks/>
              </p:cNvSpPr>
              <p:nvPr/>
            </p:nvSpPr>
            <p:spPr bwMode="auto">
              <a:xfrm>
                <a:off x="612"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6 w 85"/>
                  <a:gd name="T11" fmla="*/ 76 h 85"/>
                  <a:gd name="T12" fmla="*/ 85 w 85"/>
                  <a:gd name="T13" fmla="*/ 47 h 85"/>
                  <a:gd name="T14" fmla="*/ 76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6" y="76"/>
                    </a:lnTo>
                    <a:lnTo>
                      <a:pt x="85" y="47"/>
                    </a:lnTo>
                    <a:lnTo>
                      <a:pt x="76" y="9"/>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90" name="Freeform 1889"/>
              <p:cNvSpPr>
                <a:spLocks/>
              </p:cNvSpPr>
              <p:nvPr/>
            </p:nvSpPr>
            <p:spPr bwMode="auto">
              <a:xfrm>
                <a:off x="621" y="2452"/>
                <a:ext cx="67" cy="67"/>
              </a:xfrm>
              <a:custGeom>
                <a:avLst/>
                <a:gdLst>
                  <a:gd name="T0" fmla="*/ 38 w 67"/>
                  <a:gd name="T1" fmla="*/ 0 h 67"/>
                  <a:gd name="T2" fmla="*/ 10 w 67"/>
                  <a:gd name="T3" fmla="*/ 10 h 67"/>
                  <a:gd name="T4" fmla="*/ 0 w 67"/>
                  <a:gd name="T5" fmla="*/ 38 h 67"/>
                  <a:gd name="T6" fmla="*/ 10 w 67"/>
                  <a:gd name="T7" fmla="*/ 57 h 67"/>
                  <a:gd name="T8" fmla="*/ 38 w 67"/>
                  <a:gd name="T9" fmla="*/ 67 h 67"/>
                  <a:gd name="T10" fmla="*/ 57 w 67"/>
                  <a:gd name="T11" fmla="*/ 57 h 67"/>
                  <a:gd name="T12" fmla="*/ 67 w 67"/>
                  <a:gd name="T13" fmla="*/ 38 h 67"/>
                  <a:gd name="T14" fmla="*/ 57 w 67"/>
                  <a:gd name="T15" fmla="*/ 10 h 67"/>
                  <a:gd name="T16" fmla="*/ 38 w 6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7"/>
                  <a:gd name="T29" fmla="*/ 67 w 6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7">
                    <a:moveTo>
                      <a:pt x="38" y="0"/>
                    </a:moveTo>
                    <a:lnTo>
                      <a:pt x="10" y="10"/>
                    </a:lnTo>
                    <a:lnTo>
                      <a:pt x="0" y="38"/>
                    </a:lnTo>
                    <a:lnTo>
                      <a:pt x="10" y="57"/>
                    </a:lnTo>
                    <a:lnTo>
                      <a:pt x="38" y="67"/>
                    </a:lnTo>
                    <a:lnTo>
                      <a:pt x="57" y="57"/>
                    </a:lnTo>
                    <a:lnTo>
                      <a:pt x="67" y="38"/>
                    </a:lnTo>
                    <a:lnTo>
                      <a:pt x="57" y="10"/>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91" name="Freeform 1890"/>
              <p:cNvSpPr>
                <a:spLocks/>
              </p:cNvSpPr>
              <p:nvPr/>
            </p:nvSpPr>
            <p:spPr bwMode="auto">
              <a:xfrm>
                <a:off x="631" y="2462"/>
                <a:ext cx="57" cy="57"/>
              </a:xfrm>
              <a:custGeom>
                <a:avLst/>
                <a:gdLst>
                  <a:gd name="T0" fmla="*/ 28 w 57"/>
                  <a:gd name="T1" fmla="*/ 0 h 57"/>
                  <a:gd name="T2" fmla="*/ 9 w 57"/>
                  <a:gd name="T3" fmla="*/ 9 h 57"/>
                  <a:gd name="T4" fmla="*/ 0 w 57"/>
                  <a:gd name="T5" fmla="*/ 28 h 57"/>
                  <a:gd name="T6" fmla="*/ 9 w 57"/>
                  <a:gd name="T7" fmla="*/ 47 h 57"/>
                  <a:gd name="T8" fmla="*/ 28 w 57"/>
                  <a:gd name="T9" fmla="*/ 57 h 57"/>
                  <a:gd name="T10" fmla="*/ 47 w 57"/>
                  <a:gd name="T11" fmla="*/ 47 h 57"/>
                  <a:gd name="T12" fmla="*/ 57 w 57"/>
                  <a:gd name="T13" fmla="*/ 28 h 57"/>
                  <a:gd name="T14" fmla="*/ 47 w 57"/>
                  <a:gd name="T15" fmla="*/ 9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9"/>
                    </a:lnTo>
                    <a:lnTo>
                      <a:pt x="0" y="28"/>
                    </a:lnTo>
                    <a:lnTo>
                      <a:pt x="9" y="47"/>
                    </a:lnTo>
                    <a:lnTo>
                      <a:pt x="28" y="57"/>
                    </a:lnTo>
                    <a:lnTo>
                      <a:pt x="47" y="47"/>
                    </a:lnTo>
                    <a:lnTo>
                      <a:pt x="57" y="28"/>
                    </a:lnTo>
                    <a:lnTo>
                      <a:pt x="47" y="9"/>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92" name="Freeform 1891"/>
              <p:cNvSpPr>
                <a:spLocks/>
              </p:cNvSpPr>
              <p:nvPr/>
            </p:nvSpPr>
            <p:spPr bwMode="auto">
              <a:xfrm>
                <a:off x="640"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9 w 38"/>
                  <a:gd name="T11" fmla="*/ 29 h 38"/>
                  <a:gd name="T12" fmla="*/ 38 w 38"/>
                  <a:gd name="T13" fmla="*/ 19 h 38"/>
                  <a:gd name="T14" fmla="*/ 29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9" y="29"/>
                    </a:lnTo>
                    <a:lnTo>
                      <a:pt x="38" y="19"/>
                    </a:lnTo>
                    <a:lnTo>
                      <a:pt x="29" y="10"/>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93" name="Freeform 1892"/>
              <p:cNvSpPr>
                <a:spLocks/>
              </p:cNvSpPr>
              <p:nvPr/>
            </p:nvSpPr>
            <p:spPr bwMode="auto">
              <a:xfrm>
                <a:off x="650" y="2481"/>
                <a:ext cx="19" cy="19"/>
              </a:xfrm>
              <a:custGeom>
                <a:avLst/>
                <a:gdLst>
                  <a:gd name="T0" fmla="*/ 9 w 19"/>
                  <a:gd name="T1" fmla="*/ 0 h 19"/>
                  <a:gd name="T2" fmla="*/ 0 w 19"/>
                  <a:gd name="T3" fmla="*/ 0 h 19"/>
                  <a:gd name="T4" fmla="*/ 0 w 19"/>
                  <a:gd name="T5" fmla="*/ 9 h 19"/>
                  <a:gd name="T6" fmla="*/ 0 w 19"/>
                  <a:gd name="T7" fmla="*/ 19 h 19"/>
                  <a:gd name="T8" fmla="*/ 9 w 19"/>
                  <a:gd name="T9" fmla="*/ 19 h 19"/>
                  <a:gd name="T10" fmla="*/ 19 w 19"/>
                  <a:gd name="T11" fmla="*/ 19 h 19"/>
                  <a:gd name="T12" fmla="*/ 19 w 19"/>
                  <a:gd name="T13" fmla="*/ 9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9"/>
                    </a:lnTo>
                    <a:lnTo>
                      <a:pt x="0" y="19"/>
                    </a:lnTo>
                    <a:lnTo>
                      <a:pt x="9" y="19"/>
                    </a:lnTo>
                    <a:lnTo>
                      <a:pt x="19" y="19"/>
                    </a:lnTo>
                    <a:lnTo>
                      <a:pt x="19" y="9"/>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35" name="Group 1893"/>
            <p:cNvGrpSpPr>
              <a:grpSpLocks/>
            </p:cNvGrpSpPr>
            <p:nvPr/>
          </p:nvGrpSpPr>
          <p:grpSpPr bwMode="auto">
            <a:xfrm>
              <a:off x="1179" y="2043"/>
              <a:ext cx="199" cy="209"/>
              <a:chOff x="782" y="2358"/>
              <a:chExt cx="209" cy="246"/>
            </a:xfrm>
          </p:grpSpPr>
          <p:sp>
            <p:nvSpPr>
              <p:cNvPr id="168" name="Freeform 1894"/>
              <p:cNvSpPr>
                <a:spLocks/>
              </p:cNvSpPr>
              <p:nvPr/>
            </p:nvSpPr>
            <p:spPr bwMode="auto">
              <a:xfrm>
                <a:off x="782" y="2358"/>
                <a:ext cx="209" cy="246"/>
              </a:xfrm>
              <a:custGeom>
                <a:avLst/>
                <a:gdLst>
                  <a:gd name="T0" fmla="*/ 105 w 209"/>
                  <a:gd name="T1" fmla="*/ 0 h 246"/>
                  <a:gd name="T2" fmla="*/ 67 w 209"/>
                  <a:gd name="T3" fmla="*/ 9 h 246"/>
                  <a:gd name="T4" fmla="*/ 29 w 209"/>
                  <a:gd name="T5" fmla="*/ 37 h 246"/>
                  <a:gd name="T6" fmla="*/ 10 w 209"/>
                  <a:gd name="T7" fmla="*/ 75 h 246"/>
                  <a:gd name="T8" fmla="*/ 0 w 209"/>
                  <a:gd name="T9" fmla="*/ 123 h 246"/>
                  <a:gd name="T10" fmla="*/ 10 w 209"/>
                  <a:gd name="T11" fmla="*/ 170 h 246"/>
                  <a:gd name="T12" fmla="*/ 29 w 209"/>
                  <a:gd name="T13" fmla="*/ 208 h 246"/>
                  <a:gd name="T14" fmla="*/ 67 w 209"/>
                  <a:gd name="T15" fmla="*/ 236 h 246"/>
                  <a:gd name="T16" fmla="*/ 105 w 209"/>
                  <a:gd name="T17" fmla="*/ 246 h 246"/>
                  <a:gd name="T18" fmla="*/ 142 w 209"/>
                  <a:gd name="T19" fmla="*/ 236 h 246"/>
                  <a:gd name="T20" fmla="*/ 180 w 209"/>
                  <a:gd name="T21" fmla="*/ 208 h 246"/>
                  <a:gd name="T22" fmla="*/ 199 w 209"/>
                  <a:gd name="T23" fmla="*/ 170 h 246"/>
                  <a:gd name="T24" fmla="*/ 209 w 209"/>
                  <a:gd name="T25" fmla="*/ 123 h 246"/>
                  <a:gd name="T26" fmla="*/ 199 w 209"/>
                  <a:gd name="T27" fmla="*/ 75 h 246"/>
                  <a:gd name="T28" fmla="*/ 180 w 209"/>
                  <a:gd name="T29" fmla="*/ 37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7"/>
                    </a:lnTo>
                    <a:lnTo>
                      <a:pt x="10" y="75"/>
                    </a:lnTo>
                    <a:lnTo>
                      <a:pt x="0" y="123"/>
                    </a:lnTo>
                    <a:lnTo>
                      <a:pt x="10" y="170"/>
                    </a:lnTo>
                    <a:lnTo>
                      <a:pt x="29" y="208"/>
                    </a:lnTo>
                    <a:lnTo>
                      <a:pt x="67" y="236"/>
                    </a:lnTo>
                    <a:lnTo>
                      <a:pt x="105" y="246"/>
                    </a:lnTo>
                    <a:lnTo>
                      <a:pt x="142" y="236"/>
                    </a:lnTo>
                    <a:lnTo>
                      <a:pt x="180" y="208"/>
                    </a:lnTo>
                    <a:lnTo>
                      <a:pt x="199" y="170"/>
                    </a:lnTo>
                    <a:lnTo>
                      <a:pt x="209" y="123"/>
                    </a:lnTo>
                    <a:lnTo>
                      <a:pt x="199" y="75"/>
                    </a:lnTo>
                    <a:lnTo>
                      <a:pt x="180" y="37"/>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69" name="Freeform 1895"/>
              <p:cNvSpPr>
                <a:spLocks/>
              </p:cNvSpPr>
              <p:nvPr/>
            </p:nvSpPr>
            <p:spPr bwMode="auto">
              <a:xfrm>
                <a:off x="792" y="2377"/>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79 h 208"/>
                  <a:gd name="T14" fmla="*/ 57 w 189"/>
                  <a:gd name="T15" fmla="*/ 198 h 208"/>
                  <a:gd name="T16" fmla="*/ 95 w 189"/>
                  <a:gd name="T17" fmla="*/ 208 h 208"/>
                  <a:gd name="T18" fmla="*/ 132 w 189"/>
                  <a:gd name="T19" fmla="*/ 198 h 208"/>
                  <a:gd name="T20" fmla="*/ 161 w 189"/>
                  <a:gd name="T21" fmla="*/ 179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79"/>
                    </a:lnTo>
                    <a:lnTo>
                      <a:pt x="57" y="198"/>
                    </a:lnTo>
                    <a:lnTo>
                      <a:pt x="95" y="208"/>
                    </a:lnTo>
                    <a:lnTo>
                      <a:pt x="132" y="198"/>
                    </a:lnTo>
                    <a:lnTo>
                      <a:pt x="161" y="179"/>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0" name="Freeform 1896"/>
              <p:cNvSpPr>
                <a:spLocks/>
              </p:cNvSpPr>
              <p:nvPr/>
            </p:nvSpPr>
            <p:spPr bwMode="auto">
              <a:xfrm>
                <a:off x="801" y="2386"/>
                <a:ext cx="171" cy="189"/>
              </a:xfrm>
              <a:custGeom>
                <a:avLst/>
                <a:gdLst>
                  <a:gd name="T0" fmla="*/ 86 w 171"/>
                  <a:gd name="T1" fmla="*/ 0 h 189"/>
                  <a:gd name="T2" fmla="*/ 57 w 171"/>
                  <a:gd name="T3" fmla="*/ 9 h 189"/>
                  <a:gd name="T4" fmla="*/ 29 w 171"/>
                  <a:gd name="T5" fmla="*/ 28 h 189"/>
                  <a:gd name="T6" fmla="*/ 10 w 171"/>
                  <a:gd name="T7" fmla="*/ 57 h 189"/>
                  <a:gd name="T8" fmla="*/ 0 w 171"/>
                  <a:gd name="T9" fmla="*/ 95 h 189"/>
                  <a:gd name="T10" fmla="*/ 10 w 171"/>
                  <a:gd name="T11" fmla="*/ 133 h 189"/>
                  <a:gd name="T12" fmla="*/ 29 w 171"/>
                  <a:gd name="T13" fmla="*/ 161 h 189"/>
                  <a:gd name="T14" fmla="*/ 57 w 171"/>
                  <a:gd name="T15" fmla="*/ 180 h 189"/>
                  <a:gd name="T16" fmla="*/ 86 w 171"/>
                  <a:gd name="T17" fmla="*/ 189 h 189"/>
                  <a:gd name="T18" fmla="*/ 123 w 171"/>
                  <a:gd name="T19" fmla="*/ 180 h 189"/>
                  <a:gd name="T20" fmla="*/ 142 w 171"/>
                  <a:gd name="T21" fmla="*/ 161 h 189"/>
                  <a:gd name="T22" fmla="*/ 161 w 171"/>
                  <a:gd name="T23" fmla="*/ 133 h 189"/>
                  <a:gd name="T24" fmla="*/ 171 w 171"/>
                  <a:gd name="T25" fmla="*/ 95 h 189"/>
                  <a:gd name="T26" fmla="*/ 161 w 171"/>
                  <a:gd name="T27" fmla="*/ 57 h 189"/>
                  <a:gd name="T28" fmla="*/ 142 w 171"/>
                  <a:gd name="T29" fmla="*/ 28 h 189"/>
                  <a:gd name="T30" fmla="*/ 123 w 171"/>
                  <a:gd name="T31" fmla="*/ 9 h 189"/>
                  <a:gd name="T32" fmla="*/ 86 w 171"/>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89"/>
                  <a:gd name="T53" fmla="*/ 171 w 171"/>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89">
                    <a:moveTo>
                      <a:pt x="86" y="0"/>
                    </a:moveTo>
                    <a:lnTo>
                      <a:pt x="57" y="9"/>
                    </a:lnTo>
                    <a:lnTo>
                      <a:pt x="29" y="28"/>
                    </a:lnTo>
                    <a:lnTo>
                      <a:pt x="10" y="57"/>
                    </a:lnTo>
                    <a:lnTo>
                      <a:pt x="0" y="95"/>
                    </a:lnTo>
                    <a:lnTo>
                      <a:pt x="10" y="133"/>
                    </a:lnTo>
                    <a:lnTo>
                      <a:pt x="29" y="161"/>
                    </a:lnTo>
                    <a:lnTo>
                      <a:pt x="57" y="180"/>
                    </a:lnTo>
                    <a:lnTo>
                      <a:pt x="86" y="189"/>
                    </a:lnTo>
                    <a:lnTo>
                      <a:pt x="123" y="180"/>
                    </a:lnTo>
                    <a:lnTo>
                      <a:pt x="142" y="161"/>
                    </a:lnTo>
                    <a:lnTo>
                      <a:pt x="161" y="133"/>
                    </a:lnTo>
                    <a:lnTo>
                      <a:pt x="171" y="95"/>
                    </a:lnTo>
                    <a:lnTo>
                      <a:pt x="161" y="57"/>
                    </a:lnTo>
                    <a:lnTo>
                      <a:pt x="142" y="28"/>
                    </a:lnTo>
                    <a:lnTo>
                      <a:pt x="123" y="9"/>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1" name="Freeform 1897"/>
              <p:cNvSpPr>
                <a:spLocks/>
              </p:cNvSpPr>
              <p:nvPr/>
            </p:nvSpPr>
            <p:spPr bwMode="auto">
              <a:xfrm>
                <a:off x="811" y="2395"/>
                <a:ext cx="161" cy="180"/>
              </a:xfrm>
              <a:custGeom>
                <a:avLst/>
                <a:gdLst>
                  <a:gd name="T0" fmla="*/ 76 w 161"/>
                  <a:gd name="T1" fmla="*/ 0 h 180"/>
                  <a:gd name="T2" fmla="*/ 47 w 161"/>
                  <a:gd name="T3" fmla="*/ 10 h 180"/>
                  <a:gd name="T4" fmla="*/ 28 w 161"/>
                  <a:gd name="T5" fmla="*/ 29 h 180"/>
                  <a:gd name="T6" fmla="*/ 9 w 161"/>
                  <a:gd name="T7" fmla="*/ 57 h 180"/>
                  <a:gd name="T8" fmla="*/ 0 w 161"/>
                  <a:gd name="T9" fmla="*/ 86 h 180"/>
                  <a:gd name="T10" fmla="*/ 9 w 161"/>
                  <a:gd name="T11" fmla="*/ 124 h 180"/>
                  <a:gd name="T12" fmla="*/ 28 w 161"/>
                  <a:gd name="T13" fmla="*/ 152 h 180"/>
                  <a:gd name="T14" fmla="*/ 47 w 161"/>
                  <a:gd name="T15" fmla="*/ 171 h 180"/>
                  <a:gd name="T16" fmla="*/ 76 w 161"/>
                  <a:gd name="T17" fmla="*/ 180 h 180"/>
                  <a:gd name="T18" fmla="*/ 113 w 161"/>
                  <a:gd name="T19" fmla="*/ 171 h 180"/>
                  <a:gd name="T20" fmla="*/ 132 w 161"/>
                  <a:gd name="T21" fmla="*/ 152 h 180"/>
                  <a:gd name="T22" fmla="*/ 151 w 161"/>
                  <a:gd name="T23" fmla="*/ 124 h 180"/>
                  <a:gd name="T24" fmla="*/ 161 w 161"/>
                  <a:gd name="T25" fmla="*/ 86 h 180"/>
                  <a:gd name="T26" fmla="*/ 151 w 161"/>
                  <a:gd name="T27" fmla="*/ 57 h 180"/>
                  <a:gd name="T28" fmla="*/ 132 w 161"/>
                  <a:gd name="T29" fmla="*/ 29 h 180"/>
                  <a:gd name="T30" fmla="*/ 113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8" y="29"/>
                    </a:lnTo>
                    <a:lnTo>
                      <a:pt x="9" y="57"/>
                    </a:lnTo>
                    <a:lnTo>
                      <a:pt x="0" y="86"/>
                    </a:lnTo>
                    <a:lnTo>
                      <a:pt x="9" y="124"/>
                    </a:lnTo>
                    <a:lnTo>
                      <a:pt x="28" y="152"/>
                    </a:lnTo>
                    <a:lnTo>
                      <a:pt x="47" y="171"/>
                    </a:lnTo>
                    <a:lnTo>
                      <a:pt x="76" y="180"/>
                    </a:lnTo>
                    <a:lnTo>
                      <a:pt x="113" y="171"/>
                    </a:lnTo>
                    <a:lnTo>
                      <a:pt x="132" y="152"/>
                    </a:lnTo>
                    <a:lnTo>
                      <a:pt x="151" y="124"/>
                    </a:lnTo>
                    <a:lnTo>
                      <a:pt x="161" y="86"/>
                    </a:lnTo>
                    <a:lnTo>
                      <a:pt x="151" y="57"/>
                    </a:lnTo>
                    <a:lnTo>
                      <a:pt x="132" y="29"/>
                    </a:lnTo>
                    <a:lnTo>
                      <a:pt x="113" y="10"/>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2" name="Freeform 1898"/>
              <p:cNvSpPr>
                <a:spLocks/>
              </p:cNvSpPr>
              <p:nvPr/>
            </p:nvSpPr>
            <p:spPr bwMode="auto">
              <a:xfrm>
                <a:off x="820" y="2405"/>
                <a:ext cx="142" cy="161"/>
              </a:xfrm>
              <a:custGeom>
                <a:avLst/>
                <a:gdLst>
                  <a:gd name="T0" fmla="*/ 67 w 142"/>
                  <a:gd name="T1" fmla="*/ 0 h 161"/>
                  <a:gd name="T2" fmla="*/ 38 w 142"/>
                  <a:gd name="T3" fmla="*/ 9 h 161"/>
                  <a:gd name="T4" fmla="*/ 19 w 142"/>
                  <a:gd name="T5" fmla="*/ 28 h 161"/>
                  <a:gd name="T6" fmla="*/ 10 w 142"/>
                  <a:gd name="T7" fmla="*/ 47 h 161"/>
                  <a:gd name="T8" fmla="*/ 0 w 142"/>
                  <a:gd name="T9" fmla="*/ 76 h 161"/>
                  <a:gd name="T10" fmla="*/ 10 w 142"/>
                  <a:gd name="T11" fmla="*/ 114 h 161"/>
                  <a:gd name="T12" fmla="*/ 19 w 142"/>
                  <a:gd name="T13" fmla="*/ 133 h 161"/>
                  <a:gd name="T14" fmla="*/ 38 w 142"/>
                  <a:gd name="T15" fmla="*/ 151 h 161"/>
                  <a:gd name="T16" fmla="*/ 67 w 142"/>
                  <a:gd name="T17" fmla="*/ 161 h 161"/>
                  <a:gd name="T18" fmla="*/ 95 w 142"/>
                  <a:gd name="T19" fmla="*/ 151 h 161"/>
                  <a:gd name="T20" fmla="*/ 123 w 142"/>
                  <a:gd name="T21" fmla="*/ 133 h 161"/>
                  <a:gd name="T22" fmla="*/ 133 w 142"/>
                  <a:gd name="T23" fmla="*/ 114 h 161"/>
                  <a:gd name="T24" fmla="*/ 142 w 142"/>
                  <a:gd name="T25" fmla="*/ 76 h 161"/>
                  <a:gd name="T26" fmla="*/ 133 w 142"/>
                  <a:gd name="T27" fmla="*/ 47 h 161"/>
                  <a:gd name="T28" fmla="*/ 123 w 142"/>
                  <a:gd name="T29" fmla="*/ 28 h 161"/>
                  <a:gd name="T30" fmla="*/ 95 w 142"/>
                  <a:gd name="T31" fmla="*/ 9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9"/>
                    </a:lnTo>
                    <a:lnTo>
                      <a:pt x="19" y="28"/>
                    </a:lnTo>
                    <a:lnTo>
                      <a:pt x="10" y="47"/>
                    </a:lnTo>
                    <a:lnTo>
                      <a:pt x="0" y="76"/>
                    </a:lnTo>
                    <a:lnTo>
                      <a:pt x="10" y="114"/>
                    </a:lnTo>
                    <a:lnTo>
                      <a:pt x="19" y="133"/>
                    </a:lnTo>
                    <a:lnTo>
                      <a:pt x="38" y="151"/>
                    </a:lnTo>
                    <a:lnTo>
                      <a:pt x="67" y="161"/>
                    </a:lnTo>
                    <a:lnTo>
                      <a:pt x="95" y="151"/>
                    </a:lnTo>
                    <a:lnTo>
                      <a:pt x="123" y="133"/>
                    </a:lnTo>
                    <a:lnTo>
                      <a:pt x="133" y="114"/>
                    </a:lnTo>
                    <a:lnTo>
                      <a:pt x="142" y="76"/>
                    </a:lnTo>
                    <a:lnTo>
                      <a:pt x="133" y="47"/>
                    </a:lnTo>
                    <a:lnTo>
                      <a:pt x="123" y="28"/>
                    </a:lnTo>
                    <a:lnTo>
                      <a:pt x="95" y="9"/>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3" name="Freeform 1899"/>
              <p:cNvSpPr>
                <a:spLocks/>
              </p:cNvSpPr>
              <p:nvPr/>
            </p:nvSpPr>
            <p:spPr bwMode="auto">
              <a:xfrm>
                <a:off x="830" y="2414"/>
                <a:ext cx="123" cy="142"/>
              </a:xfrm>
              <a:custGeom>
                <a:avLst/>
                <a:gdLst>
                  <a:gd name="T0" fmla="*/ 57 w 123"/>
                  <a:gd name="T1" fmla="*/ 0 h 142"/>
                  <a:gd name="T2" fmla="*/ 38 w 123"/>
                  <a:gd name="T3" fmla="*/ 10 h 142"/>
                  <a:gd name="T4" fmla="*/ 19 w 123"/>
                  <a:gd name="T5" fmla="*/ 19 h 142"/>
                  <a:gd name="T6" fmla="*/ 9 w 123"/>
                  <a:gd name="T7" fmla="*/ 38 h 142"/>
                  <a:gd name="T8" fmla="*/ 0 w 123"/>
                  <a:gd name="T9" fmla="*/ 67 h 142"/>
                  <a:gd name="T10" fmla="*/ 9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9" y="38"/>
                    </a:lnTo>
                    <a:lnTo>
                      <a:pt x="0" y="67"/>
                    </a:lnTo>
                    <a:lnTo>
                      <a:pt x="9"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4" name="Freeform 1900"/>
              <p:cNvSpPr>
                <a:spLocks/>
              </p:cNvSpPr>
              <p:nvPr/>
            </p:nvSpPr>
            <p:spPr bwMode="auto">
              <a:xfrm>
                <a:off x="839" y="2424"/>
                <a:ext cx="104" cy="123"/>
              </a:xfrm>
              <a:custGeom>
                <a:avLst/>
                <a:gdLst>
                  <a:gd name="T0" fmla="*/ 57 w 104"/>
                  <a:gd name="T1" fmla="*/ 0 h 123"/>
                  <a:gd name="T2" fmla="*/ 38 w 104"/>
                  <a:gd name="T3" fmla="*/ 9 h 123"/>
                  <a:gd name="T4" fmla="*/ 19 w 104"/>
                  <a:gd name="T5" fmla="*/ 19 h 123"/>
                  <a:gd name="T6" fmla="*/ 10 w 104"/>
                  <a:gd name="T7" fmla="*/ 38 h 123"/>
                  <a:gd name="T8" fmla="*/ 0 w 104"/>
                  <a:gd name="T9" fmla="*/ 66 h 123"/>
                  <a:gd name="T10" fmla="*/ 10 w 104"/>
                  <a:gd name="T11" fmla="*/ 85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6 h 123"/>
                  <a:gd name="T24" fmla="*/ 95 w 104"/>
                  <a:gd name="T25" fmla="*/ 19 h 123"/>
                  <a:gd name="T26" fmla="*/ 76 w 104"/>
                  <a:gd name="T27" fmla="*/ 9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9"/>
                    </a:lnTo>
                    <a:lnTo>
                      <a:pt x="19" y="19"/>
                    </a:lnTo>
                    <a:lnTo>
                      <a:pt x="10" y="38"/>
                    </a:lnTo>
                    <a:lnTo>
                      <a:pt x="0" y="66"/>
                    </a:lnTo>
                    <a:lnTo>
                      <a:pt x="10" y="85"/>
                    </a:lnTo>
                    <a:lnTo>
                      <a:pt x="19" y="104"/>
                    </a:lnTo>
                    <a:lnTo>
                      <a:pt x="38" y="123"/>
                    </a:lnTo>
                    <a:lnTo>
                      <a:pt x="57" y="123"/>
                    </a:lnTo>
                    <a:lnTo>
                      <a:pt x="76" y="123"/>
                    </a:lnTo>
                    <a:lnTo>
                      <a:pt x="95" y="104"/>
                    </a:lnTo>
                    <a:lnTo>
                      <a:pt x="104" y="66"/>
                    </a:lnTo>
                    <a:lnTo>
                      <a:pt x="95" y="19"/>
                    </a:lnTo>
                    <a:lnTo>
                      <a:pt x="76" y="9"/>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5" name="Freeform 1901"/>
              <p:cNvSpPr>
                <a:spLocks/>
              </p:cNvSpPr>
              <p:nvPr/>
            </p:nvSpPr>
            <p:spPr bwMode="auto">
              <a:xfrm>
                <a:off x="839" y="2433"/>
                <a:ext cx="104" cy="105"/>
              </a:xfrm>
              <a:custGeom>
                <a:avLst/>
                <a:gdLst>
                  <a:gd name="T0" fmla="*/ 57 w 104"/>
                  <a:gd name="T1" fmla="*/ 0 h 105"/>
                  <a:gd name="T2" fmla="*/ 38 w 104"/>
                  <a:gd name="T3" fmla="*/ 10 h 105"/>
                  <a:gd name="T4" fmla="*/ 19 w 104"/>
                  <a:gd name="T5" fmla="*/ 19 h 105"/>
                  <a:gd name="T6" fmla="*/ 10 w 104"/>
                  <a:gd name="T7" fmla="*/ 38 h 105"/>
                  <a:gd name="T8" fmla="*/ 0 w 104"/>
                  <a:gd name="T9" fmla="*/ 57 h 105"/>
                  <a:gd name="T10" fmla="*/ 10 w 104"/>
                  <a:gd name="T11" fmla="*/ 76 h 105"/>
                  <a:gd name="T12" fmla="*/ 19 w 104"/>
                  <a:gd name="T13" fmla="*/ 95 h 105"/>
                  <a:gd name="T14" fmla="*/ 57 w 104"/>
                  <a:gd name="T15" fmla="*/ 105 h 105"/>
                  <a:gd name="T16" fmla="*/ 95 w 104"/>
                  <a:gd name="T17" fmla="*/ 95 h 105"/>
                  <a:gd name="T18" fmla="*/ 104 w 104"/>
                  <a:gd name="T19" fmla="*/ 57 h 105"/>
                  <a:gd name="T20" fmla="*/ 95 w 104"/>
                  <a:gd name="T21" fmla="*/ 19 h 105"/>
                  <a:gd name="T22" fmla="*/ 76 w 104"/>
                  <a:gd name="T23" fmla="*/ 10 h 105"/>
                  <a:gd name="T24" fmla="*/ 57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7" y="0"/>
                    </a:moveTo>
                    <a:lnTo>
                      <a:pt x="38" y="10"/>
                    </a:lnTo>
                    <a:lnTo>
                      <a:pt x="19" y="19"/>
                    </a:lnTo>
                    <a:lnTo>
                      <a:pt x="10" y="38"/>
                    </a:lnTo>
                    <a:lnTo>
                      <a:pt x="0" y="57"/>
                    </a:lnTo>
                    <a:lnTo>
                      <a:pt x="10" y="76"/>
                    </a:lnTo>
                    <a:lnTo>
                      <a:pt x="19" y="95"/>
                    </a:lnTo>
                    <a:lnTo>
                      <a:pt x="57" y="105"/>
                    </a:lnTo>
                    <a:lnTo>
                      <a:pt x="95" y="95"/>
                    </a:lnTo>
                    <a:lnTo>
                      <a:pt x="104" y="57"/>
                    </a:lnTo>
                    <a:lnTo>
                      <a:pt x="95" y="19"/>
                    </a:lnTo>
                    <a:lnTo>
                      <a:pt x="76" y="10"/>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6" name="Freeform 1902"/>
              <p:cNvSpPr>
                <a:spLocks/>
              </p:cNvSpPr>
              <p:nvPr/>
            </p:nvSpPr>
            <p:spPr bwMode="auto">
              <a:xfrm>
                <a:off x="849"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5 w 85"/>
                  <a:gd name="T11" fmla="*/ 76 h 85"/>
                  <a:gd name="T12" fmla="*/ 85 w 85"/>
                  <a:gd name="T13" fmla="*/ 47 h 85"/>
                  <a:gd name="T14" fmla="*/ 75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5" y="76"/>
                    </a:lnTo>
                    <a:lnTo>
                      <a:pt x="85" y="47"/>
                    </a:lnTo>
                    <a:lnTo>
                      <a:pt x="75" y="9"/>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7" name="Freeform 1903"/>
              <p:cNvSpPr>
                <a:spLocks/>
              </p:cNvSpPr>
              <p:nvPr/>
            </p:nvSpPr>
            <p:spPr bwMode="auto">
              <a:xfrm>
                <a:off x="858" y="2452"/>
                <a:ext cx="66" cy="67"/>
              </a:xfrm>
              <a:custGeom>
                <a:avLst/>
                <a:gdLst>
                  <a:gd name="T0" fmla="*/ 38 w 66"/>
                  <a:gd name="T1" fmla="*/ 0 h 67"/>
                  <a:gd name="T2" fmla="*/ 10 w 66"/>
                  <a:gd name="T3" fmla="*/ 10 h 67"/>
                  <a:gd name="T4" fmla="*/ 0 w 66"/>
                  <a:gd name="T5" fmla="*/ 38 h 67"/>
                  <a:gd name="T6" fmla="*/ 10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10" y="10"/>
                    </a:lnTo>
                    <a:lnTo>
                      <a:pt x="0" y="38"/>
                    </a:lnTo>
                    <a:lnTo>
                      <a:pt x="10" y="57"/>
                    </a:lnTo>
                    <a:lnTo>
                      <a:pt x="38" y="67"/>
                    </a:lnTo>
                    <a:lnTo>
                      <a:pt x="57" y="57"/>
                    </a:lnTo>
                    <a:lnTo>
                      <a:pt x="66" y="38"/>
                    </a:lnTo>
                    <a:lnTo>
                      <a:pt x="57" y="10"/>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8" name="Freeform 1904"/>
              <p:cNvSpPr>
                <a:spLocks/>
              </p:cNvSpPr>
              <p:nvPr/>
            </p:nvSpPr>
            <p:spPr bwMode="auto">
              <a:xfrm>
                <a:off x="868" y="2462"/>
                <a:ext cx="56" cy="57"/>
              </a:xfrm>
              <a:custGeom>
                <a:avLst/>
                <a:gdLst>
                  <a:gd name="T0" fmla="*/ 28 w 56"/>
                  <a:gd name="T1" fmla="*/ 0 h 57"/>
                  <a:gd name="T2" fmla="*/ 9 w 56"/>
                  <a:gd name="T3" fmla="*/ 9 h 57"/>
                  <a:gd name="T4" fmla="*/ 0 w 56"/>
                  <a:gd name="T5" fmla="*/ 28 h 57"/>
                  <a:gd name="T6" fmla="*/ 9 w 56"/>
                  <a:gd name="T7" fmla="*/ 47 h 57"/>
                  <a:gd name="T8" fmla="*/ 28 w 56"/>
                  <a:gd name="T9" fmla="*/ 57 h 57"/>
                  <a:gd name="T10" fmla="*/ 47 w 56"/>
                  <a:gd name="T11" fmla="*/ 47 h 57"/>
                  <a:gd name="T12" fmla="*/ 56 w 56"/>
                  <a:gd name="T13" fmla="*/ 28 h 57"/>
                  <a:gd name="T14" fmla="*/ 47 w 56"/>
                  <a:gd name="T15" fmla="*/ 9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9"/>
                    </a:lnTo>
                    <a:lnTo>
                      <a:pt x="0" y="28"/>
                    </a:lnTo>
                    <a:lnTo>
                      <a:pt x="9" y="47"/>
                    </a:lnTo>
                    <a:lnTo>
                      <a:pt x="28" y="57"/>
                    </a:lnTo>
                    <a:lnTo>
                      <a:pt x="47" y="47"/>
                    </a:lnTo>
                    <a:lnTo>
                      <a:pt x="56" y="28"/>
                    </a:lnTo>
                    <a:lnTo>
                      <a:pt x="47" y="9"/>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79" name="Freeform 1905"/>
              <p:cNvSpPr>
                <a:spLocks/>
              </p:cNvSpPr>
              <p:nvPr/>
            </p:nvSpPr>
            <p:spPr bwMode="auto">
              <a:xfrm>
                <a:off x="877"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8" y="29"/>
                    </a:lnTo>
                    <a:lnTo>
                      <a:pt x="38" y="19"/>
                    </a:lnTo>
                    <a:lnTo>
                      <a:pt x="28" y="10"/>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80" name="Freeform 1906"/>
              <p:cNvSpPr>
                <a:spLocks/>
              </p:cNvSpPr>
              <p:nvPr/>
            </p:nvSpPr>
            <p:spPr bwMode="auto">
              <a:xfrm>
                <a:off x="887" y="2481"/>
                <a:ext cx="18" cy="19"/>
              </a:xfrm>
              <a:custGeom>
                <a:avLst/>
                <a:gdLst>
                  <a:gd name="T0" fmla="*/ 9 w 18"/>
                  <a:gd name="T1" fmla="*/ 0 h 19"/>
                  <a:gd name="T2" fmla="*/ 0 w 18"/>
                  <a:gd name="T3" fmla="*/ 0 h 19"/>
                  <a:gd name="T4" fmla="*/ 0 w 18"/>
                  <a:gd name="T5" fmla="*/ 9 h 19"/>
                  <a:gd name="T6" fmla="*/ 0 w 18"/>
                  <a:gd name="T7" fmla="*/ 19 h 19"/>
                  <a:gd name="T8" fmla="*/ 9 w 18"/>
                  <a:gd name="T9" fmla="*/ 19 h 19"/>
                  <a:gd name="T10" fmla="*/ 18 w 18"/>
                  <a:gd name="T11" fmla="*/ 19 h 19"/>
                  <a:gd name="T12" fmla="*/ 18 w 18"/>
                  <a:gd name="T13" fmla="*/ 9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9"/>
                    </a:lnTo>
                    <a:lnTo>
                      <a:pt x="0" y="19"/>
                    </a:lnTo>
                    <a:lnTo>
                      <a:pt x="9" y="19"/>
                    </a:lnTo>
                    <a:lnTo>
                      <a:pt x="18" y="19"/>
                    </a:lnTo>
                    <a:lnTo>
                      <a:pt x="18" y="9"/>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36" name="Group 1907"/>
            <p:cNvGrpSpPr>
              <a:grpSpLocks/>
            </p:cNvGrpSpPr>
            <p:nvPr/>
          </p:nvGrpSpPr>
          <p:grpSpPr bwMode="auto">
            <a:xfrm>
              <a:off x="1404" y="2043"/>
              <a:ext cx="207" cy="209"/>
              <a:chOff x="1019" y="2358"/>
              <a:chExt cx="218" cy="246"/>
            </a:xfrm>
          </p:grpSpPr>
          <p:sp>
            <p:nvSpPr>
              <p:cNvPr id="155" name="Freeform 1908"/>
              <p:cNvSpPr>
                <a:spLocks/>
              </p:cNvSpPr>
              <p:nvPr/>
            </p:nvSpPr>
            <p:spPr bwMode="auto">
              <a:xfrm>
                <a:off x="1019" y="2358"/>
                <a:ext cx="218" cy="246"/>
              </a:xfrm>
              <a:custGeom>
                <a:avLst/>
                <a:gdLst>
                  <a:gd name="T0" fmla="*/ 104 w 218"/>
                  <a:gd name="T1" fmla="*/ 0 h 246"/>
                  <a:gd name="T2" fmla="*/ 66 w 218"/>
                  <a:gd name="T3" fmla="*/ 9 h 246"/>
                  <a:gd name="T4" fmla="*/ 29 w 218"/>
                  <a:gd name="T5" fmla="*/ 37 h 246"/>
                  <a:gd name="T6" fmla="*/ 10 w 218"/>
                  <a:gd name="T7" fmla="*/ 75 h 246"/>
                  <a:gd name="T8" fmla="*/ 0 w 218"/>
                  <a:gd name="T9" fmla="*/ 123 h 246"/>
                  <a:gd name="T10" fmla="*/ 10 w 218"/>
                  <a:gd name="T11" fmla="*/ 170 h 246"/>
                  <a:gd name="T12" fmla="*/ 29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7"/>
                    </a:lnTo>
                    <a:lnTo>
                      <a:pt x="10" y="75"/>
                    </a:lnTo>
                    <a:lnTo>
                      <a:pt x="0" y="123"/>
                    </a:lnTo>
                    <a:lnTo>
                      <a:pt x="10" y="170"/>
                    </a:lnTo>
                    <a:lnTo>
                      <a:pt x="29"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56" name="Freeform 1909"/>
              <p:cNvSpPr>
                <a:spLocks/>
              </p:cNvSpPr>
              <p:nvPr/>
            </p:nvSpPr>
            <p:spPr bwMode="auto">
              <a:xfrm>
                <a:off x="1029" y="2377"/>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79 h 208"/>
                  <a:gd name="T14" fmla="*/ 56 w 198"/>
                  <a:gd name="T15" fmla="*/ 198 h 208"/>
                  <a:gd name="T16" fmla="*/ 94 w 198"/>
                  <a:gd name="T17" fmla="*/ 208 h 208"/>
                  <a:gd name="T18" fmla="*/ 142 w 198"/>
                  <a:gd name="T19" fmla="*/ 198 h 208"/>
                  <a:gd name="T20" fmla="*/ 170 w 198"/>
                  <a:gd name="T21" fmla="*/ 179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79"/>
                    </a:lnTo>
                    <a:lnTo>
                      <a:pt x="56" y="198"/>
                    </a:lnTo>
                    <a:lnTo>
                      <a:pt x="94" y="208"/>
                    </a:lnTo>
                    <a:lnTo>
                      <a:pt x="142" y="198"/>
                    </a:lnTo>
                    <a:lnTo>
                      <a:pt x="170" y="179"/>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57" name="Freeform 1910"/>
              <p:cNvSpPr>
                <a:spLocks/>
              </p:cNvSpPr>
              <p:nvPr/>
            </p:nvSpPr>
            <p:spPr bwMode="auto">
              <a:xfrm>
                <a:off x="1038" y="2386"/>
                <a:ext cx="180" cy="189"/>
              </a:xfrm>
              <a:custGeom>
                <a:avLst/>
                <a:gdLst>
                  <a:gd name="T0" fmla="*/ 85 w 180"/>
                  <a:gd name="T1" fmla="*/ 0 h 189"/>
                  <a:gd name="T2" fmla="*/ 57 w 180"/>
                  <a:gd name="T3" fmla="*/ 9 h 189"/>
                  <a:gd name="T4" fmla="*/ 28 w 180"/>
                  <a:gd name="T5" fmla="*/ 28 h 189"/>
                  <a:gd name="T6" fmla="*/ 10 w 180"/>
                  <a:gd name="T7" fmla="*/ 57 h 189"/>
                  <a:gd name="T8" fmla="*/ 0 w 180"/>
                  <a:gd name="T9" fmla="*/ 95 h 189"/>
                  <a:gd name="T10" fmla="*/ 10 w 180"/>
                  <a:gd name="T11" fmla="*/ 133 h 189"/>
                  <a:gd name="T12" fmla="*/ 28 w 180"/>
                  <a:gd name="T13" fmla="*/ 161 h 189"/>
                  <a:gd name="T14" fmla="*/ 57 w 180"/>
                  <a:gd name="T15" fmla="*/ 180 h 189"/>
                  <a:gd name="T16" fmla="*/ 85 w 180"/>
                  <a:gd name="T17" fmla="*/ 189 h 189"/>
                  <a:gd name="T18" fmla="*/ 123 w 180"/>
                  <a:gd name="T19" fmla="*/ 180 h 189"/>
                  <a:gd name="T20" fmla="*/ 152 w 180"/>
                  <a:gd name="T21" fmla="*/ 161 h 189"/>
                  <a:gd name="T22" fmla="*/ 170 w 180"/>
                  <a:gd name="T23" fmla="*/ 133 h 189"/>
                  <a:gd name="T24" fmla="*/ 180 w 180"/>
                  <a:gd name="T25" fmla="*/ 95 h 189"/>
                  <a:gd name="T26" fmla="*/ 170 w 180"/>
                  <a:gd name="T27" fmla="*/ 57 h 189"/>
                  <a:gd name="T28" fmla="*/ 152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10" y="57"/>
                    </a:lnTo>
                    <a:lnTo>
                      <a:pt x="0" y="95"/>
                    </a:lnTo>
                    <a:lnTo>
                      <a:pt x="10" y="133"/>
                    </a:lnTo>
                    <a:lnTo>
                      <a:pt x="28" y="161"/>
                    </a:lnTo>
                    <a:lnTo>
                      <a:pt x="57" y="180"/>
                    </a:lnTo>
                    <a:lnTo>
                      <a:pt x="85" y="189"/>
                    </a:lnTo>
                    <a:lnTo>
                      <a:pt x="123" y="180"/>
                    </a:lnTo>
                    <a:lnTo>
                      <a:pt x="152" y="161"/>
                    </a:lnTo>
                    <a:lnTo>
                      <a:pt x="170" y="133"/>
                    </a:lnTo>
                    <a:lnTo>
                      <a:pt x="180" y="95"/>
                    </a:lnTo>
                    <a:lnTo>
                      <a:pt x="170" y="57"/>
                    </a:lnTo>
                    <a:lnTo>
                      <a:pt x="152" y="28"/>
                    </a:lnTo>
                    <a:lnTo>
                      <a:pt x="123" y="9"/>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58" name="Freeform 1911"/>
              <p:cNvSpPr>
                <a:spLocks/>
              </p:cNvSpPr>
              <p:nvPr/>
            </p:nvSpPr>
            <p:spPr bwMode="auto">
              <a:xfrm>
                <a:off x="1048" y="2395"/>
                <a:ext cx="160" cy="180"/>
              </a:xfrm>
              <a:custGeom>
                <a:avLst/>
                <a:gdLst>
                  <a:gd name="T0" fmla="*/ 75 w 160"/>
                  <a:gd name="T1" fmla="*/ 0 h 180"/>
                  <a:gd name="T2" fmla="*/ 47 w 160"/>
                  <a:gd name="T3" fmla="*/ 10 h 180"/>
                  <a:gd name="T4" fmla="*/ 28 w 160"/>
                  <a:gd name="T5" fmla="*/ 29 h 180"/>
                  <a:gd name="T6" fmla="*/ 9 w 160"/>
                  <a:gd name="T7" fmla="*/ 57 h 180"/>
                  <a:gd name="T8" fmla="*/ 0 w 160"/>
                  <a:gd name="T9" fmla="*/ 86 h 180"/>
                  <a:gd name="T10" fmla="*/ 9 w 160"/>
                  <a:gd name="T11" fmla="*/ 124 h 180"/>
                  <a:gd name="T12" fmla="*/ 28 w 160"/>
                  <a:gd name="T13" fmla="*/ 152 h 180"/>
                  <a:gd name="T14" fmla="*/ 47 w 160"/>
                  <a:gd name="T15" fmla="*/ 171 h 180"/>
                  <a:gd name="T16" fmla="*/ 75 w 160"/>
                  <a:gd name="T17" fmla="*/ 180 h 180"/>
                  <a:gd name="T18" fmla="*/ 113 w 160"/>
                  <a:gd name="T19" fmla="*/ 171 h 180"/>
                  <a:gd name="T20" fmla="*/ 142 w 160"/>
                  <a:gd name="T21" fmla="*/ 152 h 180"/>
                  <a:gd name="T22" fmla="*/ 151 w 160"/>
                  <a:gd name="T23" fmla="*/ 124 h 180"/>
                  <a:gd name="T24" fmla="*/ 160 w 160"/>
                  <a:gd name="T25" fmla="*/ 86 h 180"/>
                  <a:gd name="T26" fmla="*/ 151 w 160"/>
                  <a:gd name="T27" fmla="*/ 57 h 180"/>
                  <a:gd name="T28" fmla="*/ 142 w 160"/>
                  <a:gd name="T29" fmla="*/ 29 h 180"/>
                  <a:gd name="T30" fmla="*/ 113 w 160"/>
                  <a:gd name="T31" fmla="*/ 10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10"/>
                    </a:lnTo>
                    <a:lnTo>
                      <a:pt x="28" y="29"/>
                    </a:lnTo>
                    <a:lnTo>
                      <a:pt x="9" y="57"/>
                    </a:lnTo>
                    <a:lnTo>
                      <a:pt x="0" y="86"/>
                    </a:lnTo>
                    <a:lnTo>
                      <a:pt x="9" y="124"/>
                    </a:lnTo>
                    <a:lnTo>
                      <a:pt x="28" y="152"/>
                    </a:lnTo>
                    <a:lnTo>
                      <a:pt x="47" y="171"/>
                    </a:lnTo>
                    <a:lnTo>
                      <a:pt x="75" y="180"/>
                    </a:lnTo>
                    <a:lnTo>
                      <a:pt x="113" y="171"/>
                    </a:lnTo>
                    <a:lnTo>
                      <a:pt x="142" y="152"/>
                    </a:lnTo>
                    <a:lnTo>
                      <a:pt x="151" y="124"/>
                    </a:lnTo>
                    <a:lnTo>
                      <a:pt x="160" y="86"/>
                    </a:lnTo>
                    <a:lnTo>
                      <a:pt x="151" y="57"/>
                    </a:lnTo>
                    <a:lnTo>
                      <a:pt x="142" y="29"/>
                    </a:lnTo>
                    <a:lnTo>
                      <a:pt x="113" y="10"/>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59" name="Freeform 1912"/>
              <p:cNvSpPr>
                <a:spLocks/>
              </p:cNvSpPr>
              <p:nvPr/>
            </p:nvSpPr>
            <p:spPr bwMode="auto">
              <a:xfrm>
                <a:off x="105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60" name="Freeform 1913"/>
              <p:cNvSpPr>
                <a:spLocks/>
              </p:cNvSpPr>
              <p:nvPr/>
            </p:nvSpPr>
            <p:spPr bwMode="auto">
              <a:xfrm>
                <a:off x="106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61" name="Freeform 1914"/>
              <p:cNvSpPr>
                <a:spLocks/>
              </p:cNvSpPr>
              <p:nvPr/>
            </p:nvSpPr>
            <p:spPr bwMode="auto">
              <a:xfrm>
                <a:off x="1076" y="2424"/>
                <a:ext cx="114" cy="123"/>
              </a:xfrm>
              <a:custGeom>
                <a:avLst/>
                <a:gdLst>
                  <a:gd name="T0" fmla="*/ 57 w 114"/>
                  <a:gd name="T1" fmla="*/ 0 h 123"/>
                  <a:gd name="T2" fmla="*/ 38 w 114"/>
                  <a:gd name="T3" fmla="*/ 9 h 123"/>
                  <a:gd name="T4" fmla="*/ 19 w 114"/>
                  <a:gd name="T5" fmla="*/ 19 h 123"/>
                  <a:gd name="T6" fmla="*/ 9 w 114"/>
                  <a:gd name="T7" fmla="*/ 38 h 123"/>
                  <a:gd name="T8" fmla="*/ 0 w 114"/>
                  <a:gd name="T9" fmla="*/ 66 h 123"/>
                  <a:gd name="T10" fmla="*/ 9 w 114"/>
                  <a:gd name="T11" fmla="*/ 85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5 h 123"/>
                  <a:gd name="T24" fmla="*/ 114 w 114"/>
                  <a:gd name="T25" fmla="*/ 66 h 123"/>
                  <a:gd name="T26" fmla="*/ 114 w 114"/>
                  <a:gd name="T27" fmla="*/ 38 h 123"/>
                  <a:gd name="T28" fmla="*/ 95 w 114"/>
                  <a:gd name="T29" fmla="*/ 19 h 123"/>
                  <a:gd name="T30" fmla="*/ 76 w 114"/>
                  <a:gd name="T31" fmla="*/ 9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4" y="85"/>
                    </a:lnTo>
                    <a:lnTo>
                      <a:pt x="114" y="66"/>
                    </a:lnTo>
                    <a:lnTo>
                      <a:pt x="114" y="38"/>
                    </a:lnTo>
                    <a:lnTo>
                      <a:pt x="95" y="19"/>
                    </a:lnTo>
                    <a:lnTo>
                      <a:pt x="76" y="9"/>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62" name="Freeform 1915"/>
              <p:cNvSpPr>
                <a:spLocks/>
              </p:cNvSpPr>
              <p:nvPr/>
            </p:nvSpPr>
            <p:spPr bwMode="auto">
              <a:xfrm>
                <a:off x="107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63" name="Freeform 1916"/>
              <p:cNvSpPr>
                <a:spLocks/>
              </p:cNvSpPr>
              <p:nvPr/>
            </p:nvSpPr>
            <p:spPr bwMode="auto">
              <a:xfrm>
                <a:off x="108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64" name="Freeform 1917"/>
              <p:cNvSpPr>
                <a:spLocks/>
              </p:cNvSpPr>
              <p:nvPr/>
            </p:nvSpPr>
            <p:spPr bwMode="auto">
              <a:xfrm>
                <a:off x="109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65" name="Freeform 1918"/>
              <p:cNvSpPr>
                <a:spLocks/>
              </p:cNvSpPr>
              <p:nvPr/>
            </p:nvSpPr>
            <p:spPr bwMode="auto">
              <a:xfrm>
                <a:off x="110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66" name="Freeform 1919"/>
              <p:cNvSpPr>
                <a:spLocks/>
              </p:cNvSpPr>
              <p:nvPr/>
            </p:nvSpPr>
            <p:spPr bwMode="auto">
              <a:xfrm>
                <a:off x="111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67" name="Freeform 1920"/>
              <p:cNvSpPr>
                <a:spLocks/>
              </p:cNvSpPr>
              <p:nvPr/>
            </p:nvSpPr>
            <p:spPr bwMode="auto">
              <a:xfrm>
                <a:off x="112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37" name="Group 1921"/>
            <p:cNvGrpSpPr>
              <a:grpSpLocks/>
            </p:cNvGrpSpPr>
            <p:nvPr/>
          </p:nvGrpSpPr>
          <p:grpSpPr bwMode="auto">
            <a:xfrm>
              <a:off x="730" y="2043"/>
              <a:ext cx="207" cy="209"/>
              <a:chOff x="309" y="2358"/>
              <a:chExt cx="218" cy="246"/>
            </a:xfrm>
          </p:grpSpPr>
          <p:sp>
            <p:nvSpPr>
              <p:cNvPr id="142" name="Freeform 1922"/>
              <p:cNvSpPr>
                <a:spLocks/>
              </p:cNvSpPr>
              <p:nvPr/>
            </p:nvSpPr>
            <p:spPr bwMode="auto">
              <a:xfrm>
                <a:off x="309" y="2358"/>
                <a:ext cx="218" cy="246"/>
              </a:xfrm>
              <a:custGeom>
                <a:avLst/>
                <a:gdLst>
                  <a:gd name="T0" fmla="*/ 104 w 218"/>
                  <a:gd name="T1" fmla="*/ 0 h 246"/>
                  <a:gd name="T2" fmla="*/ 66 w 218"/>
                  <a:gd name="T3" fmla="*/ 9 h 246"/>
                  <a:gd name="T4" fmla="*/ 28 w 218"/>
                  <a:gd name="T5" fmla="*/ 37 h 246"/>
                  <a:gd name="T6" fmla="*/ 9 w 218"/>
                  <a:gd name="T7" fmla="*/ 75 h 246"/>
                  <a:gd name="T8" fmla="*/ 0 w 218"/>
                  <a:gd name="T9" fmla="*/ 123 h 246"/>
                  <a:gd name="T10" fmla="*/ 9 w 218"/>
                  <a:gd name="T11" fmla="*/ 170 h 246"/>
                  <a:gd name="T12" fmla="*/ 28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7"/>
                    </a:lnTo>
                    <a:lnTo>
                      <a:pt x="9" y="75"/>
                    </a:lnTo>
                    <a:lnTo>
                      <a:pt x="0" y="123"/>
                    </a:lnTo>
                    <a:lnTo>
                      <a:pt x="9" y="170"/>
                    </a:lnTo>
                    <a:lnTo>
                      <a:pt x="28"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43" name="Freeform 1923"/>
              <p:cNvSpPr>
                <a:spLocks/>
              </p:cNvSpPr>
              <p:nvPr/>
            </p:nvSpPr>
            <p:spPr bwMode="auto">
              <a:xfrm>
                <a:off x="318" y="2377"/>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79 h 208"/>
                  <a:gd name="T14" fmla="*/ 57 w 199"/>
                  <a:gd name="T15" fmla="*/ 198 h 208"/>
                  <a:gd name="T16" fmla="*/ 95 w 199"/>
                  <a:gd name="T17" fmla="*/ 208 h 208"/>
                  <a:gd name="T18" fmla="*/ 143 w 199"/>
                  <a:gd name="T19" fmla="*/ 198 h 208"/>
                  <a:gd name="T20" fmla="*/ 171 w 199"/>
                  <a:gd name="T21" fmla="*/ 179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79"/>
                    </a:lnTo>
                    <a:lnTo>
                      <a:pt x="57" y="198"/>
                    </a:lnTo>
                    <a:lnTo>
                      <a:pt x="95" y="208"/>
                    </a:lnTo>
                    <a:lnTo>
                      <a:pt x="143" y="198"/>
                    </a:lnTo>
                    <a:lnTo>
                      <a:pt x="171" y="179"/>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44" name="Freeform 1924"/>
              <p:cNvSpPr>
                <a:spLocks/>
              </p:cNvSpPr>
              <p:nvPr/>
            </p:nvSpPr>
            <p:spPr bwMode="auto">
              <a:xfrm>
                <a:off x="328" y="2386"/>
                <a:ext cx="180" cy="189"/>
              </a:xfrm>
              <a:custGeom>
                <a:avLst/>
                <a:gdLst>
                  <a:gd name="T0" fmla="*/ 85 w 180"/>
                  <a:gd name="T1" fmla="*/ 0 h 189"/>
                  <a:gd name="T2" fmla="*/ 57 w 180"/>
                  <a:gd name="T3" fmla="*/ 9 h 189"/>
                  <a:gd name="T4" fmla="*/ 28 w 180"/>
                  <a:gd name="T5" fmla="*/ 28 h 189"/>
                  <a:gd name="T6" fmla="*/ 9 w 180"/>
                  <a:gd name="T7" fmla="*/ 57 h 189"/>
                  <a:gd name="T8" fmla="*/ 0 w 180"/>
                  <a:gd name="T9" fmla="*/ 95 h 189"/>
                  <a:gd name="T10" fmla="*/ 9 w 180"/>
                  <a:gd name="T11" fmla="*/ 133 h 189"/>
                  <a:gd name="T12" fmla="*/ 28 w 180"/>
                  <a:gd name="T13" fmla="*/ 161 h 189"/>
                  <a:gd name="T14" fmla="*/ 57 w 180"/>
                  <a:gd name="T15" fmla="*/ 180 h 189"/>
                  <a:gd name="T16" fmla="*/ 85 w 180"/>
                  <a:gd name="T17" fmla="*/ 189 h 189"/>
                  <a:gd name="T18" fmla="*/ 123 w 180"/>
                  <a:gd name="T19" fmla="*/ 180 h 189"/>
                  <a:gd name="T20" fmla="*/ 151 w 180"/>
                  <a:gd name="T21" fmla="*/ 161 h 189"/>
                  <a:gd name="T22" fmla="*/ 170 w 180"/>
                  <a:gd name="T23" fmla="*/ 133 h 189"/>
                  <a:gd name="T24" fmla="*/ 180 w 180"/>
                  <a:gd name="T25" fmla="*/ 95 h 189"/>
                  <a:gd name="T26" fmla="*/ 170 w 180"/>
                  <a:gd name="T27" fmla="*/ 57 h 189"/>
                  <a:gd name="T28" fmla="*/ 151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9" y="57"/>
                    </a:lnTo>
                    <a:lnTo>
                      <a:pt x="0" y="95"/>
                    </a:lnTo>
                    <a:lnTo>
                      <a:pt x="9" y="133"/>
                    </a:lnTo>
                    <a:lnTo>
                      <a:pt x="28" y="161"/>
                    </a:lnTo>
                    <a:lnTo>
                      <a:pt x="57" y="180"/>
                    </a:lnTo>
                    <a:lnTo>
                      <a:pt x="85" y="189"/>
                    </a:lnTo>
                    <a:lnTo>
                      <a:pt x="123" y="180"/>
                    </a:lnTo>
                    <a:lnTo>
                      <a:pt x="151" y="161"/>
                    </a:lnTo>
                    <a:lnTo>
                      <a:pt x="170" y="133"/>
                    </a:lnTo>
                    <a:lnTo>
                      <a:pt x="180" y="95"/>
                    </a:lnTo>
                    <a:lnTo>
                      <a:pt x="170" y="57"/>
                    </a:lnTo>
                    <a:lnTo>
                      <a:pt x="151" y="28"/>
                    </a:lnTo>
                    <a:lnTo>
                      <a:pt x="123" y="9"/>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45" name="Freeform 1925"/>
              <p:cNvSpPr>
                <a:spLocks/>
              </p:cNvSpPr>
              <p:nvPr/>
            </p:nvSpPr>
            <p:spPr bwMode="auto">
              <a:xfrm>
                <a:off x="337" y="2395"/>
                <a:ext cx="161" cy="180"/>
              </a:xfrm>
              <a:custGeom>
                <a:avLst/>
                <a:gdLst>
                  <a:gd name="T0" fmla="*/ 76 w 161"/>
                  <a:gd name="T1" fmla="*/ 0 h 180"/>
                  <a:gd name="T2" fmla="*/ 48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8 w 161"/>
                  <a:gd name="T15" fmla="*/ 171 h 180"/>
                  <a:gd name="T16" fmla="*/ 76 w 161"/>
                  <a:gd name="T17" fmla="*/ 180 h 180"/>
                  <a:gd name="T18" fmla="*/ 114 w 161"/>
                  <a:gd name="T19" fmla="*/ 171 h 180"/>
                  <a:gd name="T20" fmla="*/ 142 w 161"/>
                  <a:gd name="T21" fmla="*/ 152 h 180"/>
                  <a:gd name="T22" fmla="*/ 152 w 161"/>
                  <a:gd name="T23" fmla="*/ 124 h 180"/>
                  <a:gd name="T24" fmla="*/ 161 w 161"/>
                  <a:gd name="T25" fmla="*/ 86 h 180"/>
                  <a:gd name="T26" fmla="*/ 152 w 161"/>
                  <a:gd name="T27" fmla="*/ 57 h 180"/>
                  <a:gd name="T28" fmla="*/ 142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10"/>
                    </a:lnTo>
                    <a:lnTo>
                      <a:pt x="29" y="29"/>
                    </a:lnTo>
                    <a:lnTo>
                      <a:pt x="10" y="57"/>
                    </a:lnTo>
                    <a:lnTo>
                      <a:pt x="0" y="86"/>
                    </a:lnTo>
                    <a:lnTo>
                      <a:pt x="10" y="124"/>
                    </a:lnTo>
                    <a:lnTo>
                      <a:pt x="29" y="152"/>
                    </a:lnTo>
                    <a:lnTo>
                      <a:pt x="48" y="171"/>
                    </a:lnTo>
                    <a:lnTo>
                      <a:pt x="76" y="180"/>
                    </a:lnTo>
                    <a:lnTo>
                      <a:pt x="114" y="171"/>
                    </a:lnTo>
                    <a:lnTo>
                      <a:pt x="142" y="152"/>
                    </a:lnTo>
                    <a:lnTo>
                      <a:pt x="152" y="124"/>
                    </a:lnTo>
                    <a:lnTo>
                      <a:pt x="161" y="86"/>
                    </a:lnTo>
                    <a:lnTo>
                      <a:pt x="152" y="57"/>
                    </a:lnTo>
                    <a:lnTo>
                      <a:pt x="142" y="29"/>
                    </a:lnTo>
                    <a:lnTo>
                      <a:pt x="114" y="10"/>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46" name="Freeform 1926"/>
              <p:cNvSpPr>
                <a:spLocks/>
              </p:cNvSpPr>
              <p:nvPr/>
            </p:nvSpPr>
            <p:spPr bwMode="auto">
              <a:xfrm>
                <a:off x="34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47" name="Freeform 1927"/>
              <p:cNvSpPr>
                <a:spLocks/>
              </p:cNvSpPr>
              <p:nvPr/>
            </p:nvSpPr>
            <p:spPr bwMode="auto">
              <a:xfrm>
                <a:off x="35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48" name="Freeform 1928"/>
              <p:cNvSpPr>
                <a:spLocks/>
              </p:cNvSpPr>
              <p:nvPr/>
            </p:nvSpPr>
            <p:spPr bwMode="auto">
              <a:xfrm>
                <a:off x="366" y="2424"/>
                <a:ext cx="113" cy="123"/>
              </a:xfrm>
              <a:custGeom>
                <a:avLst/>
                <a:gdLst>
                  <a:gd name="T0" fmla="*/ 57 w 113"/>
                  <a:gd name="T1" fmla="*/ 0 h 123"/>
                  <a:gd name="T2" fmla="*/ 38 w 113"/>
                  <a:gd name="T3" fmla="*/ 9 h 123"/>
                  <a:gd name="T4" fmla="*/ 19 w 113"/>
                  <a:gd name="T5" fmla="*/ 19 h 123"/>
                  <a:gd name="T6" fmla="*/ 9 w 113"/>
                  <a:gd name="T7" fmla="*/ 38 h 123"/>
                  <a:gd name="T8" fmla="*/ 0 w 113"/>
                  <a:gd name="T9" fmla="*/ 66 h 123"/>
                  <a:gd name="T10" fmla="*/ 9 w 113"/>
                  <a:gd name="T11" fmla="*/ 85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5 h 123"/>
                  <a:gd name="T24" fmla="*/ 113 w 113"/>
                  <a:gd name="T25" fmla="*/ 66 h 123"/>
                  <a:gd name="T26" fmla="*/ 113 w 113"/>
                  <a:gd name="T27" fmla="*/ 38 h 123"/>
                  <a:gd name="T28" fmla="*/ 95 w 113"/>
                  <a:gd name="T29" fmla="*/ 19 h 123"/>
                  <a:gd name="T30" fmla="*/ 76 w 113"/>
                  <a:gd name="T31" fmla="*/ 9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3" y="85"/>
                    </a:lnTo>
                    <a:lnTo>
                      <a:pt x="113" y="66"/>
                    </a:lnTo>
                    <a:lnTo>
                      <a:pt x="113" y="38"/>
                    </a:lnTo>
                    <a:lnTo>
                      <a:pt x="95" y="19"/>
                    </a:lnTo>
                    <a:lnTo>
                      <a:pt x="76" y="9"/>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49" name="Freeform 1929"/>
              <p:cNvSpPr>
                <a:spLocks/>
              </p:cNvSpPr>
              <p:nvPr/>
            </p:nvSpPr>
            <p:spPr bwMode="auto">
              <a:xfrm>
                <a:off x="36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50" name="Freeform 1930"/>
              <p:cNvSpPr>
                <a:spLocks/>
              </p:cNvSpPr>
              <p:nvPr/>
            </p:nvSpPr>
            <p:spPr bwMode="auto">
              <a:xfrm>
                <a:off x="37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51" name="Freeform 1931"/>
              <p:cNvSpPr>
                <a:spLocks/>
              </p:cNvSpPr>
              <p:nvPr/>
            </p:nvSpPr>
            <p:spPr bwMode="auto">
              <a:xfrm>
                <a:off x="38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52" name="Freeform 1932"/>
              <p:cNvSpPr>
                <a:spLocks/>
              </p:cNvSpPr>
              <p:nvPr/>
            </p:nvSpPr>
            <p:spPr bwMode="auto">
              <a:xfrm>
                <a:off x="39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53" name="Freeform 1933"/>
              <p:cNvSpPr>
                <a:spLocks/>
              </p:cNvSpPr>
              <p:nvPr/>
            </p:nvSpPr>
            <p:spPr bwMode="auto">
              <a:xfrm>
                <a:off x="40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54" name="Freeform 1934"/>
              <p:cNvSpPr>
                <a:spLocks/>
              </p:cNvSpPr>
              <p:nvPr/>
            </p:nvSpPr>
            <p:spPr bwMode="auto">
              <a:xfrm>
                <a:off x="41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sp>
          <p:nvSpPr>
            <p:cNvPr id="38" name="Line 1935"/>
            <p:cNvSpPr>
              <a:spLocks noChangeShapeType="1"/>
            </p:cNvSpPr>
            <p:nvPr/>
          </p:nvSpPr>
          <p:spPr bwMode="auto">
            <a:xfrm>
              <a:off x="793" y="2148"/>
              <a:ext cx="728"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nvGrpSpPr>
            <p:cNvPr id="39" name="Group 1936"/>
            <p:cNvGrpSpPr>
              <a:grpSpLocks/>
            </p:cNvGrpSpPr>
            <p:nvPr/>
          </p:nvGrpSpPr>
          <p:grpSpPr bwMode="auto">
            <a:xfrm>
              <a:off x="955" y="2043"/>
              <a:ext cx="198" cy="209"/>
              <a:chOff x="546" y="2358"/>
              <a:chExt cx="208" cy="246"/>
            </a:xfrm>
          </p:grpSpPr>
          <p:sp>
            <p:nvSpPr>
              <p:cNvPr id="129" name="Freeform 1937"/>
              <p:cNvSpPr>
                <a:spLocks/>
              </p:cNvSpPr>
              <p:nvPr/>
            </p:nvSpPr>
            <p:spPr bwMode="auto">
              <a:xfrm>
                <a:off x="546" y="2358"/>
                <a:ext cx="208" cy="246"/>
              </a:xfrm>
              <a:custGeom>
                <a:avLst/>
                <a:gdLst>
                  <a:gd name="T0" fmla="*/ 104 w 208"/>
                  <a:gd name="T1" fmla="*/ 0 h 246"/>
                  <a:gd name="T2" fmla="*/ 66 w 208"/>
                  <a:gd name="T3" fmla="*/ 9 h 246"/>
                  <a:gd name="T4" fmla="*/ 28 w 208"/>
                  <a:gd name="T5" fmla="*/ 37 h 246"/>
                  <a:gd name="T6" fmla="*/ 9 w 208"/>
                  <a:gd name="T7" fmla="*/ 75 h 246"/>
                  <a:gd name="T8" fmla="*/ 0 w 208"/>
                  <a:gd name="T9" fmla="*/ 123 h 246"/>
                  <a:gd name="T10" fmla="*/ 9 w 208"/>
                  <a:gd name="T11" fmla="*/ 170 h 246"/>
                  <a:gd name="T12" fmla="*/ 28 w 208"/>
                  <a:gd name="T13" fmla="*/ 208 h 246"/>
                  <a:gd name="T14" fmla="*/ 66 w 208"/>
                  <a:gd name="T15" fmla="*/ 236 h 246"/>
                  <a:gd name="T16" fmla="*/ 104 w 208"/>
                  <a:gd name="T17" fmla="*/ 246 h 246"/>
                  <a:gd name="T18" fmla="*/ 142 w 208"/>
                  <a:gd name="T19" fmla="*/ 236 h 246"/>
                  <a:gd name="T20" fmla="*/ 180 w 208"/>
                  <a:gd name="T21" fmla="*/ 208 h 246"/>
                  <a:gd name="T22" fmla="*/ 199 w 208"/>
                  <a:gd name="T23" fmla="*/ 170 h 246"/>
                  <a:gd name="T24" fmla="*/ 208 w 208"/>
                  <a:gd name="T25" fmla="*/ 123 h 246"/>
                  <a:gd name="T26" fmla="*/ 199 w 208"/>
                  <a:gd name="T27" fmla="*/ 75 h 246"/>
                  <a:gd name="T28" fmla="*/ 180 w 208"/>
                  <a:gd name="T29" fmla="*/ 37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7"/>
                    </a:lnTo>
                    <a:lnTo>
                      <a:pt x="9" y="75"/>
                    </a:lnTo>
                    <a:lnTo>
                      <a:pt x="0" y="123"/>
                    </a:lnTo>
                    <a:lnTo>
                      <a:pt x="9" y="170"/>
                    </a:lnTo>
                    <a:lnTo>
                      <a:pt x="28" y="208"/>
                    </a:lnTo>
                    <a:lnTo>
                      <a:pt x="66" y="236"/>
                    </a:lnTo>
                    <a:lnTo>
                      <a:pt x="104" y="246"/>
                    </a:lnTo>
                    <a:lnTo>
                      <a:pt x="142" y="236"/>
                    </a:lnTo>
                    <a:lnTo>
                      <a:pt x="180" y="208"/>
                    </a:lnTo>
                    <a:lnTo>
                      <a:pt x="199" y="170"/>
                    </a:lnTo>
                    <a:lnTo>
                      <a:pt x="208" y="123"/>
                    </a:lnTo>
                    <a:lnTo>
                      <a:pt x="199" y="75"/>
                    </a:lnTo>
                    <a:lnTo>
                      <a:pt x="180" y="37"/>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0" name="Freeform 1938"/>
              <p:cNvSpPr>
                <a:spLocks/>
              </p:cNvSpPr>
              <p:nvPr/>
            </p:nvSpPr>
            <p:spPr bwMode="auto">
              <a:xfrm>
                <a:off x="555" y="2377"/>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79 h 208"/>
                  <a:gd name="T14" fmla="*/ 57 w 190"/>
                  <a:gd name="T15" fmla="*/ 198 h 208"/>
                  <a:gd name="T16" fmla="*/ 95 w 190"/>
                  <a:gd name="T17" fmla="*/ 208 h 208"/>
                  <a:gd name="T18" fmla="*/ 133 w 190"/>
                  <a:gd name="T19" fmla="*/ 198 h 208"/>
                  <a:gd name="T20" fmla="*/ 161 w 190"/>
                  <a:gd name="T21" fmla="*/ 179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79"/>
                    </a:lnTo>
                    <a:lnTo>
                      <a:pt x="57" y="198"/>
                    </a:lnTo>
                    <a:lnTo>
                      <a:pt x="95" y="208"/>
                    </a:lnTo>
                    <a:lnTo>
                      <a:pt x="133" y="198"/>
                    </a:lnTo>
                    <a:lnTo>
                      <a:pt x="161" y="179"/>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1" name="Freeform 1939"/>
              <p:cNvSpPr>
                <a:spLocks/>
              </p:cNvSpPr>
              <p:nvPr/>
            </p:nvSpPr>
            <p:spPr bwMode="auto">
              <a:xfrm>
                <a:off x="565" y="2386"/>
                <a:ext cx="170" cy="189"/>
              </a:xfrm>
              <a:custGeom>
                <a:avLst/>
                <a:gdLst>
                  <a:gd name="T0" fmla="*/ 85 w 170"/>
                  <a:gd name="T1" fmla="*/ 0 h 189"/>
                  <a:gd name="T2" fmla="*/ 56 w 170"/>
                  <a:gd name="T3" fmla="*/ 9 h 189"/>
                  <a:gd name="T4" fmla="*/ 28 w 170"/>
                  <a:gd name="T5" fmla="*/ 28 h 189"/>
                  <a:gd name="T6" fmla="*/ 9 w 170"/>
                  <a:gd name="T7" fmla="*/ 57 h 189"/>
                  <a:gd name="T8" fmla="*/ 0 w 170"/>
                  <a:gd name="T9" fmla="*/ 95 h 189"/>
                  <a:gd name="T10" fmla="*/ 9 w 170"/>
                  <a:gd name="T11" fmla="*/ 133 h 189"/>
                  <a:gd name="T12" fmla="*/ 28 w 170"/>
                  <a:gd name="T13" fmla="*/ 161 h 189"/>
                  <a:gd name="T14" fmla="*/ 56 w 170"/>
                  <a:gd name="T15" fmla="*/ 180 h 189"/>
                  <a:gd name="T16" fmla="*/ 85 w 170"/>
                  <a:gd name="T17" fmla="*/ 189 h 189"/>
                  <a:gd name="T18" fmla="*/ 123 w 170"/>
                  <a:gd name="T19" fmla="*/ 180 h 189"/>
                  <a:gd name="T20" fmla="*/ 142 w 170"/>
                  <a:gd name="T21" fmla="*/ 161 h 189"/>
                  <a:gd name="T22" fmla="*/ 161 w 170"/>
                  <a:gd name="T23" fmla="*/ 133 h 189"/>
                  <a:gd name="T24" fmla="*/ 170 w 170"/>
                  <a:gd name="T25" fmla="*/ 95 h 189"/>
                  <a:gd name="T26" fmla="*/ 161 w 170"/>
                  <a:gd name="T27" fmla="*/ 57 h 189"/>
                  <a:gd name="T28" fmla="*/ 142 w 170"/>
                  <a:gd name="T29" fmla="*/ 28 h 189"/>
                  <a:gd name="T30" fmla="*/ 123 w 170"/>
                  <a:gd name="T31" fmla="*/ 9 h 189"/>
                  <a:gd name="T32" fmla="*/ 85 w 17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89"/>
                  <a:gd name="T53" fmla="*/ 170 w 17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89">
                    <a:moveTo>
                      <a:pt x="85" y="0"/>
                    </a:moveTo>
                    <a:lnTo>
                      <a:pt x="56" y="9"/>
                    </a:lnTo>
                    <a:lnTo>
                      <a:pt x="28" y="28"/>
                    </a:lnTo>
                    <a:lnTo>
                      <a:pt x="9" y="57"/>
                    </a:lnTo>
                    <a:lnTo>
                      <a:pt x="0" y="95"/>
                    </a:lnTo>
                    <a:lnTo>
                      <a:pt x="9" y="133"/>
                    </a:lnTo>
                    <a:lnTo>
                      <a:pt x="28" y="161"/>
                    </a:lnTo>
                    <a:lnTo>
                      <a:pt x="56" y="180"/>
                    </a:lnTo>
                    <a:lnTo>
                      <a:pt x="85" y="189"/>
                    </a:lnTo>
                    <a:lnTo>
                      <a:pt x="123" y="180"/>
                    </a:lnTo>
                    <a:lnTo>
                      <a:pt x="142" y="161"/>
                    </a:lnTo>
                    <a:lnTo>
                      <a:pt x="161" y="133"/>
                    </a:lnTo>
                    <a:lnTo>
                      <a:pt x="170" y="95"/>
                    </a:lnTo>
                    <a:lnTo>
                      <a:pt x="161" y="57"/>
                    </a:lnTo>
                    <a:lnTo>
                      <a:pt x="142" y="28"/>
                    </a:lnTo>
                    <a:lnTo>
                      <a:pt x="123" y="9"/>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2" name="Freeform 1940"/>
              <p:cNvSpPr>
                <a:spLocks/>
              </p:cNvSpPr>
              <p:nvPr/>
            </p:nvSpPr>
            <p:spPr bwMode="auto">
              <a:xfrm>
                <a:off x="574" y="2395"/>
                <a:ext cx="161" cy="180"/>
              </a:xfrm>
              <a:custGeom>
                <a:avLst/>
                <a:gdLst>
                  <a:gd name="T0" fmla="*/ 76 w 161"/>
                  <a:gd name="T1" fmla="*/ 0 h 180"/>
                  <a:gd name="T2" fmla="*/ 47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7 w 161"/>
                  <a:gd name="T15" fmla="*/ 171 h 180"/>
                  <a:gd name="T16" fmla="*/ 76 w 161"/>
                  <a:gd name="T17" fmla="*/ 180 h 180"/>
                  <a:gd name="T18" fmla="*/ 114 w 161"/>
                  <a:gd name="T19" fmla="*/ 171 h 180"/>
                  <a:gd name="T20" fmla="*/ 133 w 161"/>
                  <a:gd name="T21" fmla="*/ 152 h 180"/>
                  <a:gd name="T22" fmla="*/ 152 w 161"/>
                  <a:gd name="T23" fmla="*/ 124 h 180"/>
                  <a:gd name="T24" fmla="*/ 161 w 161"/>
                  <a:gd name="T25" fmla="*/ 86 h 180"/>
                  <a:gd name="T26" fmla="*/ 152 w 161"/>
                  <a:gd name="T27" fmla="*/ 57 h 180"/>
                  <a:gd name="T28" fmla="*/ 133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9" y="29"/>
                    </a:lnTo>
                    <a:lnTo>
                      <a:pt x="10" y="57"/>
                    </a:lnTo>
                    <a:lnTo>
                      <a:pt x="0" y="86"/>
                    </a:lnTo>
                    <a:lnTo>
                      <a:pt x="10" y="124"/>
                    </a:lnTo>
                    <a:lnTo>
                      <a:pt x="29" y="152"/>
                    </a:lnTo>
                    <a:lnTo>
                      <a:pt x="47" y="171"/>
                    </a:lnTo>
                    <a:lnTo>
                      <a:pt x="76" y="180"/>
                    </a:lnTo>
                    <a:lnTo>
                      <a:pt x="114" y="171"/>
                    </a:lnTo>
                    <a:lnTo>
                      <a:pt x="133" y="152"/>
                    </a:lnTo>
                    <a:lnTo>
                      <a:pt x="152" y="124"/>
                    </a:lnTo>
                    <a:lnTo>
                      <a:pt x="161" y="86"/>
                    </a:lnTo>
                    <a:lnTo>
                      <a:pt x="152" y="57"/>
                    </a:lnTo>
                    <a:lnTo>
                      <a:pt x="133" y="29"/>
                    </a:lnTo>
                    <a:lnTo>
                      <a:pt x="114" y="10"/>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3" name="Freeform 1941"/>
              <p:cNvSpPr>
                <a:spLocks/>
              </p:cNvSpPr>
              <p:nvPr/>
            </p:nvSpPr>
            <p:spPr bwMode="auto">
              <a:xfrm>
                <a:off x="584" y="2405"/>
                <a:ext cx="142" cy="161"/>
              </a:xfrm>
              <a:custGeom>
                <a:avLst/>
                <a:gdLst>
                  <a:gd name="T0" fmla="*/ 66 w 142"/>
                  <a:gd name="T1" fmla="*/ 0 h 161"/>
                  <a:gd name="T2" fmla="*/ 37 w 142"/>
                  <a:gd name="T3" fmla="*/ 9 h 161"/>
                  <a:gd name="T4" fmla="*/ 19 w 142"/>
                  <a:gd name="T5" fmla="*/ 28 h 161"/>
                  <a:gd name="T6" fmla="*/ 9 w 142"/>
                  <a:gd name="T7" fmla="*/ 47 h 161"/>
                  <a:gd name="T8" fmla="*/ 0 w 142"/>
                  <a:gd name="T9" fmla="*/ 76 h 161"/>
                  <a:gd name="T10" fmla="*/ 9 w 142"/>
                  <a:gd name="T11" fmla="*/ 114 h 161"/>
                  <a:gd name="T12" fmla="*/ 19 w 142"/>
                  <a:gd name="T13" fmla="*/ 133 h 161"/>
                  <a:gd name="T14" fmla="*/ 37 w 142"/>
                  <a:gd name="T15" fmla="*/ 151 h 161"/>
                  <a:gd name="T16" fmla="*/ 66 w 142"/>
                  <a:gd name="T17" fmla="*/ 161 h 161"/>
                  <a:gd name="T18" fmla="*/ 94 w 142"/>
                  <a:gd name="T19" fmla="*/ 151 h 161"/>
                  <a:gd name="T20" fmla="*/ 123 w 142"/>
                  <a:gd name="T21" fmla="*/ 133 h 161"/>
                  <a:gd name="T22" fmla="*/ 132 w 142"/>
                  <a:gd name="T23" fmla="*/ 114 h 161"/>
                  <a:gd name="T24" fmla="*/ 142 w 142"/>
                  <a:gd name="T25" fmla="*/ 76 h 161"/>
                  <a:gd name="T26" fmla="*/ 132 w 142"/>
                  <a:gd name="T27" fmla="*/ 47 h 161"/>
                  <a:gd name="T28" fmla="*/ 123 w 142"/>
                  <a:gd name="T29" fmla="*/ 28 h 161"/>
                  <a:gd name="T30" fmla="*/ 94 w 142"/>
                  <a:gd name="T31" fmla="*/ 9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9"/>
                    </a:lnTo>
                    <a:lnTo>
                      <a:pt x="19" y="28"/>
                    </a:lnTo>
                    <a:lnTo>
                      <a:pt x="9" y="47"/>
                    </a:lnTo>
                    <a:lnTo>
                      <a:pt x="0" y="76"/>
                    </a:lnTo>
                    <a:lnTo>
                      <a:pt x="9" y="114"/>
                    </a:lnTo>
                    <a:lnTo>
                      <a:pt x="19" y="133"/>
                    </a:lnTo>
                    <a:lnTo>
                      <a:pt x="37" y="151"/>
                    </a:lnTo>
                    <a:lnTo>
                      <a:pt x="66" y="161"/>
                    </a:lnTo>
                    <a:lnTo>
                      <a:pt x="94" y="151"/>
                    </a:lnTo>
                    <a:lnTo>
                      <a:pt x="123" y="133"/>
                    </a:lnTo>
                    <a:lnTo>
                      <a:pt x="132" y="114"/>
                    </a:lnTo>
                    <a:lnTo>
                      <a:pt x="142" y="76"/>
                    </a:lnTo>
                    <a:lnTo>
                      <a:pt x="132" y="47"/>
                    </a:lnTo>
                    <a:lnTo>
                      <a:pt x="123" y="28"/>
                    </a:lnTo>
                    <a:lnTo>
                      <a:pt x="94" y="9"/>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4" name="Freeform 1942"/>
              <p:cNvSpPr>
                <a:spLocks/>
              </p:cNvSpPr>
              <p:nvPr/>
            </p:nvSpPr>
            <p:spPr bwMode="auto">
              <a:xfrm>
                <a:off x="593" y="2414"/>
                <a:ext cx="123" cy="142"/>
              </a:xfrm>
              <a:custGeom>
                <a:avLst/>
                <a:gdLst>
                  <a:gd name="T0" fmla="*/ 57 w 123"/>
                  <a:gd name="T1" fmla="*/ 0 h 142"/>
                  <a:gd name="T2" fmla="*/ 38 w 123"/>
                  <a:gd name="T3" fmla="*/ 10 h 142"/>
                  <a:gd name="T4" fmla="*/ 19 w 123"/>
                  <a:gd name="T5" fmla="*/ 19 h 142"/>
                  <a:gd name="T6" fmla="*/ 10 w 123"/>
                  <a:gd name="T7" fmla="*/ 38 h 142"/>
                  <a:gd name="T8" fmla="*/ 0 w 123"/>
                  <a:gd name="T9" fmla="*/ 67 h 142"/>
                  <a:gd name="T10" fmla="*/ 10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10" y="38"/>
                    </a:lnTo>
                    <a:lnTo>
                      <a:pt x="0" y="67"/>
                    </a:lnTo>
                    <a:lnTo>
                      <a:pt x="10"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5" name="Freeform 1943"/>
              <p:cNvSpPr>
                <a:spLocks/>
              </p:cNvSpPr>
              <p:nvPr/>
            </p:nvSpPr>
            <p:spPr bwMode="auto">
              <a:xfrm>
                <a:off x="603" y="2424"/>
                <a:ext cx="104" cy="123"/>
              </a:xfrm>
              <a:custGeom>
                <a:avLst/>
                <a:gdLst>
                  <a:gd name="T0" fmla="*/ 56 w 104"/>
                  <a:gd name="T1" fmla="*/ 0 h 123"/>
                  <a:gd name="T2" fmla="*/ 37 w 104"/>
                  <a:gd name="T3" fmla="*/ 9 h 123"/>
                  <a:gd name="T4" fmla="*/ 18 w 104"/>
                  <a:gd name="T5" fmla="*/ 19 h 123"/>
                  <a:gd name="T6" fmla="*/ 9 w 104"/>
                  <a:gd name="T7" fmla="*/ 38 h 123"/>
                  <a:gd name="T8" fmla="*/ 0 w 104"/>
                  <a:gd name="T9" fmla="*/ 66 h 123"/>
                  <a:gd name="T10" fmla="*/ 9 w 104"/>
                  <a:gd name="T11" fmla="*/ 85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6 h 123"/>
                  <a:gd name="T24" fmla="*/ 94 w 104"/>
                  <a:gd name="T25" fmla="*/ 19 h 123"/>
                  <a:gd name="T26" fmla="*/ 75 w 104"/>
                  <a:gd name="T27" fmla="*/ 9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9"/>
                    </a:lnTo>
                    <a:lnTo>
                      <a:pt x="18" y="19"/>
                    </a:lnTo>
                    <a:lnTo>
                      <a:pt x="9" y="38"/>
                    </a:lnTo>
                    <a:lnTo>
                      <a:pt x="0" y="66"/>
                    </a:lnTo>
                    <a:lnTo>
                      <a:pt x="9" y="85"/>
                    </a:lnTo>
                    <a:lnTo>
                      <a:pt x="18" y="104"/>
                    </a:lnTo>
                    <a:lnTo>
                      <a:pt x="37" y="123"/>
                    </a:lnTo>
                    <a:lnTo>
                      <a:pt x="56" y="123"/>
                    </a:lnTo>
                    <a:lnTo>
                      <a:pt x="75" y="123"/>
                    </a:lnTo>
                    <a:lnTo>
                      <a:pt x="94" y="104"/>
                    </a:lnTo>
                    <a:lnTo>
                      <a:pt x="104" y="66"/>
                    </a:lnTo>
                    <a:lnTo>
                      <a:pt x="94" y="19"/>
                    </a:lnTo>
                    <a:lnTo>
                      <a:pt x="75" y="9"/>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6" name="Freeform 1944"/>
              <p:cNvSpPr>
                <a:spLocks/>
              </p:cNvSpPr>
              <p:nvPr/>
            </p:nvSpPr>
            <p:spPr bwMode="auto">
              <a:xfrm>
                <a:off x="603" y="2433"/>
                <a:ext cx="104" cy="105"/>
              </a:xfrm>
              <a:custGeom>
                <a:avLst/>
                <a:gdLst>
                  <a:gd name="T0" fmla="*/ 56 w 104"/>
                  <a:gd name="T1" fmla="*/ 0 h 105"/>
                  <a:gd name="T2" fmla="*/ 37 w 104"/>
                  <a:gd name="T3" fmla="*/ 10 h 105"/>
                  <a:gd name="T4" fmla="*/ 18 w 104"/>
                  <a:gd name="T5" fmla="*/ 19 h 105"/>
                  <a:gd name="T6" fmla="*/ 9 w 104"/>
                  <a:gd name="T7" fmla="*/ 38 h 105"/>
                  <a:gd name="T8" fmla="*/ 0 w 104"/>
                  <a:gd name="T9" fmla="*/ 57 h 105"/>
                  <a:gd name="T10" fmla="*/ 9 w 104"/>
                  <a:gd name="T11" fmla="*/ 76 h 105"/>
                  <a:gd name="T12" fmla="*/ 18 w 104"/>
                  <a:gd name="T13" fmla="*/ 95 h 105"/>
                  <a:gd name="T14" fmla="*/ 56 w 104"/>
                  <a:gd name="T15" fmla="*/ 105 h 105"/>
                  <a:gd name="T16" fmla="*/ 94 w 104"/>
                  <a:gd name="T17" fmla="*/ 95 h 105"/>
                  <a:gd name="T18" fmla="*/ 104 w 104"/>
                  <a:gd name="T19" fmla="*/ 57 h 105"/>
                  <a:gd name="T20" fmla="*/ 94 w 104"/>
                  <a:gd name="T21" fmla="*/ 19 h 105"/>
                  <a:gd name="T22" fmla="*/ 75 w 104"/>
                  <a:gd name="T23" fmla="*/ 10 h 105"/>
                  <a:gd name="T24" fmla="*/ 56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6" y="0"/>
                    </a:moveTo>
                    <a:lnTo>
                      <a:pt x="37" y="10"/>
                    </a:lnTo>
                    <a:lnTo>
                      <a:pt x="18" y="19"/>
                    </a:lnTo>
                    <a:lnTo>
                      <a:pt x="9" y="38"/>
                    </a:lnTo>
                    <a:lnTo>
                      <a:pt x="0" y="57"/>
                    </a:lnTo>
                    <a:lnTo>
                      <a:pt x="9" y="76"/>
                    </a:lnTo>
                    <a:lnTo>
                      <a:pt x="18" y="95"/>
                    </a:lnTo>
                    <a:lnTo>
                      <a:pt x="56" y="105"/>
                    </a:lnTo>
                    <a:lnTo>
                      <a:pt x="94" y="95"/>
                    </a:lnTo>
                    <a:lnTo>
                      <a:pt x="104" y="57"/>
                    </a:lnTo>
                    <a:lnTo>
                      <a:pt x="94" y="19"/>
                    </a:lnTo>
                    <a:lnTo>
                      <a:pt x="75" y="10"/>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7" name="Freeform 1945"/>
              <p:cNvSpPr>
                <a:spLocks/>
              </p:cNvSpPr>
              <p:nvPr/>
            </p:nvSpPr>
            <p:spPr bwMode="auto">
              <a:xfrm>
                <a:off x="612"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6 w 85"/>
                  <a:gd name="T11" fmla="*/ 76 h 85"/>
                  <a:gd name="T12" fmla="*/ 85 w 85"/>
                  <a:gd name="T13" fmla="*/ 47 h 85"/>
                  <a:gd name="T14" fmla="*/ 76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6" y="76"/>
                    </a:lnTo>
                    <a:lnTo>
                      <a:pt x="85" y="47"/>
                    </a:lnTo>
                    <a:lnTo>
                      <a:pt x="76" y="9"/>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8" name="Freeform 1946"/>
              <p:cNvSpPr>
                <a:spLocks/>
              </p:cNvSpPr>
              <p:nvPr/>
            </p:nvSpPr>
            <p:spPr bwMode="auto">
              <a:xfrm>
                <a:off x="621" y="2452"/>
                <a:ext cx="67" cy="67"/>
              </a:xfrm>
              <a:custGeom>
                <a:avLst/>
                <a:gdLst>
                  <a:gd name="T0" fmla="*/ 38 w 67"/>
                  <a:gd name="T1" fmla="*/ 0 h 67"/>
                  <a:gd name="T2" fmla="*/ 10 w 67"/>
                  <a:gd name="T3" fmla="*/ 10 h 67"/>
                  <a:gd name="T4" fmla="*/ 0 w 67"/>
                  <a:gd name="T5" fmla="*/ 38 h 67"/>
                  <a:gd name="T6" fmla="*/ 10 w 67"/>
                  <a:gd name="T7" fmla="*/ 57 h 67"/>
                  <a:gd name="T8" fmla="*/ 38 w 67"/>
                  <a:gd name="T9" fmla="*/ 67 h 67"/>
                  <a:gd name="T10" fmla="*/ 57 w 67"/>
                  <a:gd name="T11" fmla="*/ 57 h 67"/>
                  <a:gd name="T12" fmla="*/ 67 w 67"/>
                  <a:gd name="T13" fmla="*/ 38 h 67"/>
                  <a:gd name="T14" fmla="*/ 57 w 67"/>
                  <a:gd name="T15" fmla="*/ 10 h 67"/>
                  <a:gd name="T16" fmla="*/ 38 w 6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7"/>
                  <a:gd name="T29" fmla="*/ 67 w 6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7">
                    <a:moveTo>
                      <a:pt x="38" y="0"/>
                    </a:moveTo>
                    <a:lnTo>
                      <a:pt x="10" y="10"/>
                    </a:lnTo>
                    <a:lnTo>
                      <a:pt x="0" y="38"/>
                    </a:lnTo>
                    <a:lnTo>
                      <a:pt x="10" y="57"/>
                    </a:lnTo>
                    <a:lnTo>
                      <a:pt x="38" y="67"/>
                    </a:lnTo>
                    <a:lnTo>
                      <a:pt x="57" y="57"/>
                    </a:lnTo>
                    <a:lnTo>
                      <a:pt x="67" y="38"/>
                    </a:lnTo>
                    <a:lnTo>
                      <a:pt x="57" y="10"/>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39" name="Freeform 1947"/>
              <p:cNvSpPr>
                <a:spLocks/>
              </p:cNvSpPr>
              <p:nvPr/>
            </p:nvSpPr>
            <p:spPr bwMode="auto">
              <a:xfrm>
                <a:off x="631" y="2462"/>
                <a:ext cx="57" cy="57"/>
              </a:xfrm>
              <a:custGeom>
                <a:avLst/>
                <a:gdLst>
                  <a:gd name="T0" fmla="*/ 28 w 57"/>
                  <a:gd name="T1" fmla="*/ 0 h 57"/>
                  <a:gd name="T2" fmla="*/ 9 w 57"/>
                  <a:gd name="T3" fmla="*/ 9 h 57"/>
                  <a:gd name="T4" fmla="*/ 0 w 57"/>
                  <a:gd name="T5" fmla="*/ 28 h 57"/>
                  <a:gd name="T6" fmla="*/ 9 w 57"/>
                  <a:gd name="T7" fmla="*/ 47 h 57"/>
                  <a:gd name="T8" fmla="*/ 28 w 57"/>
                  <a:gd name="T9" fmla="*/ 57 h 57"/>
                  <a:gd name="T10" fmla="*/ 47 w 57"/>
                  <a:gd name="T11" fmla="*/ 47 h 57"/>
                  <a:gd name="T12" fmla="*/ 57 w 57"/>
                  <a:gd name="T13" fmla="*/ 28 h 57"/>
                  <a:gd name="T14" fmla="*/ 47 w 57"/>
                  <a:gd name="T15" fmla="*/ 9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9"/>
                    </a:lnTo>
                    <a:lnTo>
                      <a:pt x="0" y="28"/>
                    </a:lnTo>
                    <a:lnTo>
                      <a:pt x="9" y="47"/>
                    </a:lnTo>
                    <a:lnTo>
                      <a:pt x="28" y="57"/>
                    </a:lnTo>
                    <a:lnTo>
                      <a:pt x="47" y="47"/>
                    </a:lnTo>
                    <a:lnTo>
                      <a:pt x="57" y="28"/>
                    </a:lnTo>
                    <a:lnTo>
                      <a:pt x="47" y="9"/>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40" name="Freeform 1948"/>
              <p:cNvSpPr>
                <a:spLocks/>
              </p:cNvSpPr>
              <p:nvPr/>
            </p:nvSpPr>
            <p:spPr bwMode="auto">
              <a:xfrm>
                <a:off x="640"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9 w 38"/>
                  <a:gd name="T11" fmla="*/ 29 h 38"/>
                  <a:gd name="T12" fmla="*/ 38 w 38"/>
                  <a:gd name="T13" fmla="*/ 19 h 38"/>
                  <a:gd name="T14" fmla="*/ 29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9" y="29"/>
                    </a:lnTo>
                    <a:lnTo>
                      <a:pt x="38" y="19"/>
                    </a:lnTo>
                    <a:lnTo>
                      <a:pt x="29" y="10"/>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41" name="Freeform 1949"/>
              <p:cNvSpPr>
                <a:spLocks/>
              </p:cNvSpPr>
              <p:nvPr/>
            </p:nvSpPr>
            <p:spPr bwMode="auto">
              <a:xfrm>
                <a:off x="650" y="2481"/>
                <a:ext cx="19" cy="19"/>
              </a:xfrm>
              <a:custGeom>
                <a:avLst/>
                <a:gdLst>
                  <a:gd name="T0" fmla="*/ 9 w 19"/>
                  <a:gd name="T1" fmla="*/ 0 h 19"/>
                  <a:gd name="T2" fmla="*/ 0 w 19"/>
                  <a:gd name="T3" fmla="*/ 0 h 19"/>
                  <a:gd name="T4" fmla="*/ 0 w 19"/>
                  <a:gd name="T5" fmla="*/ 9 h 19"/>
                  <a:gd name="T6" fmla="*/ 0 w 19"/>
                  <a:gd name="T7" fmla="*/ 19 h 19"/>
                  <a:gd name="T8" fmla="*/ 9 w 19"/>
                  <a:gd name="T9" fmla="*/ 19 h 19"/>
                  <a:gd name="T10" fmla="*/ 19 w 19"/>
                  <a:gd name="T11" fmla="*/ 19 h 19"/>
                  <a:gd name="T12" fmla="*/ 19 w 19"/>
                  <a:gd name="T13" fmla="*/ 9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9"/>
                    </a:lnTo>
                    <a:lnTo>
                      <a:pt x="0" y="19"/>
                    </a:lnTo>
                    <a:lnTo>
                      <a:pt x="9" y="19"/>
                    </a:lnTo>
                    <a:lnTo>
                      <a:pt x="19" y="19"/>
                    </a:lnTo>
                    <a:lnTo>
                      <a:pt x="19" y="9"/>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40" name="Group 1950"/>
            <p:cNvGrpSpPr>
              <a:grpSpLocks/>
            </p:cNvGrpSpPr>
            <p:nvPr/>
          </p:nvGrpSpPr>
          <p:grpSpPr bwMode="auto">
            <a:xfrm>
              <a:off x="1179" y="2043"/>
              <a:ext cx="199" cy="209"/>
              <a:chOff x="782" y="2358"/>
              <a:chExt cx="209" cy="246"/>
            </a:xfrm>
          </p:grpSpPr>
          <p:sp>
            <p:nvSpPr>
              <p:cNvPr id="116" name="Freeform 1951"/>
              <p:cNvSpPr>
                <a:spLocks/>
              </p:cNvSpPr>
              <p:nvPr/>
            </p:nvSpPr>
            <p:spPr bwMode="auto">
              <a:xfrm>
                <a:off x="782" y="2358"/>
                <a:ext cx="209" cy="246"/>
              </a:xfrm>
              <a:custGeom>
                <a:avLst/>
                <a:gdLst>
                  <a:gd name="T0" fmla="*/ 105 w 209"/>
                  <a:gd name="T1" fmla="*/ 0 h 246"/>
                  <a:gd name="T2" fmla="*/ 67 w 209"/>
                  <a:gd name="T3" fmla="*/ 9 h 246"/>
                  <a:gd name="T4" fmla="*/ 29 w 209"/>
                  <a:gd name="T5" fmla="*/ 37 h 246"/>
                  <a:gd name="T6" fmla="*/ 10 w 209"/>
                  <a:gd name="T7" fmla="*/ 75 h 246"/>
                  <a:gd name="T8" fmla="*/ 0 w 209"/>
                  <a:gd name="T9" fmla="*/ 123 h 246"/>
                  <a:gd name="T10" fmla="*/ 10 w 209"/>
                  <a:gd name="T11" fmla="*/ 170 h 246"/>
                  <a:gd name="T12" fmla="*/ 29 w 209"/>
                  <a:gd name="T13" fmla="*/ 208 h 246"/>
                  <a:gd name="T14" fmla="*/ 67 w 209"/>
                  <a:gd name="T15" fmla="*/ 236 h 246"/>
                  <a:gd name="T16" fmla="*/ 105 w 209"/>
                  <a:gd name="T17" fmla="*/ 246 h 246"/>
                  <a:gd name="T18" fmla="*/ 142 w 209"/>
                  <a:gd name="T19" fmla="*/ 236 h 246"/>
                  <a:gd name="T20" fmla="*/ 180 w 209"/>
                  <a:gd name="T21" fmla="*/ 208 h 246"/>
                  <a:gd name="T22" fmla="*/ 199 w 209"/>
                  <a:gd name="T23" fmla="*/ 170 h 246"/>
                  <a:gd name="T24" fmla="*/ 209 w 209"/>
                  <a:gd name="T25" fmla="*/ 123 h 246"/>
                  <a:gd name="T26" fmla="*/ 199 w 209"/>
                  <a:gd name="T27" fmla="*/ 75 h 246"/>
                  <a:gd name="T28" fmla="*/ 180 w 209"/>
                  <a:gd name="T29" fmla="*/ 37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7"/>
                    </a:lnTo>
                    <a:lnTo>
                      <a:pt x="10" y="75"/>
                    </a:lnTo>
                    <a:lnTo>
                      <a:pt x="0" y="123"/>
                    </a:lnTo>
                    <a:lnTo>
                      <a:pt x="10" y="170"/>
                    </a:lnTo>
                    <a:lnTo>
                      <a:pt x="29" y="208"/>
                    </a:lnTo>
                    <a:lnTo>
                      <a:pt x="67" y="236"/>
                    </a:lnTo>
                    <a:lnTo>
                      <a:pt x="105" y="246"/>
                    </a:lnTo>
                    <a:lnTo>
                      <a:pt x="142" y="236"/>
                    </a:lnTo>
                    <a:lnTo>
                      <a:pt x="180" y="208"/>
                    </a:lnTo>
                    <a:lnTo>
                      <a:pt x="199" y="170"/>
                    </a:lnTo>
                    <a:lnTo>
                      <a:pt x="209" y="123"/>
                    </a:lnTo>
                    <a:lnTo>
                      <a:pt x="199" y="75"/>
                    </a:lnTo>
                    <a:lnTo>
                      <a:pt x="180" y="37"/>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17" name="Freeform 1952"/>
              <p:cNvSpPr>
                <a:spLocks/>
              </p:cNvSpPr>
              <p:nvPr/>
            </p:nvSpPr>
            <p:spPr bwMode="auto">
              <a:xfrm>
                <a:off x="792" y="2377"/>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79 h 208"/>
                  <a:gd name="T14" fmla="*/ 57 w 189"/>
                  <a:gd name="T15" fmla="*/ 198 h 208"/>
                  <a:gd name="T16" fmla="*/ 95 w 189"/>
                  <a:gd name="T17" fmla="*/ 208 h 208"/>
                  <a:gd name="T18" fmla="*/ 132 w 189"/>
                  <a:gd name="T19" fmla="*/ 198 h 208"/>
                  <a:gd name="T20" fmla="*/ 161 w 189"/>
                  <a:gd name="T21" fmla="*/ 179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79"/>
                    </a:lnTo>
                    <a:lnTo>
                      <a:pt x="57" y="198"/>
                    </a:lnTo>
                    <a:lnTo>
                      <a:pt x="95" y="208"/>
                    </a:lnTo>
                    <a:lnTo>
                      <a:pt x="132" y="198"/>
                    </a:lnTo>
                    <a:lnTo>
                      <a:pt x="161" y="179"/>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18" name="Freeform 1953"/>
              <p:cNvSpPr>
                <a:spLocks/>
              </p:cNvSpPr>
              <p:nvPr/>
            </p:nvSpPr>
            <p:spPr bwMode="auto">
              <a:xfrm>
                <a:off x="801" y="2386"/>
                <a:ext cx="171" cy="189"/>
              </a:xfrm>
              <a:custGeom>
                <a:avLst/>
                <a:gdLst>
                  <a:gd name="T0" fmla="*/ 86 w 171"/>
                  <a:gd name="T1" fmla="*/ 0 h 189"/>
                  <a:gd name="T2" fmla="*/ 57 w 171"/>
                  <a:gd name="T3" fmla="*/ 9 h 189"/>
                  <a:gd name="T4" fmla="*/ 29 w 171"/>
                  <a:gd name="T5" fmla="*/ 28 h 189"/>
                  <a:gd name="T6" fmla="*/ 10 w 171"/>
                  <a:gd name="T7" fmla="*/ 57 h 189"/>
                  <a:gd name="T8" fmla="*/ 0 w 171"/>
                  <a:gd name="T9" fmla="*/ 95 h 189"/>
                  <a:gd name="T10" fmla="*/ 10 w 171"/>
                  <a:gd name="T11" fmla="*/ 133 h 189"/>
                  <a:gd name="T12" fmla="*/ 29 w 171"/>
                  <a:gd name="T13" fmla="*/ 161 h 189"/>
                  <a:gd name="T14" fmla="*/ 57 w 171"/>
                  <a:gd name="T15" fmla="*/ 180 h 189"/>
                  <a:gd name="T16" fmla="*/ 86 w 171"/>
                  <a:gd name="T17" fmla="*/ 189 h 189"/>
                  <a:gd name="T18" fmla="*/ 123 w 171"/>
                  <a:gd name="T19" fmla="*/ 180 h 189"/>
                  <a:gd name="T20" fmla="*/ 142 w 171"/>
                  <a:gd name="T21" fmla="*/ 161 h 189"/>
                  <a:gd name="T22" fmla="*/ 161 w 171"/>
                  <a:gd name="T23" fmla="*/ 133 h 189"/>
                  <a:gd name="T24" fmla="*/ 171 w 171"/>
                  <a:gd name="T25" fmla="*/ 95 h 189"/>
                  <a:gd name="T26" fmla="*/ 161 w 171"/>
                  <a:gd name="T27" fmla="*/ 57 h 189"/>
                  <a:gd name="T28" fmla="*/ 142 w 171"/>
                  <a:gd name="T29" fmla="*/ 28 h 189"/>
                  <a:gd name="T30" fmla="*/ 123 w 171"/>
                  <a:gd name="T31" fmla="*/ 9 h 189"/>
                  <a:gd name="T32" fmla="*/ 86 w 171"/>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89"/>
                  <a:gd name="T53" fmla="*/ 171 w 171"/>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89">
                    <a:moveTo>
                      <a:pt x="86" y="0"/>
                    </a:moveTo>
                    <a:lnTo>
                      <a:pt x="57" y="9"/>
                    </a:lnTo>
                    <a:lnTo>
                      <a:pt x="29" y="28"/>
                    </a:lnTo>
                    <a:lnTo>
                      <a:pt x="10" y="57"/>
                    </a:lnTo>
                    <a:lnTo>
                      <a:pt x="0" y="95"/>
                    </a:lnTo>
                    <a:lnTo>
                      <a:pt x="10" y="133"/>
                    </a:lnTo>
                    <a:lnTo>
                      <a:pt x="29" y="161"/>
                    </a:lnTo>
                    <a:lnTo>
                      <a:pt x="57" y="180"/>
                    </a:lnTo>
                    <a:lnTo>
                      <a:pt x="86" y="189"/>
                    </a:lnTo>
                    <a:lnTo>
                      <a:pt x="123" y="180"/>
                    </a:lnTo>
                    <a:lnTo>
                      <a:pt x="142" y="161"/>
                    </a:lnTo>
                    <a:lnTo>
                      <a:pt x="161" y="133"/>
                    </a:lnTo>
                    <a:lnTo>
                      <a:pt x="171" y="95"/>
                    </a:lnTo>
                    <a:lnTo>
                      <a:pt x="161" y="57"/>
                    </a:lnTo>
                    <a:lnTo>
                      <a:pt x="142" y="28"/>
                    </a:lnTo>
                    <a:lnTo>
                      <a:pt x="123" y="9"/>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19" name="Freeform 1954"/>
              <p:cNvSpPr>
                <a:spLocks/>
              </p:cNvSpPr>
              <p:nvPr/>
            </p:nvSpPr>
            <p:spPr bwMode="auto">
              <a:xfrm>
                <a:off x="811" y="2395"/>
                <a:ext cx="161" cy="180"/>
              </a:xfrm>
              <a:custGeom>
                <a:avLst/>
                <a:gdLst>
                  <a:gd name="T0" fmla="*/ 76 w 161"/>
                  <a:gd name="T1" fmla="*/ 0 h 180"/>
                  <a:gd name="T2" fmla="*/ 47 w 161"/>
                  <a:gd name="T3" fmla="*/ 10 h 180"/>
                  <a:gd name="T4" fmla="*/ 28 w 161"/>
                  <a:gd name="T5" fmla="*/ 29 h 180"/>
                  <a:gd name="T6" fmla="*/ 9 w 161"/>
                  <a:gd name="T7" fmla="*/ 57 h 180"/>
                  <a:gd name="T8" fmla="*/ 0 w 161"/>
                  <a:gd name="T9" fmla="*/ 86 h 180"/>
                  <a:gd name="T10" fmla="*/ 9 w 161"/>
                  <a:gd name="T11" fmla="*/ 124 h 180"/>
                  <a:gd name="T12" fmla="*/ 28 w 161"/>
                  <a:gd name="T13" fmla="*/ 152 h 180"/>
                  <a:gd name="T14" fmla="*/ 47 w 161"/>
                  <a:gd name="T15" fmla="*/ 171 h 180"/>
                  <a:gd name="T16" fmla="*/ 76 w 161"/>
                  <a:gd name="T17" fmla="*/ 180 h 180"/>
                  <a:gd name="T18" fmla="*/ 113 w 161"/>
                  <a:gd name="T19" fmla="*/ 171 h 180"/>
                  <a:gd name="T20" fmla="*/ 132 w 161"/>
                  <a:gd name="T21" fmla="*/ 152 h 180"/>
                  <a:gd name="T22" fmla="*/ 151 w 161"/>
                  <a:gd name="T23" fmla="*/ 124 h 180"/>
                  <a:gd name="T24" fmla="*/ 161 w 161"/>
                  <a:gd name="T25" fmla="*/ 86 h 180"/>
                  <a:gd name="T26" fmla="*/ 151 w 161"/>
                  <a:gd name="T27" fmla="*/ 57 h 180"/>
                  <a:gd name="T28" fmla="*/ 132 w 161"/>
                  <a:gd name="T29" fmla="*/ 29 h 180"/>
                  <a:gd name="T30" fmla="*/ 113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8" y="29"/>
                    </a:lnTo>
                    <a:lnTo>
                      <a:pt x="9" y="57"/>
                    </a:lnTo>
                    <a:lnTo>
                      <a:pt x="0" y="86"/>
                    </a:lnTo>
                    <a:lnTo>
                      <a:pt x="9" y="124"/>
                    </a:lnTo>
                    <a:lnTo>
                      <a:pt x="28" y="152"/>
                    </a:lnTo>
                    <a:lnTo>
                      <a:pt x="47" y="171"/>
                    </a:lnTo>
                    <a:lnTo>
                      <a:pt x="76" y="180"/>
                    </a:lnTo>
                    <a:lnTo>
                      <a:pt x="113" y="171"/>
                    </a:lnTo>
                    <a:lnTo>
                      <a:pt x="132" y="152"/>
                    </a:lnTo>
                    <a:lnTo>
                      <a:pt x="151" y="124"/>
                    </a:lnTo>
                    <a:lnTo>
                      <a:pt x="161" y="86"/>
                    </a:lnTo>
                    <a:lnTo>
                      <a:pt x="151" y="57"/>
                    </a:lnTo>
                    <a:lnTo>
                      <a:pt x="132" y="29"/>
                    </a:lnTo>
                    <a:lnTo>
                      <a:pt x="113" y="10"/>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20" name="Freeform 1955"/>
              <p:cNvSpPr>
                <a:spLocks/>
              </p:cNvSpPr>
              <p:nvPr/>
            </p:nvSpPr>
            <p:spPr bwMode="auto">
              <a:xfrm>
                <a:off x="820" y="2405"/>
                <a:ext cx="142" cy="161"/>
              </a:xfrm>
              <a:custGeom>
                <a:avLst/>
                <a:gdLst>
                  <a:gd name="T0" fmla="*/ 67 w 142"/>
                  <a:gd name="T1" fmla="*/ 0 h 161"/>
                  <a:gd name="T2" fmla="*/ 38 w 142"/>
                  <a:gd name="T3" fmla="*/ 9 h 161"/>
                  <a:gd name="T4" fmla="*/ 19 w 142"/>
                  <a:gd name="T5" fmla="*/ 28 h 161"/>
                  <a:gd name="T6" fmla="*/ 10 w 142"/>
                  <a:gd name="T7" fmla="*/ 47 h 161"/>
                  <a:gd name="T8" fmla="*/ 0 w 142"/>
                  <a:gd name="T9" fmla="*/ 76 h 161"/>
                  <a:gd name="T10" fmla="*/ 10 w 142"/>
                  <a:gd name="T11" fmla="*/ 114 h 161"/>
                  <a:gd name="T12" fmla="*/ 19 w 142"/>
                  <a:gd name="T13" fmla="*/ 133 h 161"/>
                  <a:gd name="T14" fmla="*/ 38 w 142"/>
                  <a:gd name="T15" fmla="*/ 151 h 161"/>
                  <a:gd name="T16" fmla="*/ 67 w 142"/>
                  <a:gd name="T17" fmla="*/ 161 h 161"/>
                  <a:gd name="T18" fmla="*/ 95 w 142"/>
                  <a:gd name="T19" fmla="*/ 151 h 161"/>
                  <a:gd name="T20" fmla="*/ 123 w 142"/>
                  <a:gd name="T21" fmla="*/ 133 h 161"/>
                  <a:gd name="T22" fmla="*/ 133 w 142"/>
                  <a:gd name="T23" fmla="*/ 114 h 161"/>
                  <a:gd name="T24" fmla="*/ 142 w 142"/>
                  <a:gd name="T25" fmla="*/ 76 h 161"/>
                  <a:gd name="T26" fmla="*/ 133 w 142"/>
                  <a:gd name="T27" fmla="*/ 47 h 161"/>
                  <a:gd name="T28" fmla="*/ 123 w 142"/>
                  <a:gd name="T29" fmla="*/ 28 h 161"/>
                  <a:gd name="T30" fmla="*/ 95 w 142"/>
                  <a:gd name="T31" fmla="*/ 9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9"/>
                    </a:lnTo>
                    <a:lnTo>
                      <a:pt x="19" y="28"/>
                    </a:lnTo>
                    <a:lnTo>
                      <a:pt x="10" y="47"/>
                    </a:lnTo>
                    <a:lnTo>
                      <a:pt x="0" y="76"/>
                    </a:lnTo>
                    <a:lnTo>
                      <a:pt x="10" y="114"/>
                    </a:lnTo>
                    <a:lnTo>
                      <a:pt x="19" y="133"/>
                    </a:lnTo>
                    <a:lnTo>
                      <a:pt x="38" y="151"/>
                    </a:lnTo>
                    <a:lnTo>
                      <a:pt x="67" y="161"/>
                    </a:lnTo>
                    <a:lnTo>
                      <a:pt x="95" y="151"/>
                    </a:lnTo>
                    <a:lnTo>
                      <a:pt x="123" y="133"/>
                    </a:lnTo>
                    <a:lnTo>
                      <a:pt x="133" y="114"/>
                    </a:lnTo>
                    <a:lnTo>
                      <a:pt x="142" y="76"/>
                    </a:lnTo>
                    <a:lnTo>
                      <a:pt x="133" y="47"/>
                    </a:lnTo>
                    <a:lnTo>
                      <a:pt x="123" y="28"/>
                    </a:lnTo>
                    <a:lnTo>
                      <a:pt x="95" y="9"/>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21" name="Freeform 1956"/>
              <p:cNvSpPr>
                <a:spLocks/>
              </p:cNvSpPr>
              <p:nvPr/>
            </p:nvSpPr>
            <p:spPr bwMode="auto">
              <a:xfrm>
                <a:off x="830" y="2414"/>
                <a:ext cx="123" cy="142"/>
              </a:xfrm>
              <a:custGeom>
                <a:avLst/>
                <a:gdLst>
                  <a:gd name="T0" fmla="*/ 57 w 123"/>
                  <a:gd name="T1" fmla="*/ 0 h 142"/>
                  <a:gd name="T2" fmla="*/ 38 w 123"/>
                  <a:gd name="T3" fmla="*/ 10 h 142"/>
                  <a:gd name="T4" fmla="*/ 19 w 123"/>
                  <a:gd name="T5" fmla="*/ 19 h 142"/>
                  <a:gd name="T6" fmla="*/ 9 w 123"/>
                  <a:gd name="T7" fmla="*/ 38 h 142"/>
                  <a:gd name="T8" fmla="*/ 0 w 123"/>
                  <a:gd name="T9" fmla="*/ 67 h 142"/>
                  <a:gd name="T10" fmla="*/ 9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9" y="38"/>
                    </a:lnTo>
                    <a:lnTo>
                      <a:pt x="0" y="67"/>
                    </a:lnTo>
                    <a:lnTo>
                      <a:pt x="9"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22" name="Freeform 1957"/>
              <p:cNvSpPr>
                <a:spLocks/>
              </p:cNvSpPr>
              <p:nvPr/>
            </p:nvSpPr>
            <p:spPr bwMode="auto">
              <a:xfrm>
                <a:off x="839" y="2424"/>
                <a:ext cx="104" cy="123"/>
              </a:xfrm>
              <a:custGeom>
                <a:avLst/>
                <a:gdLst>
                  <a:gd name="T0" fmla="*/ 57 w 104"/>
                  <a:gd name="T1" fmla="*/ 0 h 123"/>
                  <a:gd name="T2" fmla="*/ 38 w 104"/>
                  <a:gd name="T3" fmla="*/ 9 h 123"/>
                  <a:gd name="T4" fmla="*/ 19 w 104"/>
                  <a:gd name="T5" fmla="*/ 19 h 123"/>
                  <a:gd name="T6" fmla="*/ 10 w 104"/>
                  <a:gd name="T7" fmla="*/ 38 h 123"/>
                  <a:gd name="T8" fmla="*/ 0 w 104"/>
                  <a:gd name="T9" fmla="*/ 66 h 123"/>
                  <a:gd name="T10" fmla="*/ 10 w 104"/>
                  <a:gd name="T11" fmla="*/ 85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6 h 123"/>
                  <a:gd name="T24" fmla="*/ 95 w 104"/>
                  <a:gd name="T25" fmla="*/ 19 h 123"/>
                  <a:gd name="T26" fmla="*/ 76 w 104"/>
                  <a:gd name="T27" fmla="*/ 9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9"/>
                    </a:lnTo>
                    <a:lnTo>
                      <a:pt x="19" y="19"/>
                    </a:lnTo>
                    <a:lnTo>
                      <a:pt x="10" y="38"/>
                    </a:lnTo>
                    <a:lnTo>
                      <a:pt x="0" y="66"/>
                    </a:lnTo>
                    <a:lnTo>
                      <a:pt x="10" y="85"/>
                    </a:lnTo>
                    <a:lnTo>
                      <a:pt x="19" y="104"/>
                    </a:lnTo>
                    <a:lnTo>
                      <a:pt x="38" y="123"/>
                    </a:lnTo>
                    <a:lnTo>
                      <a:pt x="57" y="123"/>
                    </a:lnTo>
                    <a:lnTo>
                      <a:pt x="76" y="123"/>
                    </a:lnTo>
                    <a:lnTo>
                      <a:pt x="95" y="104"/>
                    </a:lnTo>
                    <a:lnTo>
                      <a:pt x="104" y="66"/>
                    </a:lnTo>
                    <a:lnTo>
                      <a:pt x="95" y="19"/>
                    </a:lnTo>
                    <a:lnTo>
                      <a:pt x="76" y="9"/>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23" name="Freeform 1958"/>
              <p:cNvSpPr>
                <a:spLocks/>
              </p:cNvSpPr>
              <p:nvPr/>
            </p:nvSpPr>
            <p:spPr bwMode="auto">
              <a:xfrm>
                <a:off x="839" y="2433"/>
                <a:ext cx="104" cy="105"/>
              </a:xfrm>
              <a:custGeom>
                <a:avLst/>
                <a:gdLst>
                  <a:gd name="T0" fmla="*/ 57 w 104"/>
                  <a:gd name="T1" fmla="*/ 0 h 105"/>
                  <a:gd name="T2" fmla="*/ 38 w 104"/>
                  <a:gd name="T3" fmla="*/ 10 h 105"/>
                  <a:gd name="T4" fmla="*/ 19 w 104"/>
                  <a:gd name="T5" fmla="*/ 19 h 105"/>
                  <a:gd name="T6" fmla="*/ 10 w 104"/>
                  <a:gd name="T7" fmla="*/ 38 h 105"/>
                  <a:gd name="T8" fmla="*/ 0 w 104"/>
                  <a:gd name="T9" fmla="*/ 57 h 105"/>
                  <a:gd name="T10" fmla="*/ 10 w 104"/>
                  <a:gd name="T11" fmla="*/ 76 h 105"/>
                  <a:gd name="T12" fmla="*/ 19 w 104"/>
                  <a:gd name="T13" fmla="*/ 95 h 105"/>
                  <a:gd name="T14" fmla="*/ 57 w 104"/>
                  <a:gd name="T15" fmla="*/ 105 h 105"/>
                  <a:gd name="T16" fmla="*/ 95 w 104"/>
                  <a:gd name="T17" fmla="*/ 95 h 105"/>
                  <a:gd name="T18" fmla="*/ 104 w 104"/>
                  <a:gd name="T19" fmla="*/ 57 h 105"/>
                  <a:gd name="T20" fmla="*/ 95 w 104"/>
                  <a:gd name="T21" fmla="*/ 19 h 105"/>
                  <a:gd name="T22" fmla="*/ 76 w 104"/>
                  <a:gd name="T23" fmla="*/ 10 h 105"/>
                  <a:gd name="T24" fmla="*/ 57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7" y="0"/>
                    </a:moveTo>
                    <a:lnTo>
                      <a:pt x="38" y="10"/>
                    </a:lnTo>
                    <a:lnTo>
                      <a:pt x="19" y="19"/>
                    </a:lnTo>
                    <a:lnTo>
                      <a:pt x="10" y="38"/>
                    </a:lnTo>
                    <a:lnTo>
                      <a:pt x="0" y="57"/>
                    </a:lnTo>
                    <a:lnTo>
                      <a:pt x="10" y="76"/>
                    </a:lnTo>
                    <a:lnTo>
                      <a:pt x="19" y="95"/>
                    </a:lnTo>
                    <a:lnTo>
                      <a:pt x="57" y="105"/>
                    </a:lnTo>
                    <a:lnTo>
                      <a:pt x="95" y="95"/>
                    </a:lnTo>
                    <a:lnTo>
                      <a:pt x="104" y="57"/>
                    </a:lnTo>
                    <a:lnTo>
                      <a:pt x="95" y="19"/>
                    </a:lnTo>
                    <a:lnTo>
                      <a:pt x="76" y="10"/>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24" name="Freeform 1959"/>
              <p:cNvSpPr>
                <a:spLocks/>
              </p:cNvSpPr>
              <p:nvPr/>
            </p:nvSpPr>
            <p:spPr bwMode="auto">
              <a:xfrm>
                <a:off x="849"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5 w 85"/>
                  <a:gd name="T11" fmla="*/ 76 h 85"/>
                  <a:gd name="T12" fmla="*/ 85 w 85"/>
                  <a:gd name="T13" fmla="*/ 47 h 85"/>
                  <a:gd name="T14" fmla="*/ 75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5" y="76"/>
                    </a:lnTo>
                    <a:lnTo>
                      <a:pt x="85" y="47"/>
                    </a:lnTo>
                    <a:lnTo>
                      <a:pt x="75" y="9"/>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25" name="Freeform 1960"/>
              <p:cNvSpPr>
                <a:spLocks/>
              </p:cNvSpPr>
              <p:nvPr/>
            </p:nvSpPr>
            <p:spPr bwMode="auto">
              <a:xfrm>
                <a:off x="858" y="2452"/>
                <a:ext cx="66" cy="67"/>
              </a:xfrm>
              <a:custGeom>
                <a:avLst/>
                <a:gdLst>
                  <a:gd name="T0" fmla="*/ 38 w 66"/>
                  <a:gd name="T1" fmla="*/ 0 h 67"/>
                  <a:gd name="T2" fmla="*/ 10 w 66"/>
                  <a:gd name="T3" fmla="*/ 10 h 67"/>
                  <a:gd name="T4" fmla="*/ 0 w 66"/>
                  <a:gd name="T5" fmla="*/ 38 h 67"/>
                  <a:gd name="T6" fmla="*/ 10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10" y="10"/>
                    </a:lnTo>
                    <a:lnTo>
                      <a:pt x="0" y="38"/>
                    </a:lnTo>
                    <a:lnTo>
                      <a:pt x="10" y="57"/>
                    </a:lnTo>
                    <a:lnTo>
                      <a:pt x="38" y="67"/>
                    </a:lnTo>
                    <a:lnTo>
                      <a:pt x="57" y="57"/>
                    </a:lnTo>
                    <a:lnTo>
                      <a:pt x="66" y="38"/>
                    </a:lnTo>
                    <a:lnTo>
                      <a:pt x="57" y="10"/>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26" name="Freeform 1961"/>
              <p:cNvSpPr>
                <a:spLocks/>
              </p:cNvSpPr>
              <p:nvPr/>
            </p:nvSpPr>
            <p:spPr bwMode="auto">
              <a:xfrm>
                <a:off x="868" y="2462"/>
                <a:ext cx="56" cy="57"/>
              </a:xfrm>
              <a:custGeom>
                <a:avLst/>
                <a:gdLst>
                  <a:gd name="T0" fmla="*/ 28 w 56"/>
                  <a:gd name="T1" fmla="*/ 0 h 57"/>
                  <a:gd name="T2" fmla="*/ 9 w 56"/>
                  <a:gd name="T3" fmla="*/ 9 h 57"/>
                  <a:gd name="T4" fmla="*/ 0 w 56"/>
                  <a:gd name="T5" fmla="*/ 28 h 57"/>
                  <a:gd name="T6" fmla="*/ 9 w 56"/>
                  <a:gd name="T7" fmla="*/ 47 h 57"/>
                  <a:gd name="T8" fmla="*/ 28 w 56"/>
                  <a:gd name="T9" fmla="*/ 57 h 57"/>
                  <a:gd name="T10" fmla="*/ 47 w 56"/>
                  <a:gd name="T11" fmla="*/ 47 h 57"/>
                  <a:gd name="T12" fmla="*/ 56 w 56"/>
                  <a:gd name="T13" fmla="*/ 28 h 57"/>
                  <a:gd name="T14" fmla="*/ 47 w 56"/>
                  <a:gd name="T15" fmla="*/ 9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9"/>
                    </a:lnTo>
                    <a:lnTo>
                      <a:pt x="0" y="28"/>
                    </a:lnTo>
                    <a:lnTo>
                      <a:pt x="9" y="47"/>
                    </a:lnTo>
                    <a:lnTo>
                      <a:pt x="28" y="57"/>
                    </a:lnTo>
                    <a:lnTo>
                      <a:pt x="47" y="47"/>
                    </a:lnTo>
                    <a:lnTo>
                      <a:pt x="56" y="28"/>
                    </a:lnTo>
                    <a:lnTo>
                      <a:pt x="47" y="9"/>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27" name="Freeform 1962"/>
              <p:cNvSpPr>
                <a:spLocks/>
              </p:cNvSpPr>
              <p:nvPr/>
            </p:nvSpPr>
            <p:spPr bwMode="auto">
              <a:xfrm>
                <a:off x="877"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8" y="29"/>
                    </a:lnTo>
                    <a:lnTo>
                      <a:pt x="38" y="19"/>
                    </a:lnTo>
                    <a:lnTo>
                      <a:pt x="28" y="10"/>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28" name="Freeform 1963"/>
              <p:cNvSpPr>
                <a:spLocks/>
              </p:cNvSpPr>
              <p:nvPr/>
            </p:nvSpPr>
            <p:spPr bwMode="auto">
              <a:xfrm>
                <a:off x="887" y="2481"/>
                <a:ext cx="18" cy="19"/>
              </a:xfrm>
              <a:custGeom>
                <a:avLst/>
                <a:gdLst>
                  <a:gd name="T0" fmla="*/ 9 w 18"/>
                  <a:gd name="T1" fmla="*/ 0 h 19"/>
                  <a:gd name="T2" fmla="*/ 0 w 18"/>
                  <a:gd name="T3" fmla="*/ 0 h 19"/>
                  <a:gd name="T4" fmla="*/ 0 w 18"/>
                  <a:gd name="T5" fmla="*/ 9 h 19"/>
                  <a:gd name="T6" fmla="*/ 0 w 18"/>
                  <a:gd name="T7" fmla="*/ 19 h 19"/>
                  <a:gd name="T8" fmla="*/ 9 w 18"/>
                  <a:gd name="T9" fmla="*/ 19 h 19"/>
                  <a:gd name="T10" fmla="*/ 18 w 18"/>
                  <a:gd name="T11" fmla="*/ 19 h 19"/>
                  <a:gd name="T12" fmla="*/ 18 w 18"/>
                  <a:gd name="T13" fmla="*/ 9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9"/>
                    </a:lnTo>
                    <a:lnTo>
                      <a:pt x="0" y="19"/>
                    </a:lnTo>
                    <a:lnTo>
                      <a:pt x="9" y="19"/>
                    </a:lnTo>
                    <a:lnTo>
                      <a:pt x="18" y="19"/>
                    </a:lnTo>
                    <a:lnTo>
                      <a:pt x="18" y="9"/>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41" name="Group 1964"/>
            <p:cNvGrpSpPr>
              <a:grpSpLocks/>
            </p:cNvGrpSpPr>
            <p:nvPr/>
          </p:nvGrpSpPr>
          <p:grpSpPr bwMode="auto">
            <a:xfrm>
              <a:off x="1404" y="2043"/>
              <a:ext cx="207" cy="209"/>
              <a:chOff x="1019" y="2358"/>
              <a:chExt cx="218" cy="246"/>
            </a:xfrm>
          </p:grpSpPr>
          <p:sp>
            <p:nvSpPr>
              <p:cNvPr id="103" name="Freeform 1965"/>
              <p:cNvSpPr>
                <a:spLocks/>
              </p:cNvSpPr>
              <p:nvPr/>
            </p:nvSpPr>
            <p:spPr bwMode="auto">
              <a:xfrm>
                <a:off x="1019" y="2358"/>
                <a:ext cx="218" cy="246"/>
              </a:xfrm>
              <a:custGeom>
                <a:avLst/>
                <a:gdLst>
                  <a:gd name="T0" fmla="*/ 104 w 218"/>
                  <a:gd name="T1" fmla="*/ 0 h 246"/>
                  <a:gd name="T2" fmla="*/ 66 w 218"/>
                  <a:gd name="T3" fmla="*/ 9 h 246"/>
                  <a:gd name="T4" fmla="*/ 29 w 218"/>
                  <a:gd name="T5" fmla="*/ 37 h 246"/>
                  <a:gd name="T6" fmla="*/ 10 w 218"/>
                  <a:gd name="T7" fmla="*/ 75 h 246"/>
                  <a:gd name="T8" fmla="*/ 0 w 218"/>
                  <a:gd name="T9" fmla="*/ 123 h 246"/>
                  <a:gd name="T10" fmla="*/ 10 w 218"/>
                  <a:gd name="T11" fmla="*/ 170 h 246"/>
                  <a:gd name="T12" fmla="*/ 29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7"/>
                    </a:lnTo>
                    <a:lnTo>
                      <a:pt x="10" y="75"/>
                    </a:lnTo>
                    <a:lnTo>
                      <a:pt x="0" y="123"/>
                    </a:lnTo>
                    <a:lnTo>
                      <a:pt x="10" y="170"/>
                    </a:lnTo>
                    <a:lnTo>
                      <a:pt x="29"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04" name="Freeform 1966"/>
              <p:cNvSpPr>
                <a:spLocks/>
              </p:cNvSpPr>
              <p:nvPr/>
            </p:nvSpPr>
            <p:spPr bwMode="auto">
              <a:xfrm>
                <a:off x="1029" y="2377"/>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79 h 208"/>
                  <a:gd name="T14" fmla="*/ 56 w 198"/>
                  <a:gd name="T15" fmla="*/ 198 h 208"/>
                  <a:gd name="T16" fmla="*/ 94 w 198"/>
                  <a:gd name="T17" fmla="*/ 208 h 208"/>
                  <a:gd name="T18" fmla="*/ 142 w 198"/>
                  <a:gd name="T19" fmla="*/ 198 h 208"/>
                  <a:gd name="T20" fmla="*/ 170 w 198"/>
                  <a:gd name="T21" fmla="*/ 179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79"/>
                    </a:lnTo>
                    <a:lnTo>
                      <a:pt x="56" y="198"/>
                    </a:lnTo>
                    <a:lnTo>
                      <a:pt x="94" y="208"/>
                    </a:lnTo>
                    <a:lnTo>
                      <a:pt x="142" y="198"/>
                    </a:lnTo>
                    <a:lnTo>
                      <a:pt x="170" y="179"/>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05" name="Freeform 1967"/>
              <p:cNvSpPr>
                <a:spLocks/>
              </p:cNvSpPr>
              <p:nvPr/>
            </p:nvSpPr>
            <p:spPr bwMode="auto">
              <a:xfrm>
                <a:off x="1038" y="2386"/>
                <a:ext cx="180" cy="189"/>
              </a:xfrm>
              <a:custGeom>
                <a:avLst/>
                <a:gdLst>
                  <a:gd name="T0" fmla="*/ 85 w 180"/>
                  <a:gd name="T1" fmla="*/ 0 h 189"/>
                  <a:gd name="T2" fmla="*/ 57 w 180"/>
                  <a:gd name="T3" fmla="*/ 9 h 189"/>
                  <a:gd name="T4" fmla="*/ 28 w 180"/>
                  <a:gd name="T5" fmla="*/ 28 h 189"/>
                  <a:gd name="T6" fmla="*/ 10 w 180"/>
                  <a:gd name="T7" fmla="*/ 57 h 189"/>
                  <a:gd name="T8" fmla="*/ 0 w 180"/>
                  <a:gd name="T9" fmla="*/ 95 h 189"/>
                  <a:gd name="T10" fmla="*/ 10 w 180"/>
                  <a:gd name="T11" fmla="*/ 133 h 189"/>
                  <a:gd name="T12" fmla="*/ 28 w 180"/>
                  <a:gd name="T13" fmla="*/ 161 h 189"/>
                  <a:gd name="T14" fmla="*/ 57 w 180"/>
                  <a:gd name="T15" fmla="*/ 180 h 189"/>
                  <a:gd name="T16" fmla="*/ 85 w 180"/>
                  <a:gd name="T17" fmla="*/ 189 h 189"/>
                  <a:gd name="T18" fmla="*/ 123 w 180"/>
                  <a:gd name="T19" fmla="*/ 180 h 189"/>
                  <a:gd name="T20" fmla="*/ 152 w 180"/>
                  <a:gd name="T21" fmla="*/ 161 h 189"/>
                  <a:gd name="T22" fmla="*/ 170 w 180"/>
                  <a:gd name="T23" fmla="*/ 133 h 189"/>
                  <a:gd name="T24" fmla="*/ 180 w 180"/>
                  <a:gd name="T25" fmla="*/ 95 h 189"/>
                  <a:gd name="T26" fmla="*/ 170 w 180"/>
                  <a:gd name="T27" fmla="*/ 57 h 189"/>
                  <a:gd name="T28" fmla="*/ 152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10" y="57"/>
                    </a:lnTo>
                    <a:lnTo>
                      <a:pt x="0" y="95"/>
                    </a:lnTo>
                    <a:lnTo>
                      <a:pt x="10" y="133"/>
                    </a:lnTo>
                    <a:lnTo>
                      <a:pt x="28" y="161"/>
                    </a:lnTo>
                    <a:lnTo>
                      <a:pt x="57" y="180"/>
                    </a:lnTo>
                    <a:lnTo>
                      <a:pt x="85" y="189"/>
                    </a:lnTo>
                    <a:lnTo>
                      <a:pt x="123" y="180"/>
                    </a:lnTo>
                    <a:lnTo>
                      <a:pt x="152" y="161"/>
                    </a:lnTo>
                    <a:lnTo>
                      <a:pt x="170" y="133"/>
                    </a:lnTo>
                    <a:lnTo>
                      <a:pt x="180" y="95"/>
                    </a:lnTo>
                    <a:lnTo>
                      <a:pt x="170" y="57"/>
                    </a:lnTo>
                    <a:lnTo>
                      <a:pt x="152" y="28"/>
                    </a:lnTo>
                    <a:lnTo>
                      <a:pt x="123" y="9"/>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06" name="Freeform 1968"/>
              <p:cNvSpPr>
                <a:spLocks/>
              </p:cNvSpPr>
              <p:nvPr/>
            </p:nvSpPr>
            <p:spPr bwMode="auto">
              <a:xfrm>
                <a:off x="1048" y="2395"/>
                <a:ext cx="160" cy="180"/>
              </a:xfrm>
              <a:custGeom>
                <a:avLst/>
                <a:gdLst>
                  <a:gd name="T0" fmla="*/ 75 w 160"/>
                  <a:gd name="T1" fmla="*/ 0 h 180"/>
                  <a:gd name="T2" fmla="*/ 47 w 160"/>
                  <a:gd name="T3" fmla="*/ 10 h 180"/>
                  <a:gd name="T4" fmla="*/ 28 w 160"/>
                  <a:gd name="T5" fmla="*/ 29 h 180"/>
                  <a:gd name="T6" fmla="*/ 9 w 160"/>
                  <a:gd name="T7" fmla="*/ 57 h 180"/>
                  <a:gd name="T8" fmla="*/ 0 w 160"/>
                  <a:gd name="T9" fmla="*/ 86 h 180"/>
                  <a:gd name="T10" fmla="*/ 9 w 160"/>
                  <a:gd name="T11" fmla="*/ 124 h 180"/>
                  <a:gd name="T12" fmla="*/ 28 w 160"/>
                  <a:gd name="T13" fmla="*/ 152 h 180"/>
                  <a:gd name="T14" fmla="*/ 47 w 160"/>
                  <a:gd name="T15" fmla="*/ 171 h 180"/>
                  <a:gd name="T16" fmla="*/ 75 w 160"/>
                  <a:gd name="T17" fmla="*/ 180 h 180"/>
                  <a:gd name="T18" fmla="*/ 113 w 160"/>
                  <a:gd name="T19" fmla="*/ 171 h 180"/>
                  <a:gd name="T20" fmla="*/ 142 w 160"/>
                  <a:gd name="T21" fmla="*/ 152 h 180"/>
                  <a:gd name="T22" fmla="*/ 151 w 160"/>
                  <a:gd name="T23" fmla="*/ 124 h 180"/>
                  <a:gd name="T24" fmla="*/ 160 w 160"/>
                  <a:gd name="T25" fmla="*/ 86 h 180"/>
                  <a:gd name="T26" fmla="*/ 151 w 160"/>
                  <a:gd name="T27" fmla="*/ 57 h 180"/>
                  <a:gd name="T28" fmla="*/ 142 w 160"/>
                  <a:gd name="T29" fmla="*/ 29 h 180"/>
                  <a:gd name="T30" fmla="*/ 113 w 160"/>
                  <a:gd name="T31" fmla="*/ 10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10"/>
                    </a:lnTo>
                    <a:lnTo>
                      <a:pt x="28" y="29"/>
                    </a:lnTo>
                    <a:lnTo>
                      <a:pt x="9" y="57"/>
                    </a:lnTo>
                    <a:lnTo>
                      <a:pt x="0" y="86"/>
                    </a:lnTo>
                    <a:lnTo>
                      <a:pt x="9" y="124"/>
                    </a:lnTo>
                    <a:lnTo>
                      <a:pt x="28" y="152"/>
                    </a:lnTo>
                    <a:lnTo>
                      <a:pt x="47" y="171"/>
                    </a:lnTo>
                    <a:lnTo>
                      <a:pt x="75" y="180"/>
                    </a:lnTo>
                    <a:lnTo>
                      <a:pt x="113" y="171"/>
                    </a:lnTo>
                    <a:lnTo>
                      <a:pt x="142" y="152"/>
                    </a:lnTo>
                    <a:lnTo>
                      <a:pt x="151" y="124"/>
                    </a:lnTo>
                    <a:lnTo>
                      <a:pt x="160" y="86"/>
                    </a:lnTo>
                    <a:lnTo>
                      <a:pt x="151" y="57"/>
                    </a:lnTo>
                    <a:lnTo>
                      <a:pt x="142" y="29"/>
                    </a:lnTo>
                    <a:lnTo>
                      <a:pt x="113" y="10"/>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07" name="Freeform 1969"/>
              <p:cNvSpPr>
                <a:spLocks/>
              </p:cNvSpPr>
              <p:nvPr/>
            </p:nvSpPr>
            <p:spPr bwMode="auto">
              <a:xfrm>
                <a:off x="105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08" name="Freeform 1970"/>
              <p:cNvSpPr>
                <a:spLocks/>
              </p:cNvSpPr>
              <p:nvPr/>
            </p:nvSpPr>
            <p:spPr bwMode="auto">
              <a:xfrm>
                <a:off x="106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09" name="Freeform 1971"/>
              <p:cNvSpPr>
                <a:spLocks/>
              </p:cNvSpPr>
              <p:nvPr/>
            </p:nvSpPr>
            <p:spPr bwMode="auto">
              <a:xfrm>
                <a:off x="1076" y="2424"/>
                <a:ext cx="114" cy="123"/>
              </a:xfrm>
              <a:custGeom>
                <a:avLst/>
                <a:gdLst>
                  <a:gd name="T0" fmla="*/ 57 w 114"/>
                  <a:gd name="T1" fmla="*/ 0 h 123"/>
                  <a:gd name="T2" fmla="*/ 38 w 114"/>
                  <a:gd name="T3" fmla="*/ 9 h 123"/>
                  <a:gd name="T4" fmla="*/ 19 w 114"/>
                  <a:gd name="T5" fmla="*/ 19 h 123"/>
                  <a:gd name="T6" fmla="*/ 9 w 114"/>
                  <a:gd name="T7" fmla="*/ 38 h 123"/>
                  <a:gd name="T8" fmla="*/ 0 w 114"/>
                  <a:gd name="T9" fmla="*/ 66 h 123"/>
                  <a:gd name="T10" fmla="*/ 9 w 114"/>
                  <a:gd name="T11" fmla="*/ 85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5 h 123"/>
                  <a:gd name="T24" fmla="*/ 114 w 114"/>
                  <a:gd name="T25" fmla="*/ 66 h 123"/>
                  <a:gd name="T26" fmla="*/ 114 w 114"/>
                  <a:gd name="T27" fmla="*/ 38 h 123"/>
                  <a:gd name="T28" fmla="*/ 95 w 114"/>
                  <a:gd name="T29" fmla="*/ 19 h 123"/>
                  <a:gd name="T30" fmla="*/ 76 w 114"/>
                  <a:gd name="T31" fmla="*/ 9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4" y="85"/>
                    </a:lnTo>
                    <a:lnTo>
                      <a:pt x="114" y="66"/>
                    </a:lnTo>
                    <a:lnTo>
                      <a:pt x="114" y="38"/>
                    </a:lnTo>
                    <a:lnTo>
                      <a:pt x="95" y="19"/>
                    </a:lnTo>
                    <a:lnTo>
                      <a:pt x="76" y="9"/>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10" name="Freeform 1972"/>
              <p:cNvSpPr>
                <a:spLocks/>
              </p:cNvSpPr>
              <p:nvPr/>
            </p:nvSpPr>
            <p:spPr bwMode="auto">
              <a:xfrm>
                <a:off x="107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11" name="Freeform 1973"/>
              <p:cNvSpPr>
                <a:spLocks/>
              </p:cNvSpPr>
              <p:nvPr/>
            </p:nvSpPr>
            <p:spPr bwMode="auto">
              <a:xfrm>
                <a:off x="108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12" name="Freeform 1974"/>
              <p:cNvSpPr>
                <a:spLocks/>
              </p:cNvSpPr>
              <p:nvPr/>
            </p:nvSpPr>
            <p:spPr bwMode="auto">
              <a:xfrm>
                <a:off x="109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13" name="Freeform 1975"/>
              <p:cNvSpPr>
                <a:spLocks/>
              </p:cNvSpPr>
              <p:nvPr/>
            </p:nvSpPr>
            <p:spPr bwMode="auto">
              <a:xfrm>
                <a:off x="110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14" name="Freeform 1976"/>
              <p:cNvSpPr>
                <a:spLocks/>
              </p:cNvSpPr>
              <p:nvPr/>
            </p:nvSpPr>
            <p:spPr bwMode="auto">
              <a:xfrm>
                <a:off x="111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15" name="Freeform 1977"/>
              <p:cNvSpPr>
                <a:spLocks/>
              </p:cNvSpPr>
              <p:nvPr/>
            </p:nvSpPr>
            <p:spPr bwMode="auto">
              <a:xfrm>
                <a:off x="112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42" name="Group 1978"/>
            <p:cNvGrpSpPr>
              <a:grpSpLocks/>
            </p:cNvGrpSpPr>
            <p:nvPr/>
          </p:nvGrpSpPr>
          <p:grpSpPr bwMode="auto">
            <a:xfrm>
              <a:off x="730" y="2043"/>
              <a:ext cx="207" cy="209"/>
              <a:chOff x="309" y="2358"/>
              <a:chExt cx="218" cy="246"/>
            </a:xfrm>
          </p:grpSpPr>
          <p:sp>
            <p:nvSpPr>
              <p:cNvPr id="90" name="Freeform 1979"/>
              <p:cNvSpPr>
                <a:spLocks/>
              </p:cNvSpPr>
              <p:nvPr/>
            </p:nvSpPr>
            <p:spPr bwMode="auto">
              <a:xfrm>
                <a:off x="309" y="2358"/>
                <a:ext cx="218" cy="246"/>
              </a:xfrm>
              <a:custGeom>
                <a:avLst/>
                <a:gdLst>
                  <a:gd name="T0" fmla="*/ 104 w 218"/>
                  <a:gd name="T1" fmla="*/ 0 h 246"/>
                  <a:gd name="T2" fmla="*/ 66 w 218"/>
                  <a:gd name="T3" fmla="*/ 9 h 246"/>
                  <a:gd name="T4" fmla="*/ 28 w 218"/>
                  <a:gd name="T5" fmla="*/ 37 h 246"/>
                  <a:gd name="T6" fmla="*/ 9 w 218"/>
                  <a:gd name="T7" fmla="*/ 75 h 246"/>
                  <a:gd name="T8" fmla="*/ 0 w 218"/>
                  <a:gd name="T9" fmla="*/ 123 h 246"/>
                  <a:gd name="T10" fmla="*/ 9 w 218"/>
                  <a:gd name="T11" fmla="*/ 170 h 246"/>
                  <a:gd name="T12" fmla="*/ 28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7"/>
                    </a:lnTo>
                    <a:lnTo>
                      <a:pt x="9" y="75"/>
                    </a:lnTo>
                    <a:lnTo>
                      <a:pt x="0" y="123"/>
                    </a:lnTo>
                    <a:lnTo>
                      <a:pt x="9" y="170"/>
                    </a:lnTo>
                    <a:lnTo>
                      <a:pt x="28"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91" name="Freeform 1980"/>
              <p:cNvSpPr>
                <a:spLocks/>
              </p:cNvSpPr>
              <p:nvPr/>
            </p:nvSpPr>
            <p:spPr bwMode="auto">
              <a:xfrm>
                <a:off x="318" y="2377"/>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79 h 208"/>
                  <a:gd name="T14" fmla="*/ 57 w 199"/>
                  <a:gd name="T15" fmla="*/ 198 h 208"/>
                  <a:gd name="T16" fmla="*/ 95 w 199"/>
                  <a:gd name="T17" fmla="*/ 208 h 208"/>
                  <a:gd name="T18" fmla="*/ 143 w 199"/>
                  <a:gd name="T19" fmla="*/ 198 h 208"/>
                  <a:gd name="T20" fmla="*/ 171 w 199"/>
                  <a:gd name="T21" fmla="*/ 179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79"/>
                    </a:lnTo>
                    <a:lnTo>
                      <a:pt x="57" y="198"/>
                    </a:lnTo>
                    <a:lnTo>
                      <a:pt x="95" y="208"/>
                    </a:lnTo>
                    <a:lnTo>
                      <a:pt x="143" y="198"/>
                    </a:lnTo>
                    <a:lnTo>
                      <a:pt x="171" y="179"/>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92" name="Freeform 1981"/>
              <p:cNvSpPr>
                <a:spLocks/>
              </p:cNvSpPr>
              <p:nvPr/>
            </p:nvSpPr>
            <p:spPr bwMode="auto">
              <a:xfrm>
                <a:off x="328" y="2386"/>
                <a:ext cx="180" cy="189"/>
              </a:xfrm>
              <a:custGeom>
                <a:avLst/>
                <a:gdLst>
                  <a:gd name="T0" fmla="*/ 85 w 180"/>
                  <a:gd name="T1" fmla="*/ 0 h 189"/>
                  <a:gd name="T2" fmla="*/ 57 w 180"/>
                  <a:gd name="T3" fmla="*/ 9 h 189"/>
                  <a:gd name="T4" fmla="*/ 28 w 180"/>
                  <a:gd name="T5" fmla="*/ 28 h 189"/>
                  <a:gd name="T6" fmla="*/ 9 w 180"/>
                  <a:gd name="T7" fmla="*/ 57 h 189"/>
                  <a:gd name="T8" fmla="*/ 0 w 180"/>
                  <a:gd name="T9" fmla="*/ 95 h 189"/>
                  <a:gd name="T10" fmla="*/ 9 w 180"/>
                  <a:gd name="T11" fmla="*/ 133 h 189"/>
                  <a:gd name="T12" fmla="*/ 28 w 180"/>
                  <a:gd name="T13" fmla="*/ 161 h 189"/>
                  <a:gd name="T14" fmla="*/ 57 w 180"/>
                  <a:gd name="T15" fmla="*/ 180 h 189"/>
                  <a:gd name="T16" fmla="*/ 85 w 180"/>
                  <a:gd name="T17" fmla="*/ 189 h 189"/>
                  <a:gd name="T18" fmla="*/ 123 w 180"/>
                  <a:gd name="T19" fmla="*/ 180 h 189"/>
                  <a:gd name="T20" fmla="*/ 151 w 180"/>
                  <a:gd name="T21" fmla="*/ 161 h 189"/>
                  <a:gd name="T22" fmla="*/ 170 w 180"/>
                  <a:gd name="T23" fmla="*/ 133 h 189"/>
                  <a:gd name="T24" fmla="*/ 180 w 180"/>
                  <a:gd name="T25" fmla="*/ 95 h 189"/>
                  <a:gd name="T26" fmla="*/ 170 w 180"/>
                  <a:gd name="T27" fmla="*/ 57 h 189"/>
                  <a:gd name="T28" fmla="*/ 151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9" y="57"/>
                    </a:lnTo>
                    <a:lnTo>
                      <a:pt x="0" y="95"/>
                    </a:lnTo>
                    <a:lnTo>
                      <a:pt x="9" y="133"/>
                    </a:lnTo>
                    <a:lnTo>
                      <a:pt x="28" y="161"/>
                    </a:lnTo>
                    <a:lnTo>
                      <a:pt x="57" y="180"/>
                    </a:lnTo>
                    <a:lnTo>
                      <a:pt x="85" y="189"/>
                    </a:lnTo>
                    <a:lnTo>
                      <a:pt x="123" y="180"/>
                    </a:lnTo>
                    <a:lnTo>
                      <a:pt x="151" y="161"/>
                    </a:lnTo>
                    <a:lnTo>
                      <a:pt x="170" y="133"/>
                    </a:lnTo>
                    <a:lnTo>
                      <a:pt x="180" y="95"/>
                    </a:lnTo>
                    <a:lnTo>
                      <a:pt x="170" y="57"/>
                    </a:lnTo>
                    <a:lnTo>
                      <a:pt x="151" y="28"/>
                    </a:lnTo>
                    <a:lnTo>
                      <a:pt x="123" y="9"/>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93" name="Freeform 1982"/>
              <p:cNvSpPr>
                <a:spLocks/>
              </p:cNvSpPr>
              <p:nvPr/>
            </p:nvSpPr>
            <p:spPr bwMode="auto">
              <a:xfrm>
                <a:off x="337" y="2395"/>
                <a:ext cx="161" cy="180"/>
              </a:xfrm>
              <a:custGeom>
                <a:avLst/>
                <a:gdLst>
                  <a:gd name="T0" fmla="*/ 76 w 161"/>
                  <a:gd name="T1" fmla="*/ 0 h 180"/>
                  <a:gd name="T2" fmla="*/ 48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8 w 161"/>
                  <a:gd name="T15" fmla="*/ 171 h 180"/>
                  <a:gd name="T16" fmla="*/ 76 w 161"/>
                  <a:gd name="T17" fmla="*/ 180 h 180"/>
                  <a:gd name="T18" fmla="*/ 114 w 161"/>
                  <a:gd name="T19" fmla="*/ 171 h 180"/>
                  <a:gd name="T20" fmla="*/ 142 w 161"/>
                  <a:gd name="T21" fmla="*/ 152 h 180"/>
                  <a:gd name="T22" fmla="*/ 152 w 161"/>
                  <a:gd name="T23" fmla="*/ 124 h 180"/>
                  <a:gd name="T24" fmla="*/ 161 w 161"/>
                  <a:gd name="T25" fmla="*/ 86 h 180"/>
                  <a:gd name="T26" fmla="*/ 152 w 161"/>
                  <a:gd name="T27" fmla="*/ 57 h 180"/>
                  <a:gd name="T28" fmla="*/ 142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10"/>
                    </a:lnTo>
                    <a:lnTo>
                      <a:pt x="29" y="29"/>
                    </a:lnTo>
                    <a:lnTo>
                      <a:pt x="10" y="57"/>
                    </a:lnTo>
                    <a:lnTo>
                      <a:pt x="0" y="86"/>
                    </a:lnTo>
                    <a:lnTo>
                      <a:pt x="10" y="124"/>
                    </a:lnTo>
                    <a:lnTo>
                      <a:pt x="29" y="152"/>
                    </a:lnTo>
                    <a:lnTo>
                      <a:pt x="48" y="171"/>
                    </a:lnTo>
                    <a:lnTo>
                      <a:pt x="76" y="180"/>
                    </a:lnTo>
                    <a:lnTo>
                      <a:pt x="114" y="171"/>
                    </a:lnTo>
                    <a:lnTo>
                      <a:pt x="142" y="152"/>
                    </a:lnTo>
                    <a:lnTo>
                      <a:pt x="152" y="124"/>
                    </a:lnTo>
                    <a:lnTo>
                      <a:pt x="161" y="86"/>
                    </a:lnTo>
                    <a:lnTo>
                      <a:pt x="152" y="57"/>
                    </a:lnTo>
                    <a:lnTo>
                      <a:pt x="142" y="29"/>
                    </a:lnTo>
                    <a:lnTo>
                      <a:pt x="114" y="10"/>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94" name="Freeform 1983"/>
              <p:cNvSpPr>
                <a:spLocks/>
              </p:cNvSpPr>
              <p:nvPr/>
            </p:nvSpPr>
            <p:spPr bwMode="auto">
              <a:xfrm>
                <a:off x="34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95" name="Freeform 1984"/>
              <p:cNvSpPr>
                <a:spLocks/>
              </p:cNvSpPr>
              <p:nvPr/>
            </p:nvSpPr>
            <p:spPr bwMode="auto">
              <a:xfrm>
                <a:off x="35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96" name="Freeform 1985"/>
              <p:cNvSpPr>
                <a:spLocks/>
              </p:cNvSpPr>
              <p:nvPr/>
            </p:nvSpPr>
            <p:spPr bwMode="auto">
              <a:xfrm>
                <a:off x="366" y="2424"/>
                <a:ext cx="113" cy="123"/>
              </a:xfrm>
              <a:custGeom>
                <a:avLst/>
                <a:gdLst>
                  <a:gd name="T0" fmla="*/ 57 w 113"/>
                  <a:gd name="T1" fmla="*/ 0 h 123"/>
                  <a:gd name="T2" fmla="*/ 38 w 113"/>
                  <a:gd name="T3" fmla="*/ 9 h 123"/>
                  <a:gd name="T4" fmla="*/ 19 w 113"/>
                  <a:gd name="T5" fmla="*/ 19 h 123"/>
                  <a:gd name="T6" fmla="*/ 9 w 113"/>
                  <a:gd name="T7" fmla="*/ 38 h 123"/>
                  <a:gd name="T8" fmla="*/ 0 w 113"/>
                  <a:gd name="T9" fmla="*/ 66 h 123"/>
                  <a:gd name="T10" fmla="*/ 9 w 113"/>
                  <a:gd name="T11" fmla="*/ 85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5 h 123"/>
                  <a:gd name="T24" fmla="*/ 113 w 113"/>
                  <a:gd name="T25" fmla="*/ 66 h 123"/>
                  <a:gd name="T26" fmla="*/ 113 w 113"/>
                  <a:gd name="T27" fmla="*/ 38 h 123"/>
                  <a:gd name="T28" fmla="*/ 95 w 113"/>
                  <a:gd name="T29" fmla="*/ 19 h 123"/>
                  <a:gd name="T30" fmla="*/ 76 w 113"/>
                  <a:gd name="T31" fmla="*/ 9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3" y="85"/>
                    </a:lnTo>
                    <a:lnTo>
                      <a:pt x="113" y="66"/>
                    </a:lnTo>
                    <a:lnTo>
                      <a:pt x="113" y="38"/>
                    </a:lnTo>
                    <a:lnTo>
                      <a:pt x="95" y="19"/>
                    </a:lnTo>
                    <a:lnTo>
                      <a:pt x="76" y="9"/>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97" name="Freeform 1986"/>
              <p:cNvSpPr>
                <a:spLocks/>
              </p:cNvSpPr>
              <p:nvPr/>
            </p:nvSpPr>
            <p:spPr bwMode="auto">
              <a:xfrm>
                <a:off x="36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98" name="Freeform 1987"/>
              <p:cNvSpPr>
                <a:spLocks/>
              </p:cNvSpPr>
              <p:nvPr/>
            </p:nvSpPr>
            <p:spPr bwMode="auto">
              <a:xfrm>
                <a:off x="37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99" name="Freeform 1988"/>
              <p:cNvSpPr>
                <a:spLocks/>
              </p:cNvSpPr>
              <p:nvPr/>
            </p:nvSpPr>
            <p:spPr bwMode="auto">
              <a:xfrm>
                <a:off x="38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00" name="Freeform 1989"/>
              <p:cNvSpPr>
                <a:spLocks/>
              </p:cNvSpPr>
              <p:nvPr/>
            </p:nvSpPr>
            <p:spPr bwMode="auto">
              <a:xfrm>
                <a:off x="39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01" name="Freeform 1990"/>
              <p:cNvSpPr>
                <a:spLocks/>
              </p:cNvSpPr>
              <p:nvPr/>
            </p:nvSpPr>
            <p:spPr bwMode="auto">
              <a:xfrm>
                <a:off x="40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102" name="Freeform 1991"/>
              <p:cNvSpPr>
                <a:spLocks/>
              </p:cNvSpPr>
              <p:nvPr/>
            </p:nvSpPr>
            <p:spPr bwMode="auto">
              <a:xfrm>
                <a:off x="41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nvGrpSpPr>
            <p:cNvPr id="43" name="Group 1992"/>
            <p:cNvGrpSpPr>
              <a:grpSpLocks/>
            </p:cNvGrpSpPr>
            <p:nvPr/>
          </p:nvGrpSpPr>
          <p:grpSpPr bwMode="auto">
            <a:xfrm>
              <a:off x="2285" y="1657"/>
              <a:ext cx="495" cy="732"/>
              <a:chOff x="1947" y="1903"/>
              <a:chExt cx="521" cy="862"/>
            </a:xfrm>
          </p:grpSpPr>
          <p:sp>
            <p:nvSpPr>
              <p:cNvPr id="44" name="Freeform 1993"/>
              <p:cNvSpPr>
                <a:spLocks/>
              </p:cNvSpPr>
              <p:nvPr/>
            </p:nvSpPr>
            <p:spPr bwMode="auto">
              <a:xfrm>
                <a:off x="1947" y="1903"/>
                <a:ext cx="521" cy="862"/>
              </a:xfrm>
              <a:custGeom>
                <a:avLst/>
                <a:gdLst>
                  <a:gd name="T0" fmla="*/ 256 w 521"/>
                  <a:gd name="T1" fmla="*/ 862 h 862"/>
                  <a:gd name="T2" fmla="*/ 208 w 521"/>
                  <a:gd name="T3" fmla="*/ 852 h 862"/>
                  <a:gd name="T4" fmla="*/ 151 w 521"/>
                  <a:gd name="T5" fmla="*/ 833 h 862"/>
                  <a:gd name="T6" fmla="*/ 114 w 521"/>
                  <a:gd name="T7" fmla="*/ 786 h 862"/>
                  <a:gd name="T8" fmla="*/ 76 w 521"/>
                  <a:gd name="T9" fmla="*/ 739 h 862"/>
                  <a:gd name="T10" fmla="*/ 47 w 521"/>
                  <a:gd name="T11" fmla="*/ 672 h 862"/>
                  <a:gd name="T12" fmla="*/ 19 w 521"/>
                  <a:gd name="T13" fmla="*/ 606 h 862"/>
                  <a:gd name="T14" fmla="*/ 9 w 521"/>
                  <a:gd name="T15" fmla="*/ 521 h 862"/>
                  <a:gd name="T16" fmla="*/ 0 w 521"/>
                  <a:gd name="T17" fmla="*/ 436 h 862"/>
                  <a:gd name="T18" fmla="*/ 9 w 521"/>
                  <a:gd name="T19" fmla="*/ 350 h 862"/>
                  <a:gd name="T20" fmla="*/ 19 w 521"/>
                  <a:gd name="T21" fmla="*/ 265 h 862"/>
                  <a:gd name="T22" fmla="*/ 47 w 521"/>
                  <a:gd name="T23" fmla="*/ 189 h 862"/>
                  <a:gd name="T24" fmla="*/ 76 w 521"/>
                  <a:gd name="T25" fmla="*/ 133 h 862"/>
                  <a:gd name="T26" fmla="*/ 114 w 521"/>
                  <a:gd name="T27" fmla="*/ 76 h 862"/>
                  <a:gd name="T28" fmla="*/ 151 w 521"/>
                  <a:gd name="T29" fmla="*/ 38 h 862"/>
                  <a:gd name="T30" fmla="*/ 208 w 521"/>
                  <a:gd name="T31" fmla="*/ 9 h 862"/>
                  <a:gd name="T32" fmla="*/ 256 w 521"/>
                  <a:gd name="T33" fmla="*/ 0 h 862"/>
                  <a:gd name="T34" fmla="*/ 521 w 521"/>
                  <a:gd name="T35" fmla="*/ 0 h 862"/>
                  <a:gd name="T36" fmla="*/ 521 w 521"/>
                  <a:gd name="T37" fmla="*/ 862 h 862"/>
                  <a:gd name="T38" fmla="*/ 256 w 521"/>
                  <a:gd name="T39" fmla="*/ 862 h 8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1"/>
                  <a:gd name="T61" fmla="*/ 0 h 862"/>
                  <a:gd name="T62" fmla="*/ 521 w 521"/>
                  <a:gd name="T63" fmla="*/ 862 h 8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1" h="862">
                    <a:moveTo>
                      <a:pt x="256" y="862"/>
                    </a:moveTo>
                    <a:lnTo>
                      <a:pt x="208" y="852"/>
                    </a:lnTo>
                    <a:lnTo>
                      <a:pt x="151" y="833"/>
                    </a:lnTo>
                    <a:lnTo>
                      <a:pt x="114" y="786"/>
                    </a:lnTo>
                    <a:lnTo>
                      <a:pt x="76" y="739"/>
                    </a:lnTo>
                    <a:lnTo>
                      <a:pt x="47" y="672"/>
                    </a:lnTo>
                    <a:lnTo>
                      <a:pt x="19" y="606"/>
                    </a:lnTo>
                    <a:lnTo>
                      <a:pt x="9" y="521"/>
                    </a:lnTo>
                    <a:lnTo>
                      <a:pt x="0" y="436"/>
                    </a:lnTo>
                    <a:lnTo>
                      <a:pt x="9" y="350"/>
                    </a:lnTo>
                    <a:lnTo>
                      <a:pt x="19" y="265"/>
                    </a:lnTo>
                    <a:lnTo>
                      <a:pt x="47" y="189"/>
                    </a:lnTo>
                    <a:lnTo>
                      <a:pt x="76" y="133"/>
                    </a:lnTo>
                    <a:lnTo>
                      <a:pt x="114" y="76"/>
                    </a:lnTo>
                    <a:lnTo>
                      <a:pt x="151" y="38"/>
                    </a:lnTo>
                    <a:lnTo>
                      <a:pt x="208" y="9"/>
                    </a:lnTo>
                    <a:lnTo>
                      <a:pt x="256" y="0"/>
                    </a:lnTo>
                    <a:lnTo>
                      <a:pt x="521" y="0"/>
                    </a:lnTo>
                    <a:lnTo>
                      <a:pt x="521" y="862"/>
                    </a:lnTo>
                    <a:lnTo>
                      <a:pt x="256" y="86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5" name="Freeform 1994"/>
              <p:cNvSpPr>
                <a:spLocks/>
              </p:cNvSpPr>
              <p:nvPr/>
            </p:nvSpPr>
            <p:spPr bwMode="auto">
              <a:xfrm>
                <a:off x="1956" y="1912"/>
                <a:ext cx="502" cy="834"/>
              </a:xfrm>
              <a:custGeom>
                <a:avLst/>
                <a:gdLst>
                  <a:gd name="T0" fmla="*/ 247 w 502"/>
                  <a:gd name="T1" fmla="*/ 834 h 834"/>
                  <a:gd name="T2" fmla="*/ 199 w 502"/>
                  <a:gd name="T3" fmla="*/ 824 h 834"/>
                  <a:gd name="T4" fmla="*/ 152 w 502"/>
                  <a:gd name="T5" fmla="*/ 805 h 834"/>
                  <a:gd name="T6" fmla="*/ 114 w 502"/>
                  <a:gd name="T7" fmla="*/ 768 h 834"/>
                  <a:gd name="T8" fmla="*/ 76 w 502"/>
                  <a:gd name="T9" fmla="*/ 720 h 834"/>
                  <a:gd name="T10" fmla="*/ 48 w 502"/>
                  <a:gd name="T11" fmla="*/ 654 h 834"/>
                  <a:gd name="T12" fmla="*/ 19 w 502"/>
                  <a:gd name="T13" fmla="*/ 588 h 834"/>
                  <a:gd name="T14" fmla="*/ 10 w 502"/>
                  <a:gd name="T15" fmla="*/ 512 h 834"/>
                  <a:gd name="T16" fmla="*/ 0 w 502"/>
                  <a:gd name="T17" fmla="*/ 427 h 834"/>
                  <a:gd name="T18" fmla="*/ 10 w 502"/>
                  <a:gd name="T19" fmla="*/ 341 h 834"/>
                  <a:gd name="T20" fmla="*/ 19 w 502"/>
                  <a:gd name="T21" fmla="*/ 256 h 834"/>
                  <a:gd name="T22" fmla="*/ 48 w 502"/>
                  <a:gd name="T23" fmla="*/ 190 h 834"/>
                  <a:gd name="T24" fmla="*/ 76 w 502"/>
                  <a:gd name="T25" fmla="*/ 124 h 834"/>
                  <a:gd name="T26" fmla="*/ 114 w 502"/>
                  <a:gd name="T27" fmla="*/ 76 h 834"/>
                  <a:gd name="T28" fmla="*/ 152 w 502"/>
                  <a:gd name="T29" fmla="*/ 38 h 834"/>
                  <a:gd name="T30" fmla="*/ 199 w 502"/>
                  <a:gd name="T31" fmla="*/ 10 h 834"/>
                  <a:gd name="T32" fmla="*/ 247 w 502"/>
                  <a:gd name="T33" fmla="*/ 0 h 834"/>
                  <a:gd name="T34" fmla="*/ 502 w 502"/>
                  <a:gd name="T35" fmla="*/ 0 h 834"/>
                  <a:gd name="T36" fmla="*/ 502 w 502"/>
                  <a:gd name="T37" fmla="*/ 834 h 834"/>
                  <a:gd name="T38" fmla="*/ 247 w 502"/>
                  <a:gd name="T39" fmla="*/ 834 h 8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2"/>
                  <a:gd name="T61" fmla="*/ 0 h 834"/>
                  <a:gd name="T62" fmla="*/ 502 w 502"/>
                  <a:gd name="T63" fmla="*/ 834 h 8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2" h="834">
                    <a:moveTo>
                      <a:pt x="247" y="834"/>
                    </a:moveTo>
                    <a:lnTo>
                      <a:pt x="199" y="824"/>
                    </a:lnTo>
                    <a:lnTo>
                      <a:pt x="152" y="805"/>
                    </a:lnTo>
                    <a:lnTo>
                      <a:pt x="114" y="768"/>
                    </a:lnTo>
                    <a:lnTo>
                      <a:pt x="76" y="720"/>
                    </a:lnTo>
                    <a:lnTo>
                      <a:pt x="48" y="654"/>
                    </a:lnTo>
                    <a:lnTo>
                      <a:pt x="19" y="588"/>
                    </a:lnTo>
                    <a:lnTo>
                      <a:pt x="10" y="512"/>
                    </a:lnTo>
                    <a:lnTo>
                      <a:pt x="0" y="427"/>
                    </a:lnTo>
                    <a:lnTo>
                      <a:pt x="10" y="341"/>
                    </a:lnTo>
                    <a:lnTo>
                      <a:pt x="19" y="256"/>
                    </a:lnTo>
                    <a:lnTo>
                      <a:pt x="48" y="190"/>
                    </a:lnTo>
                    <a:lnTo>
                      <a:pt x="76" y="124"/>
                    </a:lnTo>
                    <a:lnTo>
                      <a:pt x="114" y="76"/>
                    </a:lnTo>
                    <a:lnTo>
                      <a:pt x="152" y="38"/>
                    </a:lnTo>
                    <a:lnTo>
                      <a:pt x="199" y="10"/>
                    </a:lnTo>
                    <a:lnTo>
                      <a:pt x="247" y="0"/>
                    </a:lnTo>
                    <a:lnTo>
                      <a:pt x="502" y="0"/>
                    </a:lnTo>
                    <a:lnTo>
                      <a:pt x="502" y="834"/>
                    </a:lnTo>
                    <a:lnTo>
                      <a:pt x="247" y="834"/>
                    </a:ln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6" name="Freeform 1995"/>
              <p:cNvSpPr>
                <a:spLocks/>
              </p:cNvSpPr>
              <p:nvPr/>
            </p:nvSpPr>
            <p:spPr bwMode="auto">
              <a:xfrm>
                <a:off x="1956" y="1922"/>
                <a:ext cx="502" cy="814"/>
              </a:xfrm>
              <a:custGeom>
                <a:avLst/>
                <a:gdLst>
                  <a:gd name="T0" fmla="*/ 247 w 502"/>
                  <a:gd name="T1" fmla="*/ 814 h 814"/>
                  <a:gd name="T2" fmla="*/ 199 w 502"/>
                  <a:gd name="T3" fmla="*/ 805 h 814"/>
                  <a:gd name="T4" fmla="*/ 152 w 502"/>
                  <a:gd name="T5" fmla="*/ 786 h 814"/>
                  <a:gd name="T6" fmla="*/ 114 w 502"/>
                  <a:gd name="T7" fmla="*/ 748 h 814"/>
                  <a:gd name="T8" fmla="*/ 76 w 502"/>
                  <a:gd name="T9" fmla="*/ 701 h 814"/>
                  <a:gd name="T10" fmla="*/ 48 w 502"/>
                  <a:gd name="T11" fmla="*/ 634 h 814"/>
                  <a:gd name="T12" fmla="*/ 19 w 502"/>
                  <a:gd name="T13" fmla="*/ 568 h 814"/>
                  <a:gd name="T14" fmla="*/ 10 w 502"/>
                  <a:gd name="T15" fmla="*/ 492 h 814"/>
                  <a:gd name="T16" fmla="*/ 0 w 502"/>
                  <a:gd name="T17" fmla="*/ 417 h 814"/>
                  <a:gd name="T18" fmla="*/ 10 w 502"/>
                  <a:gd name="T19" fmla="*/ 331 h 814"/>
                  <a:gd name="T20" fmla="*/ 19 w 502"/>
                  <a:gd name="T21" fmla="*/ 256 h 814"/>
                  <a:gd name="T22" fmla="*/ 48 w 502"/>
                  <a:gd name="T23" fmla="*/ 189 h 814"/>
                  <a:gd name="T24" fmla="*/ 76 w 502"/>
                  <a:gd name="T25" fmla="*/ 123 h 814"/>
                  <a:gd name="T26" fmla="*/ 114 w 502"/>
                  <a:gd name="T27" fmla="*/ 76 h 814"/>
                  <a:gd name="T28" fmla="*/ 152 w 502"/>
                  <a:gd name="T29" fmla="*/ 38 h 814"/>
                  <a:gd name="T30" fmla="*/ 199 w 502"/>
                  <a:gd name="T31" fmla="*/ 9 h 814"/>
                  <a:gd name="T32" fmla="*/ 247 w 502"/>
                  <a:gd name="T33" fmla="*/ 0 h 814"/>
                  <a:gd name="T34" fmla="*/ 502 w 502"/>
                  <a:gd name="T35" fmla="*/ 0 h 814"/>
                  <a:gd name="T36" fmla="*/ 502 w 502"/>
                  <a:gd name="T37" fmla="*/ 814 h 814"/>
                  <a:gd name="T38" fmla="*/ 247 w 502"/>
                  <a:gd name="T39" fmla="*/ 814 h 8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2"/>
                  <a:gd name="T61" fmla="*/ 0 h 814"/>
                  <a:gd name="T62" fmla="*/ 502 w 502"/>
                  <a:gd name="T63" fmla="*/ 814 h 8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2" h="814">
                    <a:moveTo>
                      <a:pt x="247" y="814"/>
                    </a:moveTo>
                    <a:lnTo>
                      <a:pt x="199" y="805"/>
                    </a:lnTo>
                    <a:lnTo>
                      <a:pt x="152" y="786"/>
                    </a:lnTo>
                    <a:lnTo>
                      <a:pt x="114" y="748"/>
                    </a:lnTo>
                    <a:lnTo>
                      <a:pt x="76" y="701"/>
                    </a:lnTo>
                    <a:lnTo>
                      <a:pt x="48" y="634"/>
                    </a:lnTo>
                    <a:lnTo>
                      <a:pt x="19" y="568"/>
                    </a:lnTo>
                    <a:lnTo>
                      <a:pt x="10" y="492"/>
                    </a:lnTo>
                    <a:lnTo>
                      <a:pt x="0" y="417"/>
                    </a:lnTo>
                    <a:lnTo>
                      <a:pt x="10" y="331"/>
                    </a:lnTo>
                    <a:lnTo>
                      <a:pt x="19" y="256"/>
                    </a:lnTo>
                    <a:lnTo>
                      <a:pt x="48" y="189"/>
                    </a:lnTo>
                    <a:lnTo>
                      <a:pt x="76" y="123"/>
                    </a:lnTo>
                    <a:lnTo>
                      <a:pt x="114" y="76"/>
                    </a:lnTo>
                    <a:lnTo>
                      <a:pt x="152" y="38"/>
                    </a:lnTo>
                    <a:lnTo>
                      <a:pt x="199" y="9"/>
                    </a:lnTo>
                    <a:lnTo>
                      <a:pt x="247" y="0"/>
                    </a:lnTo>
                    <a:lnTo>
                      <a:pt x="502" y="0"/>
                    </a:lnTo>
                    <a:lnTo>
                      <a:pt x="502" y="814"/>
                    </a:lnTo>
                    <a:lnTo>
                      <a:pt x="247" y="81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7" name="Freeform 1996"/>
              <p:cNvSpPr>
                <a:spLocks/>
              </p:cNvSpPr>
              <p:nvPr/>
            </p:nvSpPr>
            <p:spPr bwMode="auto">
              <a:xfrm>
                <a:off x="1966" y="1931"/>
                <a:ext cx="483" cy="796"/>
              </a:xfrm>
              <a:custGeom>
                <a:avLst/>
                <a:gdLst>
                  <a:gd name="T0" fmla="*/ 237 w 483"/>
                  <a:gd name="T1" fmla="*/ 796 h 796"/>
                  <a:gd name="T2" fmla="*/ 189 w 483"/>
                  <a:gd name="T3" fmla="*/ 786 h 796"/>
                  <a:gd name="T4" fmla="*/ 142 w 483"/>
                  <a:gd name="T5" fmla="*/ 768 h 796"/>
                  <a:gd name="T6" fmla="*/ 104 w 483"/>
                  <a:gd name="T7" fmla="*/ 730 h 796"/>
                  <a:gd name="T8" fmla="*/ 66 w 483"/>
                  <a:gd name="T9" fmla="*/ 682 h 796"/>
                  <a:gd name="T10" fmla="*/ 38 w 483"/>
                  <a:gd name="T11" fmla="*/ 625 h 796"/>
                  <a:gd name="T12" fmla="*/ 19 w 483"/>
                  <a:gd name="T13" fmla="*/ 559 h 796"/>
                  <a:gd name="T14" fmla="*/ 9 w 483"/>
                  <a:gd name="T15" fmla="*/ 483 h 796"/>
                  <a:gd name="T16" fmla="*/ 0 w 483"/>
                  <a:gd name="T17" fmla="*/ 408 h 796"/>
                  <a:gd name="T18" fmla="*/ 9 w 483"/>
                  <a:gd name="T19" fmla="*/ 322 h 796"/>
                  <a:gd name="T20" fmla="*/ 19 w 483"/>
                  <a:gd name="T21" fmla="*/ 247 h 796"/>
                  <a:gd name="T22" fmla="*/ 38 w 483"/>
                  <a:gd name="T23" fmla="*/ 180 h 796"/>
                  <a:gd name="T24" fmla="*/ 66 w 483"/>
                  <a:gd name="T25" fmla="*/ 124 h 796"/>
                  <a:gd name="T26" fmla="*/ 104 w 483"/>
                  <a:gd name="T27" fmla="*/ 67 h 796"/>
                  <a:gd name="T28" fmla="*/ 142 w 483"/>
                  <a:gd name="T29" fmla="*/ 29 h 796"/>
                  <a:gd name="T30" fmla="*/ 189 w 483"/>
                  <a:gd name="T31" fmla="*/ 10 h 796"/>
                  <a:gd name="T32" fmla="*/ 237 w 483"/>
                  <a:gd name="T33" fmla="*/ 0 h 796"/>
                  <a:gd name="T34" fmla="*/ 483 w 483"/>
                  <a:gd name="T35" fmla="*/ 0 h 796"/>
                  <a:gd name="T36" fmla="*/ 483 w 483"/>
                  <a:gd name="T37" fmla="*/ 796 h 796"/>
                  <a:gd name="T38" fmla="*/ 237 w 483"/>
                  <a:gd name="T39" fmla="*/ 796 h 7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796"/>
                  <a:gd name="T62" fmla="*/ 483 w 483"/>
                  <a:gd name="T63" fmla="*/ 796 h 7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796">
                    <a:moveTo>
                      <a:pt x="237" y="796"/>
                    </a:moveTo>
                    <a:lnTo>
                      <a:pt x="189" y="786"/>
                    </a:lnTo>
                    <a:lnTo>
                      <a:pt x="142" y="768"/>
                    </a:lnTo>
                    <a:lnTo>
                      <a:pt x="104" y="730"/>
                    </a:lnTo>
                    <a:lnTo>
                      <a:pt x="66" y="682"/>
                    </a:lnTo>
                    <a:lnTo>
                      <a:pt x="38" y="625"/>
                    </a:lnTo>
                    <a:lnTo>
                      <a:pt x="19" y="559"/>
                    </a:lnTo>
                    <a:lnTo>
                      <a:pt x="9" y="483"/>
                    </a:lnTo>
                    <a:lnTo>
                      <a:pt x="0" y="408"/>
                    </a:lnTo>
                    <a:lnTo>
                      <a:pt x="9" y="322"/>
                    </a:lnTo>
                    <a:lnTo>
                      <a:pt x="19" y="247"/>
                    </a:lnTo>
                    <a:lnTo>
                      <a:pt x="38" y="180"/>
                    </a:lnTo>
                    <a:lnTo>
                      <a:pt x="66" y="124"/>
                    </a:lnTo>
                    <a:lnTo>
                      <a:pt x="104" y="67"/>
                    </a:lnTo>
                    <a:lnTo>
                      <a:pt x="142" y="29"/>
                    </a:lnTo>
                    <a:lnTo>
                      <a:pt x="189" y="10"/>
                    </a:lnTo>
                    <a:lnTo>
                      <a:pt x="237" y="0"/>
                    </a:lnTo>
                    <a:lnTo>
                      <a:pt x="483" y="0"/>
                    </a:lnTo>
                    <a:lnTo>
                      <a:pt x="483" y="796"/>
                    </a:lnTo>
                    <a:lnTo>
                      <a:pt x="237" y="796"/>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8" name="Freeform 1997"/>
              <p:cNvSpPr>
                <a:spLocks/>
              </p:cNvSpPr>
              <p:nvPr/>
            </p:nvSpPr>
            <p:spPr bwMode="auto">
              <a:xfrm>
                <a:off x="1966" y="1941"/>
                <a:ext cx="473" cy="776"/>
              </a:xfrm>
              <a:custGeom>
                <a:avLst/>
                <a:gdLst>
                  <a:gd name="T0" fmla="*/ 237 w 473"/>
                  <a:gd name="T1" fmla="*/ 776 h 776"/>
                  <a:gd name="T2" fmla="*/ 189 w 473"/>
                  <a:gd name="T3" fmla="*/ 767 h 776"/>
                  <a:gd name="T4" fmla="*/ 142 w 473"/>
                  <a:gd name="T5" fmla="*/ 748 h 776"/>
                  <a:gd name="T6" fmla="*/ 104 w 473"/>
                  <a:gd name="T7" fmla="*/ 710 h 776"/>
                  <a:gd name="T8" fmla="*/ 66 w 473"/>
                  <a:gd name="T9" fmla="*/ 663 h 776"/>
                  <a:gd name="T10" fmla="*/ 38 w 473"/>
                  <a:gd name="T11" fmla="*/ 606 h 776"/>
                  <a:gd name="T12" fmla="*/ 19 w 473"/>
                  <a:gd name="T13" fmla="*/ 549 h 776"/>
                  <a:gd name="T14" fmla="*/ 9 w 473"/>
                  <a:gd name="T15" fmla="*/ 473 h 776"/>
                  <a:gd name="T16" fmla="*/ 0 w 473"/>
                  <a:gd name="T17" fmla="*/ 398 h 776"/>
                  <a:gd name="T18" fmla="*/ 9 w 473"/>
                  <a:gd name="T19" fmla="*/ 322 h 776"/>
                  <a:gd name="T20" fmla="*/ 19 w 473"/>
                  <a:gd name="T21" fmla="*/ 246 h 776"/>
                  <a:gd name="T22" fmla="*/ 38 w 473"/>
                  <a:gd name="T23" fmla="*/ 180 h 776"/>
                  <a:gd name="T24" fmla="*/ 66 w 473"/>
                  <a:gd name="T25" fmla="*/ 114 h 776"/>
                  <a:gd name="T26" fmla="*/ 104 w 473"/>
                  <a:gd name="T27" fmla="*/ 66 h 776"/>
                  <a:gd name="T28" fmla="*/ 142 w 473"/>
                  <a:gd name="T29" fmla="*/ 28 h 776"/>
                  <a:gd name="T30" fmla="*/ 189 w 473"/>
                  <a:gd name="T31" fmla="*/ 9 h 776"/>
                  <a:gd name="T32" fmla="*/ 237 w 473"/>
                  <a:gd name="T33" fmla="*/ 0 h 776"/>
                  <a:gd name="T34" fmla="*/ 473 w 473"/>
                  <a:gd name="T35" fmla="*/ 0 h 776"/>
                  <a:gd name="T36" fmla="*/ 473 w 473"/>
                  <a:gd name="T37" fmla="*/ 776 h 776"/>
                  <a:gd name="T38" fmla="*/ 237 w 473"/>
                  <a:gd name="T39" fmla="*/ 776 h 7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776"/>
                  <a:gd name="T62" fmla="*/ 473 w 473"/>
                  <a:gd name="T63" fmla="*/ 776 h 7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776">
                    <a:moveTo>
                      <a:pt x="237" y="776"/>
                    </a:moveTo>
                    <a:lnTo>
                      <a:pt x="189" y="767"/>
                    </a:lnTo>
                    <a:lnTo>
                      <a:pt x="142" y="748"/>
                    </a:lnTo>
                    <a:lnTo>
                      <a:pt x="104" y="710"/>
                    </a:lnTo>
                    <a:lnTo>
                      <a:pt x="66" y="663"/>
                    </a:lnTo>
                    <a:lnTo>
                      <a:pt x="38" y="606"/>
                    </a:lnTo>
                    <a:lnTo>
                      <a:pt x="19" y="549"/>
                    </a:lnTo>
                    <a:lnTo>
                      <a:pt x="9" y="473"/>
                    </a:lnTo>
                    <a:lnTo>
                      <a:pt x="0" y="398"/>
                    </a:lnTo>
                    <a:lnTo>
                      <a:pt x="9" y="322"/>
                    </a:lnTo>
                    <a:lnTo>
                      <a:pt x="19" y="246"/>
                    </a:lnTo>
                    <a:lnTo>
                      <a:pt x="38" y="180"/>
                    </a:lnTo>
                    <a:lnTo>
                      <a:pt x="66" y="114"/>
                    </a:lnTo>
                    <a:lnTo>
                      <a:pt x="104" y="66"/>
                    </a:lnTo>
                    <a:lnTo>
                      <a:pt x="142" y="28"/>
                    </a:lnTo>
                    <a:lnTo>
                      <a:pt x="189" y="9"/>
                    </a:lnTo>
                    <a:lnTo>
                      <a:pt x="237" y="0"/>
                    </a:lnTo>
                    <a:lnTo>
                      <a:pt x="473" y="0"/>
                    </a:lnTo>
                    <a:lnTo>
                      <a:pt x="473" y="776"/>
                    </a:lnTo>
                    <a:lnTo>
                      <a:pt x="237" y="776"/>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49" name="Freeform 1998"/>
              <p:cNvSpPr>
                <a:spLocks/>
              </p:cNvSpPr>
              <p:nvPr/>
            </p:nvSpPr>
            <p:spPr bwMode="auto">
              <a:xfrm>
                <a:off x="1975" y="1950"/>
                <a:ext cx="464" cy="758"/>
              </a:xfrm>
              <a:custGeom>
                <a:avLst/>
                <a:gdLst>
                  <a:gd name="T0" fmla="*/ 228 w 464"/>
                  <a:gd name="T1" fmla="*/ 758 h 758"/>
                  <a:gd name="T2" fmla="*/ 180 w 464"/>
                  <a:gd name="T3" fmla="*/ 749 h 758"/>
                  <a:gd name="T4" fmla="*/ 142 w 464"/>
                  <a:gd name="T5" fmla="*/ 730 h 758"/>
                  <a:gd name="T6" fmla="*/ 104 w 464"/>
                  <a:gd name="T7" fmla="*/ 692 h 758"/>
                  <a:gd name="T8" fmla="*/ 67 w 464"/>
                  <a:gd name="T9" fmla="*/ 654 h 758"/>
                  <a:gd name="T10" fmla="*/ 38 w 464"/>
                  <a:gd name="T11" fmla="*/ 597 h 758"/>
                  <a:gd name="T12" fmla="*/ 19 w 464"/>
                  <a:gd name="T13" fmla="*/ 531 h 758"/>
                  <a:gd name="T14" fmla="*/ 10 w 464"/>
                  <a:gd name="T15" fmla="*/ 464 h 758"/>
                  <a:gd name="T16" fmla="*/ 0 w 464"/>
                  <a:gd name="T17" fmla="*/ 389 h 758"/>
                  <a:gd name="T18" fmla="*/ 10 w 464"/>
                  <a:gd name="T19" fmla="*/ 313 h 758"/>
                  <a:gd name="T20" fmla="*/ 19 w 464"/>
                  <a:gd name="T21" fmla="*/ 237 h 758"/>
                  <a:gd name="T22" fmla="*/ 38 w 464"/>
                  <a:gd name="T23" fmla="*/ 171 h 758"/>
                  <a:gd name="T24" fmla="*/ 67 w 464"/>
                  <a:gd name="T25" fmla="*/ 114 h 758"/>
                  <a:gd name="T26" fmla="*/ 104 w 464"/>
                  <a:gd name="T27" fmla="*/ 67 h 758"/>
                  <a:gd name="T28" fmla="*/ 142 w 464"/>
                  <a:gd name="T29" fmla="*/ 29 h 758"/>
                  <a:gd name="T30" fmla="*/ 180 w 464"/>
                  <a:gd name="T31" fmla="*/ 10 h 758"/>
                  <a:gd name="T32" fmla="*/ 228 w 464"/>
                  <a:gd name="T33" fmla="*/ 0 h 758"/>
                  <a:gd name="T34" fmla="*/ 464 w 464"/>
                  <a:gd name="T35" fmla="*/ 0 h 758"/>
                  <a:gd name="T36" fmla="*/ 464 w 464"/>
                  <a:gd name="T37" fmla="*/ 758 h 758"/>
                  <a:gd name="T38" fmla="*/ 228 w 464"/>
                  <a:gd name="T39" fmla="*/ 758 h 7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4"/>
                  <a:gd name="T61" fmla="*/ 0 h 758"/>
                  <a:gd name="T62" fmla="*/ 464 w 464"/>
                  <a:gd name="T63" fmla="*/ 758 h 7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4" h="758">
                    <a:moveTo>
                      <a:pt x="228" y="758"/>
                    </a:moveTo>
                    <a:lnTo>
                      <a:pt x="180" y="749"/>
                    </a:lnTo>
                    <a:lnTo>
                      <a:pt x="142" y="730"/>
                    </a:lnTo>
                    <a:lnTo>
                      <a:pt x="104" y="692"/>
                    </a:lnTo>
                    <a:lnTo>
                      <a:pt x="67" y="654"/>
                    </a:lnTo>
                    <a:lnTo>
                      <a:pt x="38" y="597"/>
                    </a:lnTo>
                    <a:lnTo>
                      <a:pt x="19" y="531"/>
                    </a:lnTo>
                    <a:lnTo>
                      <a:pt x="10" y="464"/>
                    </a:lnTo>
                    <a:lnTo>
                      <a:pt x="0" y="389"/>
                    </a:lnTo>
                    <a:lnTo>
                      <a:pt x="10" y="313"/>
                    </a:lnTo>
                    <a:lnTo>
                      <a:pt x="19" y="237"/>
                    </a:lnTo>
                    <a:lnTo>
                      <a:pt x="38" y="171"/>
                    </a:lnTo>
                    <a:lnTo>
                      <a:pt x="67" y="114"/>
                    </a:lnTo>
                    <a:lnTo>
                      <a:pt x="104" y="67"/>
                    </a:lnTo>
                    <a:lnTo>
                      <a:pt x="142" y="29"/>
                    </a:lnTo>
                    <a:lnTo>
                      <a:pt x="180" y="10"/>
                    </a:lnTo>
                    <a:lnTo>
                      <a:pt x="228" y="0"/>
                    </a:lnTo>
                    <a:lnTo>
                      <a:pt x="464" y="0"/>
                    </a:lnTo>
                    <a:lnTo>
                      <a:pt x="464" y="758"/>
                    </a:lnTo>
                    <a:lnTo>
                      <a:pt x="228" y="75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0" name="Freeform 1999"/>
              <p:cNvSpPr>
                <a:spLocks/>
              </p:cNvSpPr>
              <p:nvPr/>
            </p:nvSpPr>
            <p:spPr bwMode="auto">
              <a:xfrm>
                <a:off x="1985" y="1960"/>
                <a:ext cx="445" cy="739"/>
              </a:xfrm>
              <a:custGeom>
                <a:avLst/>
                <a:gdLst>
                  <a:gd name="T0" fmla="*/ 218 w 445"/>
                  <a:gd name="T1" fmla="*/ 739 h 739"/>
                  <a:gd name="T2" fmla="*/ 170 w 445"/>
                  <a:gd name="T3" fmla="*/ 729 h 739"/>
                  <a:gd name="T4" fmla="*/ 132 w 445"/>
                  <a:gd name="T5" fmla="*/ 710 h 739"/>
                  <a:gd name="T6" fmla="*/ 94 w 445"/>
                  <a:gd name="T7" fmla="*/ 682 h 739"/>
                  <a:gd name="T8" fmla="*/ 66 w 445"/>
                  <a:gd name="T9" fmla="*/ 634 h 739"/>
                  <a:gd name="T10" fmla="*/ 19 w 445"/>
                  <a:gd name="T11" fmla="*/ 521 h 739"/>
                  <a:gd name="T12" fmla="*/ 0 w 445"/>
                  <a:gd name="T13" fmla="*/ 379 h 739"/>
                  <a:gd name="T14" fmla="*/ 19 w 445"/>
                  <a:gd name="T15" fmla="*/ 237 h 739"/>
                  <a:gd name="T16" fmla="*/ 38 w 445"/>
                  <a:gd name="T17" fmla="*/ 170 h 739"/>
                  <a:gd name="T18" fmla="*/ 66 w 445"/>
                  <a:gd name="T19" fmla="*/ 113 h 739"/>
                  <a:gd name="T20" fmla="*/ 94 w 445"/>
                  <a:gd name="T21" fmla="*/ 66 h 739"/>
                  <a:gd name="T22" fmla="*/ 132 w 445"/>
                  <a:gd name="T23" fmla="*/ 28 h 739"/>
                  <a:gd name="T24" fmla="*/ 170 w 445"/>
                  <a:gd name="T25" fmla="*/ 9 h 739"/>
                  <a:gd name="T26" fmla="*/ 218 w 445"/>
                  <a:gd name="T27" fmla="*/ 0 h 739"/>
                  <a:gd name="T28" fmla="*/ 445 w 445"/>
                  <a:gd name="T29" fmla="*/ 0 h 739"/>
                  <a:gd name="T30" fmla="*/ 445 w 445"/>
                  <a:gd name="T31" fmla="*/ 739 h 739"/>
                  <a:gd name="T32" fmla="*/ 218 w 445"/>
                  <a:gd name="T33" fmla="*/ 739 h 7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5"/>
                  <a:gd name="T52" fmla="*/ 0 h 739"/>
                  <a:gd name="T53" fmla="*/ 445 w 445"/>
                  <a:gd name="T54" fmla="*/ 739 h 7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5" h="739">
                    <a:moveTo>
                      <a:pt x="218" y="739"/>
                    </a:moveTo>
                    <a:lnTo>
                      <a:pt x="170" y="729"/>
                    </a:lnTo>
                    <a:lnTo>
                      <a:pt x="132" y="710"/>
                    </a:lnTo>
                    <a:lnTo>
                      <a:pt x="94" y="682"/>
                    </a:lnTo>
                    <a:lnTo>
                      <a:pt x="66" y="634"/>
                    </a:lnTo>
                    <a:lnTo>
                      <a:pt x="19" y="521"/>
                    </a:lnTo>
                    <a:lnTo>
                      <a:pt x="0" y="379"/>
                    </a:lnTo>
                    <a:lnTo>
                      <a:pt x="19" y="237"/>
                    </a:lnTo>
                    <a:lnTo>
                      <a:pt x="38" y="170"/>
                    </a:lnTo>
                    <a:lnTo>
                      <a:pt x="66" y="113"/>
                    </a:lnTo>
                    <a:lnTo>
                      <a:pt x="94" y="66"/>
                    </a:lnTo>
                    <a:lnTo>
                      <a:pt x="132" y="28"/>
                    </a:lnTo>
                    <a:lnTo>
                      <a:pt x="170" y="9"/>
                    </a:lnTo>
                    <a:lnTo>
                      <a:pt x="218" y="0"/>
                    </a:lnTo>
                    <a:lnTo>
                      <a:pt x="445" y="0"/>
                    </a:lnTo>
                    <a:lnTo>
                      <a:pt x="445" y="739"/>
                    </a:lnTo>
                    <a:lnTo>
                      <a:pt x="218" y="739"/>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1" name="Freeform 2000"/>
              <p:cNvSpPr>
                <a:spLocks/>
              </p:cNvSpPr>
              <p:nvPr/>
            </p:nvSpPr>
            <p:spPr bwMode="auto">
              <a:xfrm>
                <a:off x="1985" y="1969"/>
                <a:ext cx="445" cy="720"/>
              </a:xfrm>
              <a:custGeom>
                <a:avLst/>
                <a:gdLst>
                  <a:gd name="T0" fmla="*/ 218 w 445"/>
                  <a:gd name="T1" fmla="*/ 720 h 720"/>
                  <a:gd name="T2" fmla="*/ 170 w 445"/>
                  <a:gd name="T3" fmla="*/ 711 h 720"/>
                  <a:gd name="T4" fmla="*/ 132 w 445"/>
                  <a:gd name="T5" fmla="*/ 692 h 720"/>
                  <a:gd name="T6" fmla="*/ 94 w 445"/>
                  <a:gd name="T7" fmla="*/ 663 h 720"/>
                  <a:gd name="T8" fmla="*/ 66 w 445"/>
                  <a:gd name="T9" fmla="*/ 616 h 720"/>
                  <a:gd name="T10" fmla="*/ 19 w 445"/>
                  <a:gd name="T11" fmla="*/ 512 h 720"/>
                  <a:gd name="T12" fmla="*/ 0 w 445"/>
                  <a:gd name="T13" fmla="*/ 370 h 720"/>
                  <a:gd name="T14" fmla="*/ 19 w 445"/>
                  <a:gd name="T15" fmla="*/ 228 h 720"/>
                  <a:gd name="T16" fmla="*/ 66 w 445"/>
                  <a:gd name="T17" fmla="*/ 114 h 720"/>
                  <a:gd name="T18" fmla="*/ 94 w 445"/>
                  <a:gd name="T19" fmla="*/ 67 h 720"/>
                  <a:gd name="T20" fmla="*/ 132 w 445"/>
                  <a:gd name="T21" fmla="*/ 29 h 720"/>
                  <a:gd name="T22" fmla="*/ 170 w 445"/>
                  <a:gd name="T23" fmla="*/ 10 h 720"/>
                  <a:gd name="T24" fmla="*/ 218 w 445"/>
                  <a:gd name="T25" fmla="*/ 0 h 720"/>
                  <a:gd name="T26" fmla="*/ 445 w 445"/>
                  <a:gd name="T27" fmla="*/ 0 h 720"/>
                  <a:gd name="T28" fmla="*/ 445 w 445"/>
                  <a:gd name="T29" fmla="*/ 720 h 720"/>
                  <a:gd name="T30" fmla="*/ 218 w 445"/>
                  <a:gd name="T31" fmla="*/ 720 h 7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5"/>
                  <a:gd name="T49" fmla="*/ 0 h 720"/>
                  <a:gd name="T50" fmla="*/ 445 w 445"/>
                  <a:gd name="T51" fmla="*/ 720 h 7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5" h="720">
                    <a:moveTo>
                      <a:pt x="218" y="720"/>
                    </a:moveTo>
                    <a:lnTo>
                      <a:pt x="170" y="711"/>
                    </a:lnTo>
                    <a:lnTo>
                      <a:pt x="132" y="692"/>
                    </a:lnTo>
                    <a:lnTo>
                      <a:pt x="94" y="663"/>
                    </a:lnTo>
                    <a:lnTo>
                      <a:pt x="66" y="616"/>
                    </a:lnTo>
                    <a:lnTo>
                      <a:pt x="19" y="512"/>
                    </a:lnTo>
                    <a:lnTo>
                      <a:pt x="0" y="370"/>
                    </a:lnTo>
                    <a:lnTo>
                      <a:pt x="19" y="228"/>
                    </a:lnTo>
                    <a:lnTo>
                      <a:pt x="66" y="114"/>
                    </a:lnTo>
                    <a:lnTo>
                      <a:pt x="94" y="67"/>
                    </a:lnTo>
                    <a:lnTo>
                      <a:pt x="132" y="29"/>
                    </a:lnTo>
                    <a:lnTo>
                      <a:pt x="170" y="10"/>
                    </a:lnTo>
                    <a:lnTo>
                      <a:pt x="218" y="0"/>
                    </a:lnTo>
                    <a:lnTo>
                      <a:pt x="445" y="0"/>
                    </a:lnTo>
                    <a:lnTo>
                      <a:pt x="445" y="720"/>
                    </a:lnTo>
                    <a:lnTo>
                      <a:pt x="218" y="720"/>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2" name="Freeform 2001"/>
              <p:cNvSpPr>
                <a:spLocks/>
              </p:cNvSpPr>
              <p:nvPr/>
            </p:nvSpPr>
            <p:spPr bwMode="auto">
              <a:xfrm>
                <a:off x="1994" y="1979"/>
                <a:ext cx="426" cy="701"/>
              </a:xfrm>
              <a:custGeom>
                <a:avLst/>
                <a:gdLst>
                  <a:gd name="T0" fmla="*/ 209 w 426"/>
                  <a:gd name="T1" fmla="*/ 701 h 701"/>
                  <a:gd name="T2" fmla="*/ 171 w 426"/>
                  <a:gd name="T3" fmla="*/ 691 h 701"/>
                  <a:gd name="T4" fmla="*/ 133 w 426"/>
                  <a:gd name="T5" fmla="*/ 672 h 701"/>
                  <a:gd name="T6" fmla="*/ 95 w 426"/>
                  <a:gd name="T7" fmla="*/ 644 h 701"/>
                  <a:gd name="T8" fmla="*/ 67 w 426"/>
                  <a:gd name="T9" fmla="*/ 606 h 701"/>
                  <a:gd name="T10" fmla="*/ 19 w 426"/>
                  <a:gd name="T11" fmla="*/ 492 h 701"/>
                  <a:gd name="T12" fmla="*/ 0 w 426"/>
                  <a:gd name="T13" fmla="*/ 360 h 701"/>
                  <a:gd name="T14" fmla="*/ 19 w 426"/>
                  <a:gd name="T15" fmla="*/ 218 h 701"/>
                  <a:gd name="T16" fmla="*/ 67 w 426"/>
                  <a:gd name="T17" fmla="*/ 104 h 701"/>
                  <a:gd name="T18" fmla="*/ 95 w 426"/>
                  <a:gd name="T19" fmla="*/ 66 h 701"/>
                  <a:gd name="T20" fmla="*/ 133 w 426"/>
                  <a:gd name="T21" fmla="*/ 28 h 701"/>
                  <a:gd name="T22" fmla="*/ 171 w 426"/>
                  <a:gd name="T23" fmla="*/ 9 h 701"/>
                  <a:gd name="T24" fmla="*/ 209 w 426"/>
                  <a:gd name="T25" fmla="*/ 0 h 701"/>
                  <a:gd name="T26" fmla="*/ 426 w 426"/>
                  <a:gd name="T27" fmla="*/ 0 h 701"/>
                  <a:gd name="T28" fmla="*/ 426 w 426"/>
                  <a:gd name="T29" fmla="*/ 701 h 701"/>
                  <a:gd name="T30" fmla="*/ 209 w 426"/>
                  <a:gd name="T31" fmla="*/ 701 h 7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6"/>
                  <a:gd name="T49" fmla="*/ 0 h 701"/>
                  <a:gd name="T50" fmla="*/ 426 w 426"/>
                  <a:gd name="T51" fmla="*/ 701 h 7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6" h="701">
                    <a:moveTo>
                      <a:pt x="209" y="701"/>
                    </a:moveTo>
                    <a:lnTo>
                      <a:pt x="171" y="691"/>
                    </a:lnTo>
                    <a:lnTo>
                      <a:pt x="133" y="672"/>
                    </a:lnTo>
                    <a:lnTo>
                      <a:pt x="95" y="644"/>
                    </a:lnTo>
                    <a:lnTo>
                      <a:pt x="67" y="606"/>
                    </a:lnTo>
                    <a:lnTo>
                      <a:pt x="19" y="492"/>
                    </a:lnTo>
                    <a:lnTo>
                      <a:pt x="0" y="360"/>
                    </a:lnTo>
                    <a:lnTo>
                      <a:pt x="19" y="218"/>
                    </a:lnTo>
                    <a:lnTo>
                      <a:pt x="67" y="104"/>
                    </a:lnTo>
                    <a:lnTo>
                      <a:pt x="95" y="66"/>
                    </a:lnTo>
                    <a:lnTo>
                      <a:pt x="133" y="28"/>
                    </a:lnTo>
                    <a:lnTo>
                      <a:pt x="171" y="9"/>
                    </a:lnTo>
                    <a:lnTo>
                      <a:pt x="209" y="0"/>
                    </a:lnTo>
                    <a:lnTo>
                      <a:pt x="426" y="0"/>
                    </a:lnTo>
                    <a:lnTo>
                      <a:pt x="426" y="701"/>
                    </a:lnTo>
                    <a:lnTo>
                      <a:pt x="209" y="701"/>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3" name="Freeform 2002"/>
              <p:cNvSpPr>
                <a:spLocks/>
              </p:cNvSpPr>
              <p:nvPr/>
            </p:nvSpPr>
            <p:spPr bwMode="auto">
              <a:xfrm>
                <a:off x="1994" y="1988"/>
                <a:ext cx="417" cy="682"/>
              </a:xfrm>
              <a:custGeom>
                <a:avLst/>
                <a:gdLst>
                  <a:gd name="T0" fmla="*/ 209 w 417"/>
                  <a:gd name="T1" fmla="*/ 682 h 682"/>
                  <a:gd name="T2" fmla="*/ 171 w 417"/>
                  <a:gd name="T3" fmla="*/ 673 h 682"/>
                  <a:gd name="T4" fmla="*/ 133 w 417"/>
                  <a:gd name="T5" fmla="*/ 654 h 682"/>
                  <a:gd name="T6" fmla="*/ 95 w 417"/>
                  <a:gd name="T7" fmla="*/ 625 h 682"/>
                  <a:gd name="T8" fmla="*/ 67 w 417"/>
                  <a:gd name="T9" fmla="*/ 587 h 682"/>
                  <a:gd name="T10" fmla="*/ 19 w 417"/>
                  <a:gd name="T11" fmla="*/ 483 h 682"/>
                  <a:gd name="T12" fmla="*/ 0 w 417"/>
                  <a:gd name="T13" fmla="*/ 351 h 682"/>
                  <a:gd name="T14" fmla="*/ 19 w 417"/>
                  <a:gd name="T15" fmla="*/ 218 h 682"/>
                  <a:gd name="T16" fmla="*/ 67 w 417"/>
                  <a:gd name="T17" fmla="*/ 104 h 682"/>
                  <a:gd name="T18" fmla="*/ 95 w 417"/>
                  <a:gd name="T19" fmla="*/ 57 h 682"/>
                  <a:gd name="T20" fmla="*/ 133 w 417"/>
                  <a:gd name="T21" fmla="*/ 29 h 682"/>
                  <a:gd name="T22" fmla="*/ 171 w 417"/>
                  <a:gd name="T23" fmla="*/ 10 h 682"/>
                  <a:gd name="T24" fmla="*/ 209 w 417"/>
                  <a:gd name="T25" fmla="*/ 0 h 682"/>
                  <a:gd name="T26" fmla="*/ 417 w 417"/>
                  <a:gd name="T27" fmla="*/ 0 h 682"/>
                  <a:gd name="T28" fmla="*/ 417 w 417"/>
                  <a:gd name="T29" fmla="*/ 682 h 682"/>
                  <a:gd name="T30" fmla="*/ 209 w 417"/>
                  <a:gd name="T31" fmla="*/ 682 h 6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7"/>
                  <a:gd name="T49" fmla="*/ 0 h 682"/>
                  <a:gd name="T50" fmla="*/ 417 w 417"/>
                  <a:gd name="T51" fmla="*/ 682 h 6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7" h="682">
                    <a:moveTo>
                      <a:pt x="209" y="682"/>
                    </a:moveTo>
                    <a:lnTo>
                      <a:pt x="171" y="673"/>
                    </a:lnTo>
                    <a:lnTo>
                      <a:pt x="133" y="654"/>
                    </a:lnTo>
                    <a:lnTo>
                      <a:pt x="95" y="625"/>
                    </a:lnTo>
                    <a:lnTo>
                      <a:pt x="67" y="587"/>
                    </a:lnTo>
                    <a:lnTo>
                      <a:pt x="19" y="483"/>
                    </a:lnTo>
                    <a:lnTo>
                      <a:pt x="0" y="351"/>
                    </a:lnTo>
                    <a:lnTo>
                      <a:pt x="19" y="218"/>
                    </a:lnTo>
                    <a:lnTo>
                      <a:pt x="67" y="104"/>
                    </a:lnTo>
                    <a:lnTo>
                      <a:pt x="95" y="57"/>
                    </a:lnTo>
                    <a:lnTo>
                      <a:pt x="133" y="29"/>
                    </a:lnTo>
                    <a:lnTo>
                      <a:pt x="171" y="10"/>
                    </a:lnTo>
                    <a:lnTo>
                      <a:pt x="209" y="0"/>
                    </a:lnTo>
                    <a:lnTo>
                      <a:pt x="417" y="0"/>
                    </a:lnTo>
                    <a:lnTo>
                      <a:pt x="417" y="682"/>
                    </a:lnTo>
                    <a:lnTo>
                      <a:pt x="209" y="682"/>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4" name="Freeform 2003"/>
              <p:cNvSpPr>
                <a:spLocks/>
              </p:cNvSpPr>
              <p:nvPr/>
            </p:nvSpPr>
            <p:spPr bwMode="auto">
              <a:xfrm>
                <a:off x="2004" y="1998"/>
                <a:ext cx="407" cy="663"/>
              </a:xfrm>
              <a:custGeom>
                <a:avLst/>
                <a:gdLst>
                  <a:gd name="T0" fmla="*/ 199 w 407"/>
                  <a:gd name="T1" fmla="*/ 663 h 663"/>
                  <a:gd name="T2" fmla="*/ 161 w 407"/>
                  <a:gd name="T3" fmla="*/ 653 h 663"/>
                  <a:gd name="T4" fmla="*/ 123 w 407"/>
                  <a:gd name="T5" fmla="*/ 634 h 663"/>
                  <a:gd name="T6" fmla="*/ 85 w 407"/>
                  <a:gd name="T7" fmla="*/ 606 h 663"/>
                  <a:gd name="T8" fmla="*/ 57 w 407"/>
                  <a:gd name="T9" fmla="*/ 568 h 663"/>
                  <a:gd name="T10" fmla="*/ 19 w 407"/>
                  <a:gd name="T11" fmla="*/ 464 h 663"/>
                  <a:gd name="T12" fmla="*/ 0 w 407"/>
                  <a:gd name="T13" fmla="*/ 341 h 663"/>
                  <a:gd name="T14" fmla="*/ 19 w 407"/>
                  <a:gd name="T15" fmla="*/ 208 h 663"/>
                  <a:gd name="T16" fmla="*/ 57 w 407"/>
                  <a:gd name="T17" fmla="*/ 104 h 663"/>
                  <a:gd name="T18" fmla="*/ 85 w 407"/>
                  <a:gd name="T19" fmla="*/ 57 h 663"/>
                  <a:gd name="T20" fmla="*/ 123 w 407"/>
                  <a:gd name="T21" fmla="*/ 28 h 663"/>
                  <a:gd name="T22" fmla="*/ 161 w 407"/>
                  <a:gd name="T23" fmla="*/ 9 h 663"/>
                  <a:gd name="T24" fmla="*/ 199 w 407"/>
                  <a:gd name="T25" fmla="*/ 0 h 663"/>
                  <a:gd name="T26" fmla="*/ 407 w 407"/>
                  <a:gd name="T27" fmla="*/ 0 h 663"/>
                  <a:gd name="T28" fmla="*/ 407 w 407"/>
                  <a:gd name="T29" fmla="*/ 663 h 663"/>
                  <a:gd name="T30" fmla="*/ 199 w 407"/>
                  <a:gd name="T31" fmla="*/ 663 h 6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7"/>
                  <a:gd name="T49" fmla="*/ 0 h 663"/>
                  <a:gd name="T50" fmla="*/ 407 w 407"/>
                  <a:gd name="T51" fmla="*/ 663 h 6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7" h="663">
                    <a:moveTo>
                      <a:pt x="199" y="663"/>
                    </a:moveTo>
                    <a:lnTo>
                      <a:pt x="161" y="653"/>
                    </a:lnTo>
                    <a:lnTo>
                      <a:pt x="123" y="634"/>
                    </a:lnTo>
                    <a:lnTo>
                      <a:pt x="85" y="606"/>
                    </a:lnTo>
                    <a:lnTo>
                      <a:pt x="57" y="568"/>
                    </a:lnTo>
                    <a:lnTo>
                      <a:pt x="19" y="464"/>
                    </a:lnTo>
                    <a:lnTo>
                      <a:pt x="0" y="341"/>
                    </a:lnTo>
                    <a:lnTo>
                      <a:pt x="19" y="208"/>
                    </a:lnTo>
                    <a:lnTo>
                      <a:pt x="57" y="104"/>
                    </a:lnTo>
                    <a:lnTo>
                      <a:pt x="85" y="57"/>
                    </a:lnTo>
                    <a:lnTo>
                      <a:pt x="123" y="28"/>
                    </a:lnTo>
                    <a:lnTo>
                      <a:pt x="161" y="9"/>
                    </a:lnTo>
                    <a:lnTo>
                      <a:pt x="199" y="0"/>
                    </a:lnTo>
                    <a:lnTo>
                      <a:pt x="407" y="0"/>
                    </a:lnTo>
                    <a:lnTo>
                      <a:pt x="407" y="663"/>
                    </a:lnTo>
                    <a:lnTo>
                      <a:pt x="199" y="663"/>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5" name="Freeform 2004"/>
              <p:cNvSpPr>
                <a:spLocks/>
              </p:cNvSpPr>
              <p:nvPr/>
            </p:nvSpPr>
            <p:spPr bwMode="auto">
              <a:xfrm>
                <a:off x="2013" y="2007"/>
                <a:ext cx="388" cy="644"/>
              </a:xfrm>
              <a:custGeom>
                <a:avLst/>
                <a:gdLst>
                  <a:gd name="T0" fmla="*/ 190 w 388"/>
                  <a:gd name="T1" fmla="*/ 644 h 644"/>
                  <a:gd name="T2" fmla="*/ 152 w 388"/>
                  <a:gd name="T3" fmla="*/ 635 h 644"/>
                  <a:gd name="T4" fmla="*/ 114 w 388"/>
                  <a:gd name="T5" fmla="*/ 616 h 644"/>
                  <a:gd name="T6" fmla="*/ 85 w 388"/>
                  <a:gd name="T7" fmla="*/ 587 h 644"/>
                  <a:gd name="T8" fmla="*/ 57 w 388"/>
                  <a:gd name="T9" fmla="*/ 549 h 644"/>
                  <a:gd name="T10" fmla="*/ 19 w 388"/>
                  <a:gd name="T11" fmla="*/ 455 h 644"/>
                  <a:gd name="T12" fmla="*/ 0 w 388"/>
                  <a:gd name="T13" fmla="*/ 332 h 644"/>
                  <a:gd name="T14" fmla="*/ 19 w 388"/>
                  <a:gd name="T15" fmla="*/ 209 h 644"/>
                  <a:gd name="T16" fmla="*/ 57 w 388"/>
                  <a:gd name="T17" fmla="*/ 95 h 644"/>
                  <a:gd name="T18" fmla="*/ 85 w 388"/>
                  <a:gd name="T19" fmla="*/ 57 h 644"/>
                  <a:gd name="T20" fmla="*/ 114 w 388"/>
                  <a:gd name="T21" fmla="*/ 29 h 644"/>
                  <a:gd name="T22" fmla="*/ 152 w 388"/>
                  <a:gd name="T23" fmla="*/ 10 h 644"/>
                  <a:gd name="T24" fmla="*/ 190 w 388"/>
                  <a:gd name="T25" fmla="*/ 0 h 644"/>
                  <a:gd name="T26" fmla="*/ 388 w 388"/>
                  <a:gd name="T27" fmla="*/ 0 h 644"/>
                  <a:gd name="T28" fmla="*/ 388 w 388"/>
                  <a:gd name="T29" fmla="*/ 644 h 644"/>
                  <a:gd name="T30" fmla="*/ 190 w 388"/>
                  <a:gd name="T31" fmla="*/ 644 h 6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8"/>
                  <a:gd name="T49" fmla="*/ 0 h 644"/>
                  <a:gd name="T50" fmla="*/ 388 w 388"/>
                  <a:gd name="T51" fmla="*/ 644 h 6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8" h="644">
                    <a:moveTo>
                      <a:pt x="190" y="644"/>
                    </a:moveTo>
                    <a:lnTo>
                      <a:pt x="152" y="635"/>
                    </a:lnTo>
                    <a:lnTo>
                      <a:pt x="114" y="616"/>
                    </a:lnTo>
                    <a:lnTo>
                      <a:pt x="85" y="587"/>
                    </a:lnTo>
                    <a:lnTo>
                      <a:pt x="57" y="549"/>
                    </a:lnTo>
                    <a:lnTo>
                      <a:pt x="19" y="455"/>
                    </a:lnTo>
                    <a:lnTo>
                      <a:pt x="0" y="332"/>
                    </a:lnTo>
                    <a:lnTo>
                      <a:pt x="19" y="209"/>
                    </a:lnTo>
                    <a:lnTo>
                      <a:pt x="57" y="95"/>
                    </a:lnTo>
                    <a:lnTo>
                      <a:pt x="85" y="57"/>
                    </a:lnTo>
                    <a:lnTo>
                      <a:pt x="114" y="29"/>
                    </a:lnTo>
                    <a:lnTo>
                      <a:pt x="152" y="10"/>
                    </a:lnTo>
                    <a:lnTo>
                      <a:pt x="190" y="0"/>
                    </a:lnTo>
                    <a:lnTo>
                      <a:pt x="388" y="0"/>
                    </a:lnTo>
                    <a:lnTo>
                      <a:pt x="388" y="644"/>
                    </a:lnTo>
                    <a:lnTo>
                      <a:pt x="190" y="64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6" name="Freeform 2005"/>
              <p:cNvSpPr>
                <a:spLocks/>
              </p:cNvSpPr>
              <p:nvPr/>
            </p:nvSpPr>
            <p:spPr bwMode="auto">
              <a:xfrm>
                <a:off x="2013" y="2017"/>
                <a:ext cx="388" cy="634"/>
              </a:xfrm>
              <a:custGeom>
                <a:avLst/>
                <a:gdLst>
                  <a:gd name="T0" fmla="*/ 190 w 388"/>
                  <a:gd name="T1" fmla="*/ 634 h 634"/>
                  <a:gd name="T2" fmla="*/ 152 w 388"/>
                  <a:gd name="T3" fmla="*/ 625 h 634"/>
                  <a:gd name="T4" fmla="*/ 114 w 388"/>
                  <a:gd name="T5" fmla="*/ 606 h 634"/>
                  <a:gd name="T6" fmla="*/ 85 w 388"/>
                  <a:gd name="T7" fmla="*/ 577 h 634"/>
                  <a:gd name="T8" fmla="*/ 57 w 388"/>
                  <a:gd name="T9" fmla="*/ 539 h 634"/>
                  <a:gd name="T10" fmla="*/ 19 w 388"/>
                  <a:gd name="T11" fmla="*/ 445 h 634"/>
                  <a:gd name="T12" fmla="*/ 0 w 388"/>
                  <a:gd name="T13" fmla="*/ 322 h 634"/>
                  <a:gd name="T14" fmla="*/ 19 w 388"/>
                  <a:gd name="T15" fmla="*/ 199 h 634"/>
                  <a:gd name="T16" fmla="*/ 57 w 388"/>
                  <a:gd name="T17" fmla="*/ 94 h 634"/>
                  <a:gd name="T18" fmla="*/ 85 w 388"/>
                  <a:gd name="T19" fmla="*/ 56 h 634"/>
                  <a:gd name="T20" fmla="*/ 114 w 388"/>
                  <a:gd name="T21" fmla="*/ 28 h 634"/>
                  <a:gd name="T22" fmla="*/ 152 w 388"/>
                  <a:gd name="T23" fmla="*/ 9 h 634"/>
                  <a:gd name="T24" fmla="*/ 190 w 388"/>
                  <a:gd name="T25" fmla="*/ 0 h 634"/>
                  <a:gd name="T26" fmla="*/ 388 w 388"/>
                  <a:gd name="T27" fmla="*/ 0 h 634"/>
                  <a:gd name="T28" fmla="*/ 388 w 388"/>
                  <a:gd name="T29" fmla="*/ 634 h 634"/>
                  <a:gd name="T30" fmla="*/ 190 w 388"/>
                  <a:gd name="T31" fmla="*/ 634 h 6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8"/>
                  <a:gd name="T49" fmla="*/ 0 h 634"/>
                  <a:gd name="T50" fmla="*/ 388 w 388"/>
                  <a:gd name="T51" fmla="*/ 634 h 6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8" h="634">
                    <a:moveTo>
                      <a:pt x="190" y="634"/>
                    </a:moveTo>
                    <a:lnTo>
                      <a:pt x="152" y="625"/>
                    </a:lnTo>
                    <a:lnTo>
                      <a:pt x="114" y="606"/>
                    </a:lnTo>
                    <a:lnTo>
                      <a:pt x="85" y="577"/>
                    </a:lnTo>
                    <a:lnTo>
                      <a:pt x="57" y="539"/>
                    </a:lnTo>
                    <a:lnTo>
                      <a:pt x="19" y="445"/>
                    </a:lnTo>
                    <a:lnTo>
                      <a:pt x="0" y="322"/>
                    </a:lnTo>
                    <a:lnTo>
                      <a:pt x="19" y="199"/>
                    </a:lnTo>
                    <a:lnTo>
                      <a:pt x="57" y="94"/>
                    </a:lnTo>
                    <a:lnTo>
                      <a:pt x="85" y="56"/>
                    </a:lnTo>
                    <a:lnTo>
                      <a:pt x="114" y="28"/>
                    </a:lnTo>
                    <a:lnTo>
                      <a:pt x="152" y="9"/>
                    </a:lnTo>
                    <a:lnTo>
                      <a:pt x="190" y="0"/>
                    </a:lnTo>
                    <a:lnTo>
                      <a:pt x="388" y="0"/>
                    </a:lnTo>
                    <a:lnTo>
                      <a:pt x="388" y="634"/>
                    </a:lnTo>
                    <a:lnTo>
                      <a:pt x="190" y="634"/>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7" name="Freeform 2006"/>
              <p:cNvSpPr>
                <a:spLocks/>
              </p:cNvSpPr>
              <p:nvPr/>
            </p:nvSpPr>
            <p:spPr bwMode="auto">
              <a:xfrm>
                <a:off x="2023" y="2026"/>
                <a:ext cx="378" cy="616"/>
              </a:xfrm>
              <a:custGeom>
                <a:avLst/>
                <a:gdLst>
                  <a:gd name="T0" fmla="*/ 180 w 378"/>
                  <a:gd name="T1" fmla="*/ 616 h 616"/>
                  <a:gd name="T2" fmla="*/ 142 w 378"/>
                  <a:gd name="T3" fmla="*/ 606 h 616"/>
                  <a:gd name="T4" fmla="*/ 113 w 378"/>
                  <a:gd name="T5" fmla="*/ 587 h 616"/>
                  <a:gd name="T6" fmla="*/ 85 w 378"/>
                  <a:gd name="T7" fmla="*/ 559 h 616"/>
                  <a:gd name="T8" fmla="*/ 56 w 378"/>
                  <a:gd name="T9" fmla="*/ 521 h 616"/>
                  <a:gd name="T10" fmla="*/ 19 w 378"/>
                  <a:gd name="T11" fmla="*/ 426 h 616"/>
                  <a:gd name="T12" fmla="*/ 0 w 378"/>
                  <a:gd name="T13" fmla="*/ 313 h 616"/>
                  <a:gd name="T14" fmla="*/ 19 w 378"/>
                  <a:gd name="T15" fmla="*/ 190 h 616"/>
                  <a:gd name="T16" fmla="*/ 56 w 378"/>
                  <a:gd name="T17" fmla="*/ 95 h 616"/>
                  <a:gd name="T18" fmla="*/ 85 w 378"/>
                  <a:gd name="T19" fmla="*/ 57 h 616"/>
                  <a:gd name="T20" fmla="*/ 113 w 378"/>
                  <a:gd name="T21" fmla="*/ 29 h 616"/>
                  <a:gd name="T22" fmla="*/ 142 w 378"/>
                  <a:gd name="T23" fmla="*/ 10 h 616"/>
                  <a:gd name="T24" fmla="*/ 180 w 378"/>
                  <a:gd name="T25" fmla="*/ 0 h 616"/>
                  <a:gd name="T26" fmla="*/ 378 w 378"/>
                  <a:gd name="T27" fmla="*/ 0 h 616"/>
                  <a:gd name="T28" fmla="*/ 378 w 378"/>
                  <a:gd name="T29" fmla="*/ 616 h 616"/>
                  <a:gd name="T30" fmla="*/ 180 w 378"/>
                  <a:gd name="T31" fmla="*/ 616 h 6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616"/>
                  <a:gd name="T50" fmla="*/ 378 w 378"/>
                  <a:gd name="T51" fmla="*/ 616 h 6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616">
                    <a:moveTo>
                      <a:pt x="180" y="616"/>
                    </a:moveTo>
                    <a:lnTo>
                      <a:pt x="142" y="606"/>
                    </a:lnTo>
                    <a:lnTo>
                      <a:pt x="113" y="587"/>
                    </a:lnTo>
                    <a:lnTo>
                      <a:pt x="85" y="559"/>
                    </a:lnTo>
                    <a:lnTo>
                      <a:pt x="56" y="521"/>
                    </a:lnTo>
                    <a:lnTo>
                      <a:pt x="19" y="426"/>
                    </a:lnTo>
                    <a:lnTo>
                      <a:pt x="0" y="313"/>
                    </a:lnTo>
                    <a:lnTo>
                      <a:pt x="19" y="190"/>
                    </a:lnTo>
                    <a:lnTo>
                      <a:pt x="56" y="95"/>
                    </a:lnTo>
                    <a:lnTo>
                      <a:pt x="85" y="57"/>
                    </a:lnTo>
                    <a:lnTo>
                      <a:pt x="113" y="29"/>
                    </a:lnTo>
                    <a:lnTo>
                      <a:pt x="142" y="10"/>
                    </a:lnTo>
                    <a:lnTo>
                      <a:pt x="180" y="0"/>
                    </a:lnTo>
                    <a:lnTo>
                      <a:pt x="378" y="0"/>
                    </a:lnTo>
                    <a:lnTo>
                      <a:pt x="378" y="616"/>
                    </a:lnTo>
                    <a:lnTo>
                      <a:pt x="180" y="61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8" name="Freeform 2007"/>
              <p:cNvSpPr>
                <a:spLocks/>
              </p:cNvSpPr>
              <p:nvPr/>
            </p:nvSpPr>
            <p:spPr bwMode="auto">
              <a:xfrm>
                <a:off x="2023" y="2036"/>
                <a:ext cx="369" cy="596"/>
              </a:xfrm>
              <a:custGeom>
                <a:avLst/>
                <a:gdLst>
                  <a:gd name="T0" fmla="*/ 180 w 369"/>
                  <a:gd name="T1" fmla="*/ 596 h 596"/>
                  <a:gd name="T2" fmla="*/ 142 w 369"/>
                  <a:gd name="T3" fmla="*/ 587 h 596"/>
                  <a:gd name="T4" fmla="*/ 104 w 369"/>
                  <a:gd name="T5" fmla="*/ 577 h 596"/>
                  <a:gd name="T6" fmla="*/ 75 w 369"/>
                  <a:gd name="T7" fmla="*/ 549 h 596"/>
                  <a:gd name="T8" fmla="*/ 47 w 369"/>
                  <a:gd name="T9" fmla="*/ 511 h 596"/>
                  <a:gd name="T10" fmla="*/ 9 w 369"/>
                  <a:gd name="T11" fmla="*/ 416 h 596"/>
                  <a:gd name="T12" fmla="*/ 0 w 369"/>
                  <a:gd name="T13" fmla="*/ 303 h 596"/>
                  <a:gd name="T14" fmla="*/ 9 w 369"/>
                  <a:gd name="T15" fmla="*/ 180 h 596"/>
                  <a:gd name="T16" fmla="*/ 47 w 369"/>
                  <a:gd name="T17" fmla="*/ 85 h 596"/>
                  <a:gd name="T18" fmla="*/ 75 w 369"/>
                  <a:gd name="T19" fmla="*/ 47 h 596"/>
                  <a:gd name="T20" fmla="*/ 104 w 369"/>
                  <a:gd name="T21" fmla="*/ 28 h 596"/>
                  <a:gd name="T22" fmla="*/ 142 w 369"/>
                  <a:gd name="T23" fmla="*/ 9 h 596"/>
                  <a:gd name="T24" fmla="*/ 180 w 369"/>
                  <a:gd name="T25" fmla="*/ 0 h 596"/>
                  <a:gd name="T26" fmla="*/ 369 w 369"/>
                  <a:gd name="T27" fmla="*/ 0 h 596"/>
                  <a:gd name="T28" fmla="*/ 369 w 369"/>
                  <a:gd name="T29" fmla="*/ 596 h 596"/>
                  <a:gd name="T30" fmla="*/ 180 w 369"/>
                  <a:gd name="T31" fmla="*/ 596 h 5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9"/>
                  <a:gd name="T49" fmla="*/ 0 h 596"/>
                  <a:gd name="T50" fmla="*/ 369 w 369"/>
                  <a:gd name="T51" fmla="*/ 596 h 5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9" h="596">
                    <a:moveTo>
                      <a:pt x="180" y="596"/>
                    </a:moveTo>
                    <a:lnTo>
                      <a:pt x="142" y="587"/>
                    </a:lnTo>
                    <a:lnTo>
                      <a:pt x="104" y="577"/>
                    </a:lnTo>
                    <a:lnTo>
                      <a:pt x="75" y="549"/>
                    </a:lnTo>
                    <a:lnTo>
                      <a:pt x="47" y="511"/>
                    </a:lnTo>
                    <a:lnTo>
                      <a:pt x="9" y="416"/>
                    </a:lnTo>
                    <a:lnTo>
                      <a:pt x="0" y="303"/>
                    </a:lnTo>
                    <a:lnTo>
                      <a:pt x="9" y="180"/>
                    </a:lnTo>
                    <a:lnTo>
                      <a:pt x="47" y="85"/>
                    </a:lnTo>
                    <a:lnTo>
                      <a:pt x="75" y="47"/>
                    </a:lnTo>
                    <a:lnTo>
                      <a:pt x="104" y="28"/>
                    </a:lnTo>
                    <a:lnTo>
                      <a:pt x="142" y="9"/>
                    </a:lnTo>
                    <a:lnTo>
                      <a:pt x="180" y="0"/>
                    </a:lnTo>
                    <a:lnTo>
                      <a:pt x="369" y="0"/>
                    </a:lnTo>
                    <a:lnTo>
                      <a:pt x="369" y="596"/>
                    </a:lnTo>
                    <a:lnTo>
                      <a:pt x="180" y="59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59" name="Freeform 2008"/>
              <p:cNvSpPr>
                <a:spLocks/>
              </p:cNvSpPr>
              <p:nvPr/>
            </p:nvSpPr>
            <p:spPr bwMode="auto">
              <a:xfrm>
                <a:off x="2032" y="2045"/>
                <a:ext cx="360" cy="578"/>
              </a:xfrm>
              <a:custGeom>
                <a:avLst/>
                <a:gdLst>
                  <a:gd name="T0" fmla="*/ 171 w 360"/>
                  <a:gd name="T1" fmla="*/ 578 h 578"/>
                  <a:gd name="T2" fmla="*/ 133 w 360"/>
                  <a:gd name="T3" fmla="*/ 568 h 578"/>
                  <a:gd name="T4" fmla="*/ 104 w 360"/>
                  <a:gd name="T5" fmla="*/ 559 h 578"/>
                  <a:gd name="T6" fmla="*/ 76 w 360"/>
                  <a:gd name="T7" fmla="*/ 530 h 578"/>
                  <a:gd name="T8" fmla="*/ 47 w 360"/>
                  <a:gd name="T9" fmla="*/ 493 h 578"/>
                  <a:gd name="T10" fmla="*/ 10 w 360"/>
                  <a:gd name="T11" fmla="*/ 398 h 578"/>
                  <a:gd name="T12" fmla="*/ 0 w 360"/>
                  <a:gd name="T13" fmla="*/ 294 h 578"/>
                  <a:gd name="T14" fmla="*/ 10 w 360"/>
                  <a:gd name="T15" fmla="*/ 180 h 578"/>
                  <a:gd name="T16" fmla="*/ 47 w 360"/>
                  <a:gd name="T17" fmla="*/ 85 h 578"/>
                  <a:gd name="T18" fmla="*/ 76 w 360"/>
                  <a:gd name="T19" fmla="*/ 47 h 578"/>
                  <a:gd name="T20" fmla="*/ 104 w 360"/>
                  <a:gd name="T21" fmla="*/ 19 h 578"/>
                  <a:gd name="T22" fmla="*/ 133 w 360"/>
                  <a:gd name="T23" fmla="*/ 10 h 578"/>
                  <a:gd name="T24" fmla="*/ 171 w 360"/>
                  <a:gd name="T25" fmla="*/ 0 h 578"/>
                  <a:gd name="T26" fmla="*/ 360 w 360"/>
                  <a:gd name="T27" fmla="*/ 0 h 578"/>
                  <a:gd name="T28" fmla="*/ 360 w 360"/>
                  <a:gd name="T29" fmla="*/ 578 h 578"/>
                  <a:gd name="T30" fmla="*/ 171 w 360"/>
                  <a:gd name="T31" fmla="*/ 578 h 5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0"/>
                  <a:gd name="T49" fmla="*/ 0 h 578"/>
                  <a:gd name="T50" fmla="*/ 360 w 360"/>
                  <a:gd name="T51" fmla="*/ 578 h 5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0" h="578">
                    <a:moveTo>
                      <a:pt x="171" y="578"/>
                    </a:moveTo>
                    <a:lnTo>
                      <a:pt x="133" y="568"/>
                    </a:lnTo>
                    <a:lnTo>
                      <a:pt x="104" y="559"/>
                    </a:lnTo>
                    <a:lnTo>
                      <a:pt x="76" y="530"/>
                    </a:lnTo>
                    <a:lnTo>
                      <a:pt x="47" y="493"/>
                    </a:lnTo>
                    <a:lnTo>
                      <a:pt x="10" y="398"/>
                    </a:lnTo>
                    <a:lnTo>
                      <a:pt x="0" y="294"/>
                    </a:lnTo>
                    <a:lnTo>
                      <a:pt x="10" y="180"/>
                    </a:lnTo>
                    <a:lnTo>
                      <a:pt x="47" y="85"/>
                    </a:lnTo>
                    <a:lnTo>
                      <a:pt x="76" y="47"/>
                    </a:lnTo>
                    <a:lnTo>
                      <a:pt x="104" y="19"/>
                    </a:lnTo>
                    <a:lnTo>
                      <a:pt x="133" y="10"/>
                    </a:lnTo>
                    <a:lnTo>
                      <a:pt x="171" y="0"/>
                    </a:lnTo>
                    <a:lnTo>
                      <a:pt x="360" y="0"/>
                    </a:lnTo>
                    <a:lnTo>
                      <a:pt x="360" y="578"/>
                    </a:lnTo>
                    <a:lnTo>
                      <a:pt x="171" y="578"/>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0" name="Freeform 2009"/>
              <p:cNvSpPr>
                <a:spLocks/>
              </p:cNvSpPr>
              <p:nvPr/>
            </p:nvSpPr>
            <p:spPr bwMode="auto">
              <a:xfrm>
                <a:off x="2042" y="2055"/>
                <a:ext cx="340" cy="558"/>
              </a:xfrm>
              <a:custGeom>
                <a:avLst/>
                <a:gdLst>
                  <a:gd name="T0" fmla="*/ 170 w 340"/>
                  <a:gd name="T1" fmla="*/ 558 h 558"/>
                  <a:gd name="T2" fmla="*/ 132 w 340"/>
                  <a:gd name="T3" fmla="*/ 549 h 558"/>
                  <a:gd name="T4" fmla="*/ 104 w 340"/>
                  <a:gd name="T5" fmla="*/ 539 h 558"/>
                  <a:gd name="T6" fmla="*/ 47 w 340"/>
                  <a:gd name="T7" fmla="*/ 483 h 558"/>
                  <a:gd name="T8" fmla="*/ 9 w 340"/>
                  <a:gd name="T9" fmla="*/ 388 h 558"/>
                  <a:gd name="T10" fmla="*/ 0 w 340"/>
                  <a:gd name="T11" fmla="*/ 284 h 558"/>
                  <a:gd name="T12" fmla="*/ 9 w 340"/>
                  <a:gd name="T13" fmla="*/ 179 h 558"/>
                  <a:gd name="T14" fmla="*/ 47 w 340"/>
                  <a:gd name="T15" fmla="*/ 85 h 558"/>
                  <a:gd name="T16" fmla="*/ 75 w 340"/>
                  <a:gd name="T17" fmla="*/ 47 h 558"/>
                  <a:gd name="T18" fmla="*/ 104 w 340"/>
                  <a:gd name="T19" fmla="*/ 18 h 558"/>
                  <a:gd name="T20" fmla="*/ 132 w 340"/>
                  <a:gd name="T21" fmla="*/ 9 h 558"/>
                  <a:gd name="T22" fmla="*/ 170 w 340"/>
                  <a:gd name="T23" fmla="*/ 0 h 558"/>
                  <a:gd name="T24" fmla="*/ 340 w 340"/>
                  <a:gd name="T25" fmla="*/ 0 h 558"/>
                  <a:gd name="T26" fmla="*/ 340 w 340"/>
                  <a:gd name="T27" fmla="*/ 558 h 558"/>
                  <a:gd name="T28" fmla="*/ 170 w 340"/>
                  <a:gd name="T29" fmla="*/ 558 h 5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0"/>
                  <a:gd name="T46" fmla="*/ 0 h 558"/>
                  <a:gd name="T47" fmla="*/ 340 w 340"/>
                  <a:gd name="T48" fmla="*/ 558 h 5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0" h="558">
                    <a:moveTo>
                      <a:pt x="170" y="558"/>
                    </a:moveTo>
                    <a:lnTo>
                      <a:pt x="132" y="549"/>
                    </a:lnTo>
                    <a:lnTo>
                      <a:pt x="104" y="539"/>
                    </a:lnTo>
                    <a:lnTo>
                      <a:pt x="47" y="483"/>
                    </a:lnTo>
                    <a:lnTo>
                      <a:pt x="9" y="388"/>
                    </a:lnTo>
                    <a:lnTo>
                      <a:pt x="0" y="284"/>
                    </a:lnTo>
                    <a:lnTo>
                      <a:pt x="9" y="179"/>
                    </a:lnTo>
                    <a:lnTo>
                      <a:pt x="47" y="85"/>
                    </a:lnTo>
                    <a:lnTo>
                      <a:pt x="75" y="47"/>
                    </a:lnTo>
                    <a:lnTo>
                      <a:pt x="104" y="18"/>
                    </a:lnTo>
                    <a:lnTo>
                      <a:pt x="132" y="9"/>
                    </a:lnTo>
                    <a:lnTo>
                      <a:pt x="170" y="0"/>
                    </a:lnTo>
                    <a:lnTo>
                      <a:pt x="340" y="0"/>
                    </a:lnTo>
                    <a:lnTo>
                      <a:pt x="340" y="558"/>
                    </a:lnTo>
                    <a:lnTo>
                      <a:pt x="170" y="55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1" name="Freeform 2010"/>
              <p:cNvSpPr>
                <a:spLocks/>
              </p:cNvSpPr>
              <p:nvPr/>
            </p:nvSpPr>
            <p:spPr bwMode="auto">
              <a:xfrm>
                <a:off x="2042" y="2064"/>
                <a:ext cx="331" cy="540"/>
              </a:xfrm>
              <a:custGeom>
                <a:avLst/>
                <a:gdLst>
                  <a:gd name="T0" fmla="*/ 161 w 331"/>
                  <a:gd name="T1" fmla="*/ 540 h 540"/>
                  <a:gd name="T2" fmla="*/ 132 w 331"/>
                  <a:gd name="T3" fmla="*/ 530 h 540"/>
                  <a:gd name="T4" fmla="*/ 104 w 331"/>
                  <a:gd name="T5" fmla="*/ 521 h 540"/>
                  <a:gd name="T6" fmla="*/ 47 w 331"/>
                  <a:gd name="T7" fmla="*/ 464 h 540"/>
                  <a:gd name="T8" fmla="*/ 9 w 331"/>
                  <a:gd name="T9" fmla="*/ 379 h 540"/>
                  <a:gd name="T10" fmla="*/ 0 w 331"/>
                  <a:gd name="T11" fmla="*/ 275 h 540"/>
                  <a:gd name="T12" fmla="*/ 9 w 331"/>
                  <a:gd name="T13" fmla="*/ 170 h 540"/>
                  <a:gd name="T14" fmla="*/ 47 w 331"/>
                  <a:gd name="T15" fmla="*/ 85 h 540"/>
                  <a:gd name="T16" fmla="*/ 104 w 331"/>
                  <a:gd name="T17" fmla="*/ 19 h 540"/>
                  <a:gd name="T18" fmla="*/ 132 w 331"/>
                  <a:gd name="T19" fmla="*/ 9 h 540"/>
                  <a:gd name="T20" fmla="*/ 161 w 331"/>
                  <a:gd name="T21" fmla="*/ 0 h 540"/>
                  <a:gd name="T22" fmla="*/ 331 w 331"/>
                  <a:gd name="T23" fmla="*/ 0 h 540"/>
                  <a:gd name="T24" fmla="*/ 331 w 331"/>
                  <a:gd name="T25" fmla="*/ 540 h 540"/>
                  <a:gd name="T26" fmla="*/ 161 w 331"/>
                  <a:gd name="T27" fmla="*/ 540 h 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1"/>
                  <a:gd name="T43" fmla="*/ 0 h 540"/>
                  <a:gd name="T44" fmla="*/ 331 w 331"/>
                  <a:gd name="T45" fmla="*/ 540 h 5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1" h="540">
                    <a:moveTo>
                      <a:pt x="161" y="540"/>
                    </a:moveTo>
                    <a:lnTo>
                      <a:pt x="132" y="530"/>
                    </a:lnTo>
                    <a:lnTo>
                      <a:pt x="104" y="521"/>
                    </a:lnTo>
                    <a:lnTo>
                      <a:pt x="47" y="464"/>
                    </a:lnTo>
                    <a:lnTo>
                      <a:pt x="9" y="379"/>
                    </a:lnTo>
                    <a:lnTo>
                      <a:pt x="0" y="275"/>
                    </a:lnTo>
                    <a:lnTo>
                      <a:pt x="9" y="170"/>
                    </a:lnTo>
                    <a:lnTo>
                      <a:pt x="47" y="85"/>
                    </a:lnTo>
                    <a:lnTo>
                      <a:pt x="104" y="19"/>
                    </a:lnTo>
                    <a:lnTo>
                      <a:pt x="132" y="9"/>
                    </a:lnTo>
                    <a:lnTo>
                      <a:pt x="161" y="0"/>
                    </a:lnTo>
                    <a:lnTo>
                      <a:pt x="331" y="0"/>
                    </a:lnTo>
                    <a:lnTo>
                      <a:pt x="331" y="540"/>
                    </a:lnTo>
                    <a:lnTo>
                      <a:pt x="161" y="54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2" name="Freeform 2011"/>
              <p:cNvSpPr>
                <a:spLocks/>
              </p:cNvSpPr>
              <p:nvPr/>
            </p:nvSpPr>
            <p:spPr bwMode="auto">
              <a:xfrm>
                <a:off x="2051" y="2073"/>
                <a:ext cx="322" cy="521"/>
              </a:xfrm>
              <a:custGeom>
                <a:avLst/>
                <a:gdLst>
                  <a:gd name="T0" fmla="*/ 161 w 322"/>
                  <a:gd name="T1" fmla="*/ 521 h 521"/>
                  <a:gd name="T2" fmla="*/ 123 w 322"/>
                  <a:gd name="T3" fmla="*/ 512 h 521"/>
                  <a:gd name="T4" fmla="*/ 95 w 322"/>
                  <a:gd name="T5" fmla="*/ 502 h 521"/>
                  <a:gd name="T6" fmla="*/ 47 w 322"/>
                  <a:gd name="T7" fmla="*/ 446 h 521"/>
                  <a:gd name="T8" fmla="*/ 10 w 322"/>
                  <a:gd name="T9" fmla="*/ 370 h 521"/>
                  <a:gd name="T10" fmla="*/ 0 w 322"/>
                  <a:gd name="T11" fmla="*/ 266 h 521"/>
                  <a:gd name="T12" fmla="*/ 10 w 322"/>
                  <a:gd name="T13" fmla="*/ 161 h 521"/>
                  <a:gd name="T14" fmla="*/ 47 w 322"/>
                  <a:gd name="T15" fmla="*/ 76 h 521"/>
                  <a:gd name="T16" fmla="*/ 95 w 322"/>
                  <a:gd name="T17" fmla="*/ 19 h 521"/>
                  <a:gd name="T18" fmla="*/ 123 w 322"/>
                  <a:gd name="T19" fmla="*/ 10 h 521"/>
                  <a:gd name="T20" fmla="*/ 161 w 322"/>
                  <a:gd name="T21" fmla="*/ 0 h 521"/>
                  <a:gd name="T22" fmla="*/ 322 w 322"/>
                  <a:gd name="T23" fmla="*/ 0 h 521"/>
                  <a:gd name="T24" fmla="*/ 322 w 322"/>
                  <a:gd name="T25" fmla="*/ 521 h 521"/>
                  <a:gd name="T26" fmla="*/ 161 w 322"/>
                  <a:gd name="T27" fmla="*/ 521 h 5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2"/>
                  <a:gd name="T43" fmla="*/ 0 h 521"/>
                  <a:gd name="T44" fmla="*/ 322 w 322"/>
                  <a:gd name="T45" fmla="*/ 521 h 5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2" h="521">
                    <a:moveTo>
                      <a:pt x="161" y="521"/>
                    </a:moveTo>
                    <a:lnTo>
                      <a:pt x="123" y="512"/>
                    </a:lnTo>
                    <a:lnTo>
                      <a:pt x="95" y="502"/>
                    </a:lnTo>
                    <a:lnTo>
                      <a:pt x="47" y="446"/>
                    </a:lnTo>
                    <a:lnTo>
                      <a:pt x="10" y="370"/>
                    </a:lnTo>
                    <a:lnTo>
                      <a:pt x="0" y="266"/>
                    </a:lnTo>
                    <a:lnTo>
                      <a:pt x="10" y="161"/>
                    </a:lnTo>
                    <a:lnTo>
                      <a:pt x="47" y="76"/>
                    </a:lnTo>
                    <a:lnTo>
                      <a:pt x="95" y="19"/>
                    </a:lnTo>
                    <a:lnTo>
                      <a:pt x="123" y="10"/>
                    </a:lnTo>
                    <a:lnTo>
                      <a:pt x="161" y="0"/>
                    </a:lnTo>
                    <a:lnTo>
                      <a:pt x="322" y="0"/>
                    </a:lnTo>
                    <a:lnTo>
                      <a:pt x="322" y="521"/>
                    </a:lnTo>
                    <a:lnTo>
                      <a:pt x="161" y="5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3" name="Freeform 2012"/>
              <p:cNvSpPr>
                <a:spLocks/>
              </p:cNvSpPr>
              <p:nvPr/>
            </p:nvSpPr>
            <p:spPr bwMode="auto">
              <a:xfrm>
                <a:off x="2051" y="2083"/>
                <a:ext cx="313" cy="502"/>
              </a:xfrm>
              <a:custGeom>
                <a:avLst/>
                <a:gdLst>
                  <a:gd name="T0" fmla="*/ 152 w 313"/>
                  <a:gd name="T1" fmla="*/ 502 h 502"/>
                  <a:gd name="T2" fmla="*/ 123 w 313"/>
                  <a:gd name="T3" fmla="*/ 492 h 502"/>
                  <a:gd name="T4" fmla="*/ 95 w 313"/>
                  <a:gd name="T5" fmla="*/ 483 h 502"/>
                  <a:gd name="T6" fmla="*/ 47 w 313"/>
                  <a:gd name="T7" fmla="*/ 426 h 502"/>
                  <a:gd name="T8" fmla="*/ 10 w 313"/>
                  <a:gd name="T9" fmla="*/ 350 h 502"/>
                  <a:gd name="T10" fmla="*/ 0 w 313"/>
                  <a:gd name="T11" fmla="*/ 256 h 502"/>
                  <a:gd name="T12" fmla="*/ 10 w 313"/>
                  <a:gd name="T13" fmla="*/ 151 h 502"/>
                  <a:gd name="T14" fmla="*/ 47 w 313"/>
                  <a:gd name="T15" fmla="*/ 76 h 502"/>
                  <a:gd name="T16" fmla="*/ 95 w 313"/>
                  <a:gd name="T17" fmla="*/ 19 h 502"/>
                  <a:gd name="T18" fmla="*/ 123 w 313"/>
                  <a:gd name="T19" fmla="*/ 9 h 502"/>
                  <a:gd name="T20" fmla="*/ 152 w 313"/>
                  <a:gd name="T21" fmla="*/ 0 h 502"/>
                  <a:gd name="T22" fmla="*/ 313 w 313"/>
                  <a:gd name="T23" fmla="*/ 0 h 502"/>
                  <a:gd name="T24" fmla="*/ 313 w 313"/>
                  <a:gd name="T25" fmla="*/ 502 h 502"/>
                  <a:gd name="T26" fmla="*/ 152 w 313"/>
                  <a:gd name="T27" fmla="*/ 502 h 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3"/>
                  <a:gd name="T43" fmla="*/ 0 h 502"/>
                  <a:gd name="T44" fmla="*/ 313 w 313"/>
                  <a:gd name="T45" fmla="*/ 502 h 5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3" h="502">
                    <a:moveTo>
                      <a:pt x="152" y="502"/>
                    </a:moveTo>
                    <a:lnTo>
                      <a:pt x="123" y="492"/>
                    </a:lnTo>
                    <a:lnTo>
                      <a:pt x="95" y="483"/>
                    </a:lnTo>
                    <a:lnTo>
                      <a:pt x="47" y="426"/>
                    </a:lnTo>
                    <a:lnTo>
                      <a:pt x="10" y="350"/>
                    </a:lnTo>
                    <a:lnTo>
                      <a:pt x="0" y="256"/>
                    </a:lnTo>
                    <a:lnTo>
                      <a:pt x="10" y="151"/>
                    </a:lnTo>
                    <a:lnTo>
                      <a:pt x="47" y="76"/>
                    </a:lnTo>
                    <a:lnTo>
                      <a:pt x="95" y="19"/>
                    </a:lnTo>
                    <a:lnTo>
                      <a:pt x="123" y="9"/>
                    </a:lnTo>
                    <a:lnTo>
                      <a:pt x="152" y="0"/>
                    </a:lnTo>
                    <a:lnTo>
                      <a:pt x="313" y="0"/>
                    </a:lnTo>
                    <a:lnTo>
                      <a:pt x="313" y="502"/>
                    </a:lnTo>
                    <a:lnTo>
                      <a:pt x="152" y="50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4" name="Freeform 2013"/>
              <p:cNvSpPr>
                <a:spLocks/>
              </p:cNvSpPr>
              <p:nvPr/>
            </p:nvSpPr>
            <p:spPr bwMode="auto">
              <a:xfrm>
                <a:off x="2061" y="2092"/>
                <a:ext cx="303" cy="483"/>
              </a:xfrm>
              <a:custGeom>
                <a:avLst/>
                <a:gdLst>
                  <a:gd name="T0" fmla="*/ 151 w 303"/>
                  <a:gd name="T1" fmla="*/ 483 h 483"/>
                  <a:gd name="T2" fmla="*/ 123 w 303"/>
                  <a:gd name="T3" fmla="*/ 483 h 483"/>
                  <a:gd name="T4" fmla="*/ 94 w 303"/>
                  <a:gd name="T5" fmla="*/ 464 h 483"/>
                  <a:gd name="T6" fmla="*/ 47 w 303"/>
                  <a:gd name="T7" fmla="*/ 417 h 483"/>
                  <a:gd name="T8" fmla="*/ 9 w 303"/>
                  <a:gd name="T9" fmla="*/ 341 h 483"/>
                  <a:gd name="T10" fmla="*/ 0 w 303"/>
                  <a:gd name="T11" fmla="*/ 247 h 483"/>
                  <a:gd name="T12" fmla="*/ 9 w 303"/>
                  <a:gd name="T13" fmla="*/ 152 h 483"/>
                  <a:gd name="T14" fmla="*/ 47 w 303"/>
                  <a:gd name="T15" fmla="*/ 76 h 483"/>
                  <a:gd name="T16" fmla="*/ 94 w 303"/>
                  <a:gd name="T17" fmla="*/ 19 h 483"/>
                  <a:gd name="T18" fmla="*/ 123 w 303"/>
                  <a:gd name="T19" fmla="*/ 10 h 483"/>
                  <a:gd name="T20" fmla="*/ 151 w 303"/>
                  <a:gd name="T21" fmla="*/ 0 h 483"/>
                  <a:gd name="T22" fmla="*/ 303 w 303"/>
                  <a:gd name="T23" fmla="*/ 0 h 483"/>
                  <a:gd name="T24" fmla="*/ 303 w 303"/>
                  <a:gd name="T25" fmla="*/ 483 h 483"/>
                  <a:gd name="T26" fmla="*/ 151 w 303"/>
                  <a:gd name="T27" fmla="*/ 483 h 4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3"/>
                  <a:gd name="T43" fmla="*/ 0 h 483"/>
                  <a:gd name="T44" fmla="*/ 303 w 303"/>
                  <a:gd name="T45" fmla="*/ 483 h 4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3" h="483">
                    <a:moveTo>
                      <a:pt x="151" y="483"/>
                    </a:moveTo>
                    <a:lnTo>
                      <a:pt x="123" y="483"/>
                    </a:lnTo>
                    <a:lnTo>
                      <a:pt x="94" y="464"/>
                    </a:lnTo>
                    <a:lnTo>
                      <a:pt x="47" y="417"/>
                    </a:lnTo>
                    <a:lnTo>
                      <a:pt x="9" y="341"/>
                    </a:lnTo>
                    <a:lnTo>
                      <a:pt x="0" y="247"/>
                    </a:lnTo>
                    <a:lnTo>
                      <a:pt x="9" y="152"/>
                    </a:lnTo>
                    <a:lnTo>
                      <a:pt x="47" y="76"/>
                    </a:lnTo>
                    <a:lnTo>
                      <a:pt x="94" y="19"/>
                    </a:lnTo>
                    <a:lnTo>
                      <a:pt x="123" y="10"/>
                    </a:lnTo>
                    <a:lnTo>
                      <a:pt x="151" y="0"/>
                    </a:lnTo>
                    <a:lnTo>
                      <a:pt x="303" y="0"/>
                    </a:lnTo>
                    <a:lnTo>
                      <a:pt x="303" y="483"/>
                    </a:lnTo>
                    <a:lnTo>
                      <a:pt x="151" y="48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5" name="Freeform 2014"/>
              <p:cNvSpPr>
                <a:spLocks/>
              </p:cNvSpPr>
              <p:nvPr/>
            </p:nvSpPr>
            <p:spPr bwMode="auto">
              <a:xfrm>
                <a:off x="2070" y="2102"/>
                <a:ext cx="284" cy="464"/>
              </a:xfrm>
              <a:custGeom>
                <a:avLst/>
                <a:gdLst>
                  <a:gd name="T0" fmla="*/ 142 w 284"/>
                  <a:gd name="T1" fmla="*/ 464 h 464"/>
                  <a:gd name="T2" fmla="*/ 114 w 284"/>
                  <a:gd name="T3" fmla="*/ 464 h 464"/>
                  <a:gd name="T4" fmla="*/ 85 w 284"/>
                  <a:gd name="T5" fmla="*/ 445 h 464"/>
                  <a:gd name="T6" fmla="*/ 47 w 284"/>
                  <a:gd name="T7" fmla="*/ 398 h 464"/>
                  <a:gd name="T8" fmla="*/ 9 w 284"/>
                  <a:gd name="T9" fmla="*/ 322 h 464"/>
                  <a:gd name="T10" fmla="*/ 0 w 284"/>
                  <a:gd name="T11" fmla="*/ 237 h 464"/>
                  <a:gd name="T12" fmla="*/ 9 w 284"/>
                  <a:gd name="T13" fmla="*/ 142 h 464"/>
                  <a:gd name="T14" fmla="*/ 47 w 284"/>
                  <a:gd name="T15" fmla="*/ 66 h 464"/>
                  <a:gd name="T16" fmla="*/ 85 w 284"/>
                  <a:gd name="T17" fmla="*/ 19 h 464"/>
                  <a:gd name="T18" fmla="*/ 114 w 284"/>
                  <a:gd name="T19" fmla="*/ 9 h 464"/>
                  <a:gd name="T20" fmla="*/ 142 w 284"/>
                  <a:gd name="T21" fmla="*/ 0 h 464"/>
                  <a:gd name="T22" fmla="*/ 284 w 284"/>
                  <a:gd name="T23" fmla="*/ 0 h 464"/>
                  <a:gd name="T24" fmla="*/ 284 w 284"/>
                  <a:gd name="T25" fmla="*/ 464 h 464"/>
                  <a:gd name="T26" fmla="*/ 142 w 284"/>
                  <a:gd name="T27" fmla="*/ 464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4"/>
                  <a:gd name="T43" fmla="*/ 0 h 464"/>
                  <a:gd name="T44" fmla="*/ 284 w 284"/>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4" h="464">
                    <a:moveTo>
                      <a:pt x="142" y="464"/>
                    </a:moveTo>
                    <a:lnTo>
                      <a:pt x="114" y="464"/>
                    </a:lnTo>
                    <a:lnTo>
                      <a:pt x="85" y="445"/>
                    </a:lnTo>
                    <a:lnTo>
                      <a:pt x="47" y="398"/>
                    </a:lnTo>
                    <a:lnTo>
                      <a:pt x="9" y="322"/>
                    </a:lnTo>
                    <a:lnTo>
                      <a:pt x="0" y="237"/>
                    </a:lnTo>
                    <a:lnTo>
                      <a:pt x="9" y="142"/>
                    </a:lnTo>
                    <a:lnTo>
                      <a:pt x="47" y="66"/>
                    </a:lnTo>
                    <a:lnTo>
                      <a:pt x="85" y="19"/>
                    </a:lnTo>
                    <a:lnTo>
                      <a:pt x="114" y="9"/>
                    </a:lnTo>
                    <a:lnTo>
                      <a:pt x="142" y="0"/>
                    </a:lnTo>
                    <a:lnTo>
                      <a:pt x="284" y="0"/>
                    </a:lnTo>
                    <a:lnTo>
                      <a:pt x="284" y="464"/>
                    </a:lnTo>
                    <a:lnTo>
                      <a:pt x="142" y="46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6" name="Freeform 2015"/>
              <p:cNvSpPr>
                <a:spLocks/>
              </p:cNvSpPr>
              <p:nvPr/>
            </p:nvSpPr>
            <p:spPr bwMode="auto">
              <a:xfrm>
                <a:off x="2070" y="2111"/>
                <a:ext cx="275" cy="445"/>
              </a:xfrm>
              <a:custGeom>
                <a:avLst/>
                <a:gdLst>
                  <a:gd name="T0" fmla="*/ 133 w 275"/>
                  <a:gd name="T1" fmla="*/ 445 h 445"/>
                  <a:gd name="T2" fmla="*/ 76 w 275"/>
                  <a:gd name="T3" fmla="*/ 427 h 445"/>
                  <a:gd name="T4" fmla="*/ 38 w 275"/>
                  <a:gd name="T5" fmla="*/ 379 h 445"/>
                  <a:gd name="T6" fmla="*/ 9 w 275"/>
                  <a:gd name="T7" fmla="*/ 313 h 445"/>
                  <a:gd name="T8" fmla="*/ 0 w 275"/>
                  <a:gd name="T9" fmla="*/ 228 h 445"/>
                  <a:gd name="T10" fmla="*/ 9 w 275"/>
                  <a:gd name="T11" fmla="*/ 142 h 445"/>
                  <a:gd name="T12" fmla="*/ 38 w 275"/>
                  <a:gd name="T13" fmla="*/ 67 h 445"/>
                  <a:gd name="T14" fmla="*/ 76 w 275"/>
                  <a:gd name="T15" fmla="*/ 19 h 445"/>
                  <a:gd name="T16" fmla="*/ 104 w 275"/>
                  <a:gd name="T17" fmla="*/ 10 h 445"/>
                  <a:gd name="T18" fmla="*/ 133 w 275"/>
                  <a:gd name="T19" fmla="*/ 0 h 445"/>
                  <a:gd name="T20" fmla="*/ 275 w 275"/>
                  <a:gd name="T21" fmla="*/ 0 h 445"/>
                  <a:gd name="T22" fmla="*/ 275 w 275"/>
                  <a:gd name="T23" fmla="*/ 445 h 445"/>
                  <a:gd name="T24" fmla="*/ 133 w 275"/>
                  <a:gd name="T25" fmla="*/ 445 h 4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5"/>
                  <a:gd name="T40" fmla="*/ 0 h 445"/>
                  <a:gd name="T41" fmla="*/ 275 w 275"/>
                  <a:gd name="T42" fmla="*/ 445 h 4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5" h="445">
                    <a:moveTo>
                      <a:pt x="133" y="445"/>
                    </a:moveTo>
                    <a:lnTo>
                      <a:pt x="76" y="427"/>
                    </a:lnTo>
                    <a:lnTo>
                      <a:pt x="38" y="379"/>
                    </a:lnTo>
                    <a:lnTo>
                      <a:pt x="9" y="313"/>
                    </a:lnTo>
                    <a:lnTo>
                      <a:pt x="0" y="228"/>
                    </a:lnTo>
                    <a:lnTo>
                      <a:pt x="9" y="142"/>
                    </a:lnTo>
                    <a:lnTo>
                      <a:pt x="38" y="67"/>
                    </a:lnTo>
                    <a:lnTo>
                      <a:pt x="76" y="19"/>
                    </a:lnTo>
                    <a:lnTo>
                      <a:pt x="104" y="10"/>
                    </a:lnTo>
                    <a:lnTo>
                      <a:pt x="133" y="0"/>
                    </a:lnTo>
                    <a:lnTo>
                      <a:pt x="275" y="0"/>
                    </a:lnTo>
                    <a:lnTo>
                      <a:pt x="275" y="445"/>
                    </a:lnTo>
                    <a:lnTo>
                      <a:pt x="133" y="445"/>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7" name="Freeform 2016"/>
              <p:cNvSpPr>
                <a:spLocks/>
              </p:cNvSpPr>
              <p:nvPr/>
            </p:nvSpPr>
            <p:spPr bwMode="auto">
              <a:xfrm>
                <a:off x="2079" y="2121"/>
                <a:ext cx="266" cy="426"/>
              </a:xfrm>
              <a:custGeom>
                <a:avLst/>
                <a:gdLst>
                  <a:gd name="T0" fmla="*/ 133 w 266"/>
                  <a:gd name="T1" fmla="*/ 426 h 426"/>
                  <a:gd name="T2" fmla="*/ 76 w 266"/>
                  <a:gd name="T3" fmla="*/ 407 h 426"/>
                  <a:gd name="T4" fmla="*/ 38 w 266"/>
                  <a:gd name="T5" fmla="*/ 369 h 426"/>
                  <a:gd name="T6" fmla="*/ 10 w 266"/>
                  <a:gd name="T7" fmla="*/ 303 h 426"/>
                  <a:gd name="T8" fmla="*/ 0 w 266"/>
                  <a:gd name="T9" fmla="*/ 218 h 426"/>
                  <a:gd name="T10" fmla="*/ 10 w 266"/>
                  <a:gd name="T11" fmla="*/ 132 h 426"/>
                  <a:gd name="T12" fmla="*/ 38 w 266"/>
                  <a:gd name="T13" fmla="*/ 66 h 426"/>
                  <a:gd name="T14" fmla="*/ 76 w 266"/>
                  <a:gd name="T15" fmla="*/ 19 h 426"/>
                  <a:gd name="T16" fmla="*/ 133 w 266"/>
                  <a:gd name="T17" fmla="*/ 0 h 426"/>
                  <a:gd name="T18" fmla="*/ 266 w 266"/>
                  <a:gd name="T19" fmla="*/ 0 h 426"/>
                  <a:gd name="T20" fmla="*/ 266 w 266"/>
                  <a:gd name="T21" fmla="*/ 426 h 426"/>
                  <a:gd name="T22" fmla="*/ 133 w 266"/>
                  <a:gd name="T23" fmla="*/ 426 h 4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6"/>
                  <a:gd name="T37" fmla="*/ 0 h 426"/>
                  <a:gd name="T38" fmla="*/ 266 w 266"/>
                  <a:gd name="T39" fmla="*/ 426 h 4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6" h="426">
                    <a:moveTo>
                      <a:pt x="133" y="426"/>
                    </a:moveTo>
                    <a:lnTo>
                      <a:pt x="76" y="407"/>
                    </a:lnTo>
                    <a:lnTo>
                      <a:pt x="38" y="369"/>
                    </a:lnTo>
                    <a:lnTo>
                      <a:pt x="10" y="303"/>
                    </a:lnTo>
                    <a:lnTo>
                      <a:pt x="0" y="218"/>
                    </a:lnTo>
                    <a:lnTo>
                      <a:pt x="10" y="132"/>
                    </a:lnTo>
                    <a:lnTo>
                      <a:pt x="38" y="66"/>
                    </a:lnTo>
                    <a:lnTo>
                      <a:pt x="76" y="19"/>
                    </a:lnTo>
                    <a:lnTo>
                      <a:pt x="133" y="0"/>
                    </a:lnTo>
                    <a:lnTo>
                      <a:pt x="266" y="0"/>
                    </a:lnTo>
                    <a:lnTo>
                      <a:pt x="266" y="426"/>
                    </a:lnTo>
                    <a:lnTo>
                      <a:pt x="133" y="426"/>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8" name="Freeform 2017"/>
              <p:cNvSpPr>
                <a:spLocks/>
              </p:cNvSpPr>
              <p:nvPr/>
            </p:nvSpPr>
            <p:spPr bwMode="auto">
              <a:xfrm>
                <a:off x="2079" y="2130"/>
                <a:ext cx="256" cy="408"/>
              </a:xfrm>
              <a:custGeom>
                <a:avLst/>
                <a:gdLst>
                  <a:gd name="T0" fmla="*/ 124 w 256"/>
                  <a:gd name="T1" fmla="*/ 408 h 408"/>
                  <a:gd name="T2" fmla="*/ 76 w 256"/>
                  <a:gd name="T3" fmla="*/ 389 h 408"/>
                  <a:gd name="T4" fmla="*/ 38 w 256"/>
                  <a:gd name="T5" fmla="*/ 351 h 408"/>
                  <a:gd name="T6" fmla="*/ 10 w 256"/>
                  <a:gd name="T7" fmla="*/ 284 h 408"/>
                  <a:gd name="T8" fmla="*/ 0 w 256"/>
                  <a:gd name="T9" fmla="*/ 209 h 408"/>
                  <a:gd name="T10" fmla="*/ 10 w 256"/>
                  <a:gd name="T11" fmla="*/ 133 h 408"/>
                  <a:gd name="T12" fmla="*/ 38 w 256"/>
                  <a:gd name="T13" fmla="*/ 67 h 408"/>
                  <a:gd name="T14" fmla="*/ 76 w 256"/>
                  <a:gd name="T15" fmla="*/ 19 h 408"/>
                  <a:gd name="T16" fmla="*/ 124 w 256"/>
                  <a:gd name="T17" fmla="*/ 0 h 408"/>
                  <a:gd name="T18" fmla="*/ 256 w 256"/>
                  <a:gd name="T19" fmla="*/ 0 h 408"/>
                  <a:gd name="T20" fmla="*/ 256 w 256"/>
                  <a:gd name="T21" fmla="*/ 408 h 408"/>
                  <a:gd name="T22" fmla="*/ 124 w 256"/>
                  <a:gd name="T23" fmla="*/ 408 h 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408"/>
                  <a:gd name="T38" fmla="*/ 256 w 256"/>
                  <a:gd name="T39" fmla="*/ 408 h 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408">
                    <a:moveTo>
                      <a:pt x="124" y="408"/>
                    </a:moveTo>
                    <a:lnTo>
                      <a:pt x="76" y="389"/>
                    </a:lnTo>
                    <a:lnTo>
                      <a:pt x="38" y="351"/>
                    </a:lnTo>
                    <a:lnTo>
                      <a:pt x="10" y="284"/>
                    </a:lnTo>
                    <a:lnTo>
                      <a:pt x="0" y="209"/>
                    </a:lnTo>
                    <a:lnTo>
                      <a:pt x="10" y="133"/>
                    </a:lnTo>
                    <a:lnTo>
                      <a:pt x="38" y="67"/>
                    </a:lnTo>
                    <a:lnTo>
                      <a:pt x="76" y="19"/>
                    </a:lnTo>
                    <a:lnTo>
                      <a:pt x="124" y="0"/>
                    </a:lnTo>
                    <a:lnTo>
                      <a:pt x="256" y="0"/>
                    </a:lnTo>
                    <a:lnTo>
                      <a:pt x="256" y="408"/>
                    </a:lnTo>
                    <a:lnTo>
                      <a:pt x="124" y="40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69" name="Freeform 2018"/>
              <p:cNvSpPr>
                <a:spLocks/>
              </p:cNvSpPr>
              <p:nvPr/>
            </p:nvSpPr>
            <p:spPr bwMode="auto">
              <a:xfrm>
                <a:off x="2089" y="2140"/>
                <a:ext cx="237" cy="388"/>
              </a:xfrm>
              <a:custGeom>
                <a:avLst/>
                <a:gdLst>
                  <a:gd name="T0" fmla="*/ 114 w 237"/>
                  <a:gd name="T1" fmla="*/ 388 h 388"/>
                  <a:gd name="T2" fmla="*/ 66 w 237"/>
                  <a:gd name="T3" fmla="*/ 369 h 388"/>
                  <a:gd name="T4" fmla="*/ 28 w 237"/>
                  <a:gd name="T5" fmla="*/ 331 h 388"/>
                  <a:gd name="T6" fmla="*/ 9 w 237"/>
                  <a:gd name="T7" fmla="*/ 274 h 388"/>
                  <a:gd name="T8" fmla="*/ 0 w 237"/>
                  <a:gd name="T9" fmla="*/ 199 h 388"/>
                  <a:gd name="T10" fmla="*/ 9 w 237"/>
                  <a:gd name="T11" fmla="*/ 123 h 388"/>
                  <a:gd name="T12" fmla="*/ 28 w 237"/>
                  <a:gd name="T13" fmla="*/ 57 h 388"/>
                  <a:gd name="T14" fmla="*/ 66 w 237"/>
                  <a:gd name="T15" fmla="*/ 19 h 388"/>
                  <a:gd name="T16" fmla="*/ 114 w 237"/>
                  <a:gd name="T17" fmla="*/ 0 h 388"/>
                  <a:gd name="T18" fmla="*/ 237 w 237"/>
                  <a:gd name="T19" fmla="*/ 0 h 388"/>
                  <a:gd name="T20" fmla="*/ 237 w 237"/>
                  <a:gd name="T21" fmla="*/ 388 h 388"/>
                  <a:gd name="T22" fmla="*/ 114 w 237"/>
                  <a:gd name="T23" fmla="*/ 388 h 3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
                  <a:gd name="T37" fmla="*/ 0 h 388"/>
                  <a:gd name="T38" fmla="*/ 237 w 237"/>
                  <a:gd name="T39" fmla="*/ 388 h 3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 h="388">
                    <a:moveTo>
                      <a:pt x="114" y="388"/>
                    </a:moveTo>
                    <a:lnTo>
                      <a:pt x="66" y="369"/>
                    </a:lnTo>
                    <a:lnTo>
                      <a:pt x="28" y="331"/>
                    </a:lnTo>
                    <a:lnTo>
                      <a:pt x="9" y="274"/>
                    </a:lnTo>
                    <a:lnTo>
                      <a:pt x="0" y="199"/>
                    </a:lnTo>
                    <a:lnTo>
                      <a:pt x="9" y="123"/>
                    </a:lnTo>
                    <a:lnTo>
                      <a:pt x="28" y="57"/>
                    </a:lnTo>
                    <a:lnTo>
                      <a:pt x="66" y="19"/>
                    </a:lnTo>
                    <a:lnTo>
                      <a:pt x="114" y="0"/>
                    </a:lnTo>
                    <a:lnTo>
                      <a:pt x="237" y="0"/>
                    </a:lnTo>
                    <a:lnTo>
                      <a:pt x="237" y="388"/>
                    </a:lnTo>
                    <a:lnTo>
                      <a:pt x="114" y="38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0" name="Freeform 2019"/>
              <p:cNvSpPr>
                <a:spLocks/>
              </p:cNvSpPr>
              <p:nvPr/>
            </p:nvSpPr>
            <p:spPr bwMode="auto">
              <a:xfrm>
                <a:off x="2098" y="2149"/>
                <a:ext cx="228" cy="370"/>
              </a:xfrm>
              <a:custGeom>
                <a:avLst/>
                <a:gdLst>
                  <a:gd name="T0" fmla="*/ 114 w 228"/>
                  <a:gd name="T1" fmla="*/ 370 h 370"/>
                  <a:gd name="T2" fmla="*/ 67 w 228"/>
                  <a:gd name="T3" fmla="*/ 360 h 370"/>
                  <a:gd name="T4" fmla="*/ 29 w 228"/>
                  <a:gd name="T5" fmla="*/ 322 h 370"/>
                  <a:gd name="T6" fmla="*/ 10 w 228"/>
                  <a:gd name="T7" fmla="*/ 265 h 370"/>
                  <a:gd name="T8" fmla="*/ 0 w 228"/>
                  <a:gd name="T9" fmla="*/ 190 h 370"/>
                  <a:gd name="T10" fmla="*/ 10 w 228"/>
                  <a:gd name="T11" fmla="*/ 114 h 370"/>
                  <a:gd name="T12" fmla="*/ 29 w 228"/>
                  <a:gd name="T13" fmla="*/ 57 h 370"/>
                  <a:gd name="T14" fmla="*/ 67 w 228"/>
                  <a:gd name="T15" fmla="*/ 19 h 370"/>
                  <a:gd name="T16" fmla="*/ 114 w 228"/>
                  <a:gd name="T17" fmla="*/ 0 h 370"/>
                  <a:gd name="T18" fmla="*/ 228 w 228"/>
                  <a:gd name="T19" fmla="*/ 0 h 370"/>
                  <a:gd name="T20" fmla="*/ 228 w 228"/>
                  <a:gd name="T21" fmla="*/ 370 h 370"/>
                  <a:gd name="T22" fmla="*/ 114 w 228"/>
                  <a:gd name="T23" fmla="*/ 370 h 3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
                  <a:gd name="T37" fmla="*/ 0 h 370"/>
                  <a:gd name="T38" fmla="*/ 228 w 228"/>
                  <a:gd name="T39" fmla="*/ 370 h 3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 h="370">
                    <a:moveTo>
                      <a:pt x="114" y="370"/>
                    </a:moveTo>
                    <a:lnTo>
                      <a:pt x="67" y="360"/>
                    </a:lnTo>
                    <a:lnTo>
                      <a:pt x="29" y="322"/>
                    </a:lnTo>
                    <a:lnTo>
                      <a:pt x="10" y="265"/>
                    </a:lnTo>
                    <a:lnTo>
                      <a:pt x="0" y="190"/>
                    </a:lnTo>
                    <a:lnTo>
                      <a:pt x="10" y="114"/>
                    </a:lnTo>
                    <a:lnTo>
                      <a:pt x="29" y="57"/>
                    </a:lnTo>
                    <a:lnTo>
                      <a:pt x="67" y="19"/>
                    </a:lnTo>
                    <a:lnTo>
                      <a:pt x="114" y="0"/>
                    </a:lnTo>
                    <a:lnTo>
                      <a:pt x="228" y="0"/>
                    </a:lnTo>
                    <a:lnTo>
                      <a:pt x="228" y="370"/>
                    </a:lnTo>
                    <a:lnTo>
                      <a:pt x="114" y="37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1" name="Freeform 2020"/>
              <p:cNvSpPr>
                <a:spLocks/>
              </p:cNvSpPr>
              <p:nvPr/>
            </p:nvSpPr>
            <p:spPr bwMode="auto">
              <a:xfrm>
                <a:off x="2098" y="2159"/>
                <a:ext cx="218" cy="350"/>
              </a:xfrm>
              <a:custGeom>
                <a:avLst/>
                <a:gdLst>
                  <a:gd name="T0" fmla="*/ 105 w 218"/>
                  <a:gd name="T1" fmla="*/ 350 h 350"/>
                  <a:gd name="T2" fmla="*/ 67 w 218"/>
                  <a:gd name="T3" fmla="*/ 341 h 350"/>
                  <a:gd name="T4" fmla="*/ 29 w 218"/>
                  <a:gd name="T5" fmla="*/ 303 h 350"/>
                  <a:gd name="T6" fmla="*/ 10 w 218"/>
                  <a:gd name="T7" fmla="*/ 246 h 350"/>
                  <a:gd name="T8" fmla="*/ 0 w 218"/>
                  <a:gd name="T9" fmla="*/ 180 h 350"/>
                  <a:gd name="T10" fmla="*/ 10 w 218"/>
                  <a:gd name="T11" fmla="*/ 113 h 350"/>
                  <a:gd name="T12" fmla="*/ 29 w 218"/>
                  <a:gd name="T13" fmla="*/ 57 h 350"/>
                  <a:gd name="T14" fmla="*/ 67 w 218"/>
                  <a:gd name="T15" fmla="*/ 19 h 350"/>
                  <a:gd name="T16" fmla="*/ 105 w 218"/>
                  <a:gd name="T17" fmla="*/ 0 h 350"/>
                  <a:gd name="T18" fmla="*/ 218 w 218"/>
                  <a:gd name="T19" fmla="*/ 0 h 350"/>
                  <a:gd name="T20" fmla="*/ 218 w 218"/>
                  <a:gd name="T21" fmla="*/ 350 h 350"/>
                  <a:gd name="T22" fmla="*/ 105 w 218"/>
                  <a:gd name="T23" fmla="*/ 35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8"/>
                  <a:gd name="T37" fmla="*/ 0 h 350"/>
                  <a:gd name="T38" fmla="*/ 218 w 218"/>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8" h="350">
                    <a:moveTo>
                      <a:pt x="105" y="350"/>
                    </a:moveTo>
                    <a:lnTo>
                      <a:pt x="67" y="341"/>
                    </a:lnTo>
                    <a:lnTo>
                      <a:pt x="29" y="303"/>
                    </a:lnTo>
                    <a:lnTo>
                      <a:pt x="10" y="246"/>
                    </a:lnTo>
                    <a:lnTo>
                      <a:pt x="0" y="180"/>
                    </a:lnTo>
                    <a:lnTo>
                      <a:pt x="10" y="113"/>
                    </a:lnTo>
                    <a:lnTo>
                      <a:pt x="29" y="57"/>
                    </a:lnTo>
                    <a:lnTo>
                      <a:pt x="67" y="19"/>
                    </a:lnTo>
                    <a:lnTo>
                      <a:pt x="105" y="0"/>
                    </a:lnTo>
                    <a:lnTo>
                      <a:pt x="218" y="0"/>
                    </a:lnTo>
                    <a:lnTo>
                      <a:pt x="218" y="350"/>
                    </a:lnTo>
                    <a:lnTo>
                      <a:pt x="105" y="35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2" name="Freeform 2021"/>
              <p:cNvSpPr>
                <a:spLocks/>
              </p:cNvSpPr>
              <p:nvPr/>
            </p:nvSpPr>
            <p:spPr bwMode="auto">
              <a:xfrm>
                <a:off x="2108" y="2168"/>
                <a:ext cx="208" cy="332"/>
              </a:xfrm>
              <a:custGeom>
                <a:avLst/>
                <a:gdLst>
                  <a:gd name="T0" fmla="*/ 104 w 208"/>
                  <a:gd name="T1" fmla="*/ 332 h 332"/>
                  <a:gd name="T2" fmla="*/ 66 w 208"/>
                  <a:gd name="T3" fmla="*/ 322 h 332"/>
                  <a:gd name="T4" fmla="*/ 28 w 208"/>
                  <a:gd name="T5" fmla="*/ 284 h 332"/>
                  <a:gd name="T6" fmla="*/ 9 w 208"/>
                  <a:gd name="T7" fmla="*/ 227 h 332"/>
                  <a:gd name="T8" fmla="*/ 0 w 208"/>
                  <a:gd name="T9" fmla="*/ 171 h 332"/>
                  <a:gd name="T10" fmla="*/ 9 w 208"/>
                  <a:gd name="T11" fmla="*/ 104 h 332"/>
                  <a:gd name="T12" fmla="*/ 28 w 208"/>
                  <a:gd name="T13" fmla="*/ 48 h 332"/>
                  <a:gd name="T14" fmla="*/ 66 w 208"/>
                  <a:gd name="T15" fmla="*/ 10 h 332"/>
                  <a:gd name="T16" fmla="*/ 104 w 208"/>
                  <a:gd name="T17" fmla="*/ 0 h 332"/>
                  <a:gd name="T18" fmla="*/ 208 w 208"/>
                  <a:gd name="T19" fmla="*/ 0 h 332"/>
                  <a:gd name="T20" fmla="*/ 208 w 208"/>
                  <a:gd name="T21" fmla="*/ 332 h 332"/>
                  <a:gd name="T22" fmla="*/ 104 w 208"/>
                  <a:gd name="T23" fmla="*/ 332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332"/>
                  <a:gd name="T38" fmla="*/ 208 w 208"/>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332">
                    <a:moveTo>
                      <a:pt x="104" y="332"/>
                    </a:moveTo>
                    <a:lnTo>
                      <a:pt x="66" y="322"/>
                    </a:lnTo>
                    <a:lnTo>
                      <a:pt x="28" y="284"/>
                    </a:lnTo>
                    <a:lnTo>
                      <a:pt x="9" y="227"/>
                    </a:lnTo>
                    <a:lnTo>
                      <a:pt x="0" y="171"/>
                    </a:lnTo>
                    <a:lnTo>
                      <a:pt x="9" y="104"/>
                    </a:lnTo>
                    <a:lnTo>
                      <a:pt x="28" y="48"/>
                    </a:lnTo>
                    <a:lnTo>
                      <a:pt x="66" y="10"/>
                    </a:lnTo>
                    <a:lnTo>
                      <a:pt x="104" y="0"/>
                    </a:lnTo>
                    <a:lnTo>
                      <a:pt x="208" y="0"/>
                    </a:lnTo>
                    <a:lnTo>
                      <a:pt x="208" y="332"/>
                    </a:lnTo>
                    <a:lnTo>
                      <a:pt x="104" y="33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3" name="Freeform 2022"/>
              <p:cNvSpPr>
                <a:spLocks/>
              </p:cNvSpPr>
              <p:nvPr/>
            </p:nvSpPr>
            <p:spPr bwMode="auto">
              <a:xfrm>
                <a:off x="2108" y="2178"/>
                <a:ext cx="199" cy="312"/>
              </a:xfrm>
              <a:custGeom>
                <a:avLst/>
                <a:gdLst>
                  <a:gd name="T0" fmla="*/ 95 w 199"/>
                  <a:gd name="T1" fmla="*/ 312 h 312"/>
                  <a:gd name="T2" fmla="*/ 57 w 199"/>
                  <a:gd name="T3" fmla="*/ 303 h 312"/>
                  <a:gd name="T4" fmla="*/ 28 w 199"/>
                  <a:gd name="T5" fmla="*/ 265 h 312"/>
                  <a:gd name="T6" fmla="*/ 9 w 199"/>
                  <a:gd name="T7" fmla="*/ 217 h 312"/>
                  <a:gd name="T8" fmla="*/ 0 w 199"/>
                  <a:gd name="T9" fmla="*/ 161 h 312"/>
                  <a:gd name="T10" fmla="*/ 9 w 199"/>
                  <a:gd name="T11" fmla="*/ 104 h 312"/>
                  <a:gd name="T12" fmla="*/ 28 w 199"/>
                  <a:gd name="T13" fmla="*/ 47 h 312"/>
                  <a:gd name="T14" fmla="*/ 57 w 199"/>
                  <a:gd name="T15" fmla="*/ 9 h 312"/>
                  <a:gd name="T16" fmla="*/ 95 w 199"/>
                  <a:gd name="T17" fmla="*/ 0 h 312"/>
                  <a:gd name="T18" fmla="*/ 199 w 199"/>
                  <a:gd name="T19" fmla="*/ 0 h 312"/>
                  <a:gd name="T20" fmla="*/ 199 w 199"/>
                  <a:gd name="T21" fmla="*/ 312 h 312"/>
                  <a:gd name="T22" fmla="*/ 95 w 199"/>
                  <a:gd name="T23" fmla="*/ 312 h 3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312"/>
                  <a:gd name="T38" fmla="*/ 199 w 199"/>
                  <a:gd name="T39" fmla="*/ 312 h 3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312">
                    <a:moveTo>
                      <a:pt x="95" y="312"/>
                    </a:moveTo>
                    <a:lnTo>
                      <a:pt x="57" y="303"/>
                    </a:lnTo>
                    <a:lnTo>
                      <a:pt x="28" y="265"/>
                    </a:lnTo>
                    <a:lnTo>
                      <a:pt x="9" y="217"/>
                    </a:lnTo>
                    <a:lnTo>
                      <a:pt x="0" y="161"/>
                    </a:lnTo>
                    <a:lnTo>
                      <a:pt x="9" y="104"/>
                    </a:lnTo>
                    <a:lnTo>
                      <a:pt x="28" y="47"/>
                    </a:lnTo>
                    <a:lnTo>
                      <a:pt x="57" y="9"/>
                    </a:lnTo>
                    <a:lnTo>
                      <a:pt x="95" y="0"/>
                    </a:lnTo>
                    <a:lnTo>
                      <a:pt x="199" y="0"/>
                    </a:lnTo>
                    <a:lnTo>
                      <a:pt x="199" y="312"/>
                    </a:lnTo>
                    <a:lnTo>
                      <a:pt x="95" y="31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4" name="Freeform 2023"/>
              <p:cNvSpPr>
                <a:spLocks/>
              </p:cNvSpPr>
              <p:nvPr/>
            </p:nvSpPr>
            <p:spPr bwMode="auto">
              <a:xfrm>
                <a:off x="2117" y="2187"/>
                <a:ext cx="180" cy="294"/>
              </a:xfrm>
              <a:custGeom>
                <a:avLst/>
                <a:gdLst>
                  <a:gd name="T0" fmla="*/ 86 w 180"/>
                  <a:gd name="T1" fmla="*/ 294 h 294"/>
                  <a:gd name="T2" fmla="*/ 57 w 180"/>
                  <a:gd name="T3" fmla="*/ 284 h 294"/>
                  <a:gd name="T4" fmla="*/ 29 w 180"/>
                  <a:gd name="T5" fmla="*/ 256 h 294"/>
                  <a:gd name="T6" fmla="*/ 10 w 180"/>
                  <a:gd name="T7" fmla="*/ 208 h 294"/>
                  <a:gd name="T8" fmla="*/ 0 w 180"/>
                  <a:gd name="T9" fmla="*/ 152 h 294"/>
                  <a:gd name="T10" fmla="*/ 10 w 180"/>
                  <a:gd name="T11" fmla="*/ 95 h 294"/>
                  <a:gd name="T12" fmla="*/ 29 w 180"/>
                  <a:gd name="T13" fmla="*/ 47 h 294"/>
                  <a:gd name="T14" fmla="*/ 57 w 180"/>
                  <a:gd name="T15" fmla="*/ 10 h 294"/>
                  <a:gd name="T16" fmla="*/ 86 w 180"/>
                  <a:gd name="T17" fmla="*/ 0 h 294"/>
                  <a:gd name="T18" fmla="*/ 180 w 180"/>
                  <a:gd name="T19" fmla="*/ 0 h 294"/>
                  <a:gd name="T20" fmla="*/ 180 w 180"/>
                  <a:gd name="T21" fmla="*/ 294 h 294"/>
                  <a:gd name="T22" fmla="*/ 86 w 180"/>
                  <a:gd name="T23" fmla="*/ 294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0"/>
                  <a:gd name="T37" fmla="*/ 0 h 294"/>
                  <a:gd name="T38" fmla="*/ 180 w 180"/>
                  <a:gd name="T39" fmla="*/ 294 h 2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0" h="294">
                    <a:moveTo>
                      <a:pt x="86" y="294"/>
                    </a:moveTo>
                    <a:lnTo>
                      <a:pt x="57" y="284"/>
                    </a:lnTo>
                    <a:lnTo>
                      <a:pt x="29" y="256"/>
                    </a:lnTo>
                    <a:lnTo>
                      <a:pt x="10" y="208"/>
                    </a:lnTo>
                    <a:lnTo>
                      <a:pt x="0" y="152"/>
                    </a:lnTo>
                    <a:lnTo>
                      <a:pt x="10" y="95"/>
                    </a:lnTo>
                    <a:lnTo>
                      <a:pt x="29" y="47"/>
                    </a:lnTo>
                    <a:lnTo>
                      <a:pt x="57" y="10"/>
                    </a:lnTo>
                    <a:lnTo>
                      <a:pt x="86" y="0"/>
                    </a:lnTo>
                    <a:lnTo>
                      <a:pt x="180" y="0"/>
                    </a:lnTo>
                    <a:lnTo>
                      <a:pt x="180" y="294"/>
                    </a:lnTo>
                    <a:lnTo>
                      <a:pt x="86" y="294"/>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5" name="Freeform 2024"/>
              <p:cNvSpPr>
                <a:spLocks/>
              </p:cNvSpPr>
              <p:nvPr/>
            </p:nvSpPr>
            <p:spPr bwMode="auto">
              <a:xfrm>
                <a:off x="2127" y="2197"/>
                <a:ext cx="170" cy="274"/>
              </a:xfrm>
              <a:custGeom>
                <a:avLst/>
                <a:gdLst>
                  <a:gd name="T0" fmla="*/ 85 w 170"/>
                  <a:gd name="T1" fmla="*/ 274 h 274"/>
                  <a:gd name="T2" fmla="*/ 57 w 170"/>
                  <a:gd name="T3" fmla="*/ 265 h 274"/>
                  <a:gd name="T4" fmla="*/ 28 w 170"/>
                  <a:gd name="T5" fmla="*/ 236 h 274"/>
                  <a:gd name="T6" fmla="*/ 9 w 170"/>
                  <a:gd name="T7" fmla="*/ 198 h 274"/>
                  <a:gd name="T8" fmla="*/ 0 w 170"/>
                  <a:gd name="T9" fmla="*/ 142 h 274"/>
                  <a:gd name="T10" fmla="*/ 9 w 170"/>
                  <a:gd name="T11" fmla="*/ 85 h 274"/>
                  <a:gd name="T12" fmla="*/ 28 w 170"/>
                  <a:gd name="T13" fmla="*/ 47 h 274"/>
                  <a:gd name="T14" fmla="*/ 57 w 170"/>
                  <a:gd name="T15" fmla="*/ 9 h 274"/>
                  <a:gd name="T16" fmla="*/ 85 w 170"/>
                  <a:gd name="T17" fmla="*/ 0 h 274"/>
                  <a:gd name="T18" fmla="*/ 170 w 170"/>
                  <a:gd name="T19" fmla="*/ 0 h 274"/>
                  <a:gd name="T20" fmla="*/ 170 w 170"/>
                  <a:gd name="T21" fmla="*/ 274 h 274"/>
                  <a:gd name="T22" fmla="*/ 85 w 170"/>
                  <a:gd name="T23" fmla="*/ 274 h 2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274"/>
                  <a:gd name="T38" fmla="*/ 170 w 170"/>
                  <a:gd name="T39" fmla="*/ 274 h 2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274">
                    <a:moveTo>
                      <a:pt x="85" y="274"/>
                    </a:moveTo>
                    <a:lnTo>
                      <a:pt x="57" y="265"/>
                    </a:lnTo>
                    <a:lnTo>
                      <a:pt x="28" y="236"/>
                    </a:lnTo>
                    <a:lnTo>
                      <a:pt x="9" y="198"/>
                    </a:lnTo>
                    <a:lnTo>
                      <a:pt x="0" y="142"/>
                    </a:lnTo>
                    <a:lnTo>
                      <a:pt x="9" y="85"/>
                    </a:lnTo>
                    <a:lnTo>
                      <a:pt x="28" y="47"/>
                    </a:lnTo>
                    <a:lnTo>
                      <a:pt x="57" y="9"/>
                    </a:lnTo>
                    <a:lnTo>
                      <a:pt x="85" y="0"/>
                    </a:lnTo>
                    <a:lnTo>
                      <a:pt x="170" y="0"/>
                    </a:lnTo>
                    <a:lnTo>
                      <a:pt x="170" y="274"/>
                    </a:lnTo>
                    <a:lnTo>
                      <a:pt x="85" y="274"/>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6" name="Freeform 2025"/>
              <p:cNvSpPr>
                <a:spLocks/>
              </p:cNvSpPr>
              <p:nvPr/>
            </p:nvSpPr>
            <p:spPr bwMode="auto">
              <a:xfrm>
                <a:off x="2127" y="2206"/>
                <a:ext cx="161" cy="256"/>
              </a:xfrm>
              <a:custGeom>
                <a:avLst/>
                <a:gdLst>
                  <a:gd name="T0" fmla="*/ 85 w 161"/>
                  <a:gd name="T1" fmla="*/ 256 h 256"/>
                  <a:gd name="T2" fmla="*/ 57 w 161"/>
                  <a:gd name="T3" fmla="*/ 246 h 256"/>
                  <a:gd name="T4" fmla="*/ 28 w 161"/>
                  <a:gd name="T5" fmla="*/ 218 h 256"/>
                  <a:gd name="T6" fmla="*/ 9 w 161"/>
                  <a:gd name="T7" fmla="*/ 180 h 256"/>
                  <a:gd name="T8" fmla="*/ 0 w 161"/>
                  <a:gd name="T9" fmla="*/ 133 h 256"/>
                  <a:gd name="T10" fmla="*/ 9 w 161"/>
                  <a:gd name="T11" fmla="*/ 76 h 256"/>
                  <a:gd name="T12" fmla="*/ 28 w 161"/>
                  <a:gd name="T13" fmla="*/ 38 h 256"/>
                  <a:gd name="T14" fmla="*/ 57 w 161"/>
                  <a:gd name="T15" fmla="*/ 10 h 256"/>
                  <a:gd name="T16" fmla="*/ 85 w 161"/>
                  <a:gd name="T17" fmla="*/ 0 h 256"/>
                  <a:gd name="T18" fmla="*/ 161 w 161"/>
                  <a:gd name="T19" fmla="*/ 0 h 256"/>
                  <a:gd name="T20" fmla="*/ 161 w 161"/>
                  <a:gd name="T21" fmla="*/ 256 h 256"/>
                  <a:gd name="T22" fmla="*/ 85 w 161"/>
                  <a:gd name="T23" fmla="*/ 256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256"/>
                  <a:gd name="T38" fmla="*/ 161 w 161"/>
                  <a:gd name="T39" fmla="*/ 256 h 2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256">
                    <a:moveTo>
                      <a:pt x="85" y="256"/>
                    </a:moveTo>
                    <a:lnTo>
                      <a:pt x="57" y="246"/>
                    </a:lnTo>
                    <a:lnTo>
                      <a:pt x="28" y="218"/>
                    </a:lnTo>
                    <a:lnTo>
                      <a:pt x="9" y="180"/>
                    </a:lnTo>
                    <a:lnTo>
                      <a:pt x="0" y="133"/>
                    </a:lnTo>
                    <a:lnTo>
                      <a:pt x="9" y="76"/>
                    </a:lnTo>
                    <a:lnTo>
                      <a:pt x="28" y="38"/>
                    </a:lnTo>
                    <a:lnTo>
                      <a:pt x="57" y="10"/>
                    </a:lnTo>
                    <a:lnTo>
                      <a:pt x="85" y="0"/>
                    </a:lnTo>
                    <a:lnTo>
                      <a:pt x="161" y="0"/>
                    </a:lnTo>
                    <a:lnTo>
                      <a:pt x="161" y="256"/>
                    </a:lnTo>
                    <a:lnTo>
                      <a:pt x="85" y="25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7" name="Freeform 2026"/>
              <p:cNvSpPr>
                <a:spLocks/>
              </p:cNvSpPr>
              <p:nvPr/>
            </p:nvSpPr>
            <p:spPr bwMode="auto">
              <a:xfrm>
                <a:off x="2136" y="2216"/>
                <a:ext cx="152" cy="236"/>
              </a:xfrm>
              <a:custGeom>
                <a:avLst/>
                <a:gdLst>
                  <a:gd name="T0" fmla="*/ 76 w 152"/>
                  <a:gd name="T1" fmla="*/ 236 h 236"/>
                  <a:gd name="T2" fmla="*/ 48 w 152"/>
                  <a:gd name="T3" fmla="*/ 227 h 236"/>
                  <a:gd name="T4" fmla="*/ 29 w 152"/>
                  <a:gd name="T5" fmla="*/ 208 h 236"/>
                  <a:gd name="T6" fmla="*/ 10 w 152"/>
                  <a:gd name="T7" fmla="*/ 170 h 236"/>
                  <a:gd name="T8" fmla="*/ 0 w 152"/>
                  <a:gd name="T9" fmla="*/ 123 h 236"/>
                  <a:gd name="T10" fmla="*/ 10 w 152"/>
                  <a:gd name="T11" fmla="*/ 75 h 236"/>
                  <a:gd name="T12" fmla="*/ 29 w 152"/>
                  <a:gd name="T13" fmla="*/ 37 h 236"/>
                  <a:gd name="T14" fmla="*/ 48 w 152"/>
                  <a:gd name="T15" fmla="*/ 9 h 236"/>
                  <a:gd name="T16" fmla="*/ 76 w 152"/>
                  <a:gd name="T17" fmla="*/ 0 h 236"/>
                  <a:gd name="T18" fmla="*/ 152 w 152"/>
                  <a:gd name="T19" fmla="*/ 0 h 236"/>
                  <a:gd name="T20" fmla="*/ 152 w 152"/>
                  <a:gd name="T21" fmla="*/ 236 h 236"/>
                  <a:gd name="T22" fmla="*/ 76 w 152"/>
                  <a:gd name="T23" fmla="*/ 236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236"/>
                  <a:gd name="T38" fmla="*/ 152 w 152"/>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236">
                    <a:moveTo>
                      <a:pt x="76" y="236"/>
                    </a:moveTo>
                    <a:lnTo>
                      <a:pt x="48" y="227"/>
                    </a:lnTo>
                    <a:lnTo>
                      <a:pt x="29" y="208"/>
                    </a:lnTo>
                    <a:lnTo>
                      <a:pt x="10" y="170"/>
                    </a:lnTo>
                    <a:lnTo>
                      <a:pt x="0" y="123"/>
                    </a:lnTo>
                    <a:lnTo>
                      <a:pt x="10" y="75"/>
                    </a:lnTo>
                    <a:lnTo>
                      <a:pt x="29" y="37"/>
                    </a:lnTo>
                    <a:lnTo>
                      <a:pt x="48" y="9"/>
                    </a:lnTo>
                    <a:lnTo>
                      <a:pt x="76" y="0"/>
                    </a:lnTo>
                    <a:lnTo>
                      <a:pt x="152" y="0"/>
                    </a:lnTo>
                    <a:lnTo>
                      <a:pt x="152" y="236"/>
                    </a:lnTo>
                    <a:lnTo>
                      <a:pt x="76" y="23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8" name="Freeform 2027"/>
              <p:cNvSpPr>
                <a:spLocks/>
              </p:cNvSpPr>
              <p:nvPr/>
            </p:nvSpPr>
            <p:spPr bwMode="auto">
              <a:xfrm>
                <a:off x="2136" y="2225"/>
                <a:ext cx="142" cy="218"/>
              </a:xfrm>
              <a:custGeom>
                <a:avLst/>
                <a:gdLst>
                  <a:gd name="T0" fmla="*/ 76 w 142"/>
                  <a:gd name="T1" fmla="*/ 218 h 218"/>
                  <a:gd name="T2" fmla="*/ 48 w 142"/>
                  <a:gd name="T3" fmla="*/ 208 h 218"/>
                  <a:gd name="T4" fmla="*/ 19 w 142"/>
                  <a:gd name="T5" fmla="*/ 189 h 218"/>
                  <a:gd name="T6" fmla="*/ 10 w 142"/>
                  <a:gd name="T7" fmla="*/ 152 h 218"/>
                  <a:gd name="T8" fmla="*/ 0 w 142"/>
                  <a:gd name="T9" fmla="*/ 114 h 218"/>
                  <a:gd name="T10" fmla="*/ 10 w 142"/>
                  <a:gd name="T11" fmla="*/ 66 h 218"/>
                  <a:gd name="T12" fmla="*/ 19 w 142"/>
                  <a:gd name="T13" fmla="*/ 28 h 218"/>
                  <a:gd name="T14" fmla="*/ 48 w 142"/>
                  <a:gd name="T15" fmla="*/ 9 h 218"/>
                  <a:gd name="T16" fmla="*/ 76 w 142"/>
                  <a:gd name="T17" fmla="*/ 0 h 218"/>
                  <a:gd name="T18" fmla="*/ 142 w 142"/>
                  <a:gd name="T19" fmla="*/ 0 h 218"/>
                  <a:gd name="T20" fmla="*/ 142 w 142"/>
                  <a:gd name="T21" fmla="*/ 218 h 218"/>
                  <a:gd name="T22" fmla="*/ 76 w 142"/>
                  <a:gd name="T23" fmla="*/ 218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18"/>
                  <a:gd name="T38" fmla="*/ 142 w 142"/>
                  <a:gd name="T39" fmla="*/ 218 h 2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18">
                    <a:moveTo>
                      <a:pt x="76" y="218"/>
                    </a:moveTo>
                    <a:lnTo>
                      <a:pt x="48" y="208"/>
                    </a:lnTo>
                    <a:lnTo>
                      <a:pt x="19" y="189"/>
                    </a:lnTo>
                    <a:lnTo>
                      <a:pt x="10" y="152"/>
                    </a:lnTo>
                    <a:lnTo>
                      <a:pt x="0" y="114"/>
                    </a:lnTo>
                    <a:lnTo>
                      <a:pt x="10" y="66"/>
                    </a:lnTo>
                    <a:lnTo>
                      <a:pt x="19" y="28"/>
                    </a:lnTo>
                    <a:lnTo>
                      <a:pt x="48" y="9"/>
                    </a:lnTo>
                    <a:lnTo>
                      <a:pt x="76" y="0"/>
                    </a:lnTo>
                    <a:lnTo>
                      <a:pt x="142" y="0"/>
                    </a:lnTo>
                    <a:lnTo>
                      <a:pt x="142" y="218"/>
                    </a:lnTo>
                    <a:lnTo>
                      <a:pt x="76" y="218"/>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79" name="Freeform 2028"/>
              <p:cNvSpPr>
                <a:spLocks/>
              </p:cNvSpPr>
              <p:nvPr/>
            </p:nvSpPr>
            <p:spPr bwMode="auto">
              <a:xfrm>
                <a:off x="2146" y="2234"/>
                <a:ext cx="132" cy="209"/>
              </a:xfrm>
              <a:custGeom>
                <a:avLst/>
                <a:gdLst>
                  <a:gd name="T0" fmla="*/ 66 w 132"/>
                  <a:gd name="T1" fmla="*/ 209 h 209"/>
                  <a:gd name="T2" fmla="*/ 38 w 132"/>
                  <a:gd name="T3" fmla="*/ 199 h 209"/>
                  <a:gd name="T4" fmla="*/ 19 w 132"/>
                  <a:gd name="T5" fmla="*/ 180 h 209"/>
                  <a:gd name="T6" fmla="*/ 9 w 132"/>
                  <a:gd name="T7" fmla="*/ 143 h 209"/>
                  <a:gd name="T8" fmla="*/ 0 w 132"/>
                  <a:gd name="T9" fmla="*/ 105 h 209"/>
                  <a:gd name="T10" fmla="*/ 9 w 132"/>
                  <a:gd name="T11" fmla="*/ 67 h 209"/>
                  <a:gd name="T12" fmla="*/ 19 w 132"/>
                  <a:gd name="T13" fmla="*/ 29 h 209"/>
                  <a:gd name="T14" fmla="*/ 38 w 132"/>
                  <a:gd name="T15" fmla="*/ 10 h 209"/>
                  <a:gd name="T16" fmla="*/ 66 w 132"/>
                  <a:gd name="T17" fmla="*/ 0 h 209"/>
                  <a:gd name="T18" fmla="*/ 132 w 132"/>
                  <a:gd name="T19" fmla="*/ 0 h 209"/>
                  <a:gd name="T20" fmla="*/ 132 w 132"/>
                  <a:gd name="T21" fmla="*/ 209 h 209"/>
                  <a:gd name="T22" fmla="*/ 66 w 132"/>
                  <a:gd name="T23" fmla="*/ 209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209"/>
                  <a:gd name="T38" fmla="*/ 132 w 132"/>
                  <a:gd name="T39" fmla="*/ 209 h 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209">
                    <a:moveTo>
                      <a:pt x="66" y="209"/>
                    </a:moveTo>
                    <a:lnTo>
                      <a:pt x="38" y="199"/>
                    </a:lnTo>
                    <a:lnTo>
                      <a:pt x="19" y="180"/>
                    </a:lnTo>
                    <a:lnTo>
                      <a:pt x="9" y="143"/>
                    </a:lnTo>
                    <a:lnTo>
                      <a:pt x="0" y="105"/>
                    </a:lnTo>
                    <a:lnTo>
                      <a:pt x="9" y="67"/>
                    </a:lnTo>
                    <a:lnTo>
                      <a:pt x="19" y="29"/>
                    </a:lnTo>
                    <a:lnTo>
                      <a:pt x="38" y="10"/>
                    </a:lnTo>
                    <a:lnTo>
                      <a:pt x="66" y="0"/>
                    </a:lnTo>
                    <a:lnTo>
                      <a:pt x="132" y="0"/>
                    </a:lnTo>
                    <a:lnTo>
                      <a:pt x="132" y="209"/>
                    </a:lnTo>
                    <a:lnTo>
                      <a:pt x="66" y="209"/>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0" name="Freeform 2029"/>
              <p:cNvSpPr>
                <a:spLocks/>
              </p:cNvSpPr>
              <p:nvPr/>
            </p:nvSpPr>
            <p:spPr bwMode="auto">
              <a:xfrm>
                <a:off x="2155" y="2244"/>
                <a:ext cx="123" cy="189"/>
              </a:xfrm>
              <a:custGeom>
                <a:avLst/>
                <a:gdLst>
                  <a:gd name="T0" fmla="*/ 57 w 123"/>
                  <a:gd name="T1" fmla="*/ 189 h 189"/>
                  <a:gd name="T2" fmla="*/ 38 w 123"/>
                  <a:gd name="T3" fmla="*/ 180 h 189"/>
                  <a:gd name="T4" fmla="*/ 19 w 123"/>
                  <a:gd name="T5" fmla="*/ 161 h 189"/>
                  <a:gd name="T6" fmla="*/ 10 w 123"/>
                  <a:gd name="T7" fmla="*/ 133 h 189"/>
                  <a:gd name="T8" fmla="*/ 0 w 123"/>
                  <a:gd name="T9" fmla="*/ 95 h 189"/>
                  <a:gd name="T10" fmla="*/ 10 w 123"/>
                  <a:gd name="T11" fmla="*/ 57 h 189"/>
                  <a:gd name="T12" fmla="*/ 19 w 123"/>
                  <a:gd name="T13" fmla="*/ 28 h 189"/>
                  <a:gd name="T14" fmla="*/ 38 w 123"/>
                  <a:gd name="T15" fmla="*/ 9 h 189"/>
                  <a:gd name="T16" fmla="*/ 57 w 123"/>
                  <a:gd name="T17" fmla="*/ 0 h 189"/>
                  <a:gd name="T18" fmla="*/ 123 w 123"/>
                  <a:gd name="T19" fmla="*/ 0 h 189"/>
                  <a:gd name="T20" fmla="*/ 123 w 123"/>
                  <a:gd name="T21" fmla="*/ 189 h 189"/>
                  <a:gd name="T22" fmla="*/ 57 w 123"/>
                  <a:gd name="T23" fmla="*/ 189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89"/>
                  <a:gd name="T38" fmla="*/ 123 w 123"/>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89">
                    <a:moveTo>
                      <a:pt x="57" y="189"/>
                    </a:moveTo>
                    <a:lnTo>
                      <a:pt x="38" y="180"/>
                    </a:lnTo>
                    <a:lnTo>
                      <a:pt x="19" y="161"/>
                    </a:lnTo>
                    <a:lnTo>
                      <a:pt x="10" y="133"/>
                    </a:lnTo>
                    <a:lnTo>
                      <a:pt x="0" y="95"/>
                    </a:lnTo>
                    <a:lnTo>
                      <a:pt x="10" y="57"/>
                    </a:lnTo>
                    <a:lnTo>
                      <a:pt x="19" y="28"/>
                    </a:lnTo>
                    <a:lnTo>
                      <a:pt x="38" y="9"/>
                    </a:lnTo>
                    <a:lnTo>
                      <a:pt x="57" y="0"/>
                    </a:lnTo>
                    <a:lnTo>
                      <a:pt x="123" y="0"/>
                    </a:lnTo>
                    <a:lnTo>
                      <a:pt x="123" y="189"/>
                    </a:lnTo>
                    <a:lnTo>
                      <a:pt x="57" y="189"/>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1" name="Freeform 2030"/>
              <p:cNvSpPr>
                <a:spLocks/>
              </p:cNvSpPr>
              <p:nvPr/>
            </p:nvSpPr>
            <p:spPr bwMode="auto">
              <a:xfrm>
                <a:off x="2155" y="2253"/>
                <a:ext cx="114" cy="171"/>
              </a:xfrm>
              <a:custGeom>
                <a:avLst/>
                <a:gdLst>
                  <a:gd name="T0" fmla="*/ 57 w 114"/>
                  <a:gd name="T1" fmla="*/ 171 h 171"/>
                  <a:gd name="T2" fmla="*/ 38 w 114"/>
                  <a:gd name="T3" fmla="*/ 161 h 171"/>
                  <a:gd name="T4" fmla="*/ 19 w 114"/>
                  <a:gd name="T5" fmla="*/ 142 h 171"/>
                  <a:gd name="T6" fmla="*/ 10 w 114"/>
                  <a:gd name="T7" fmla="*/ 124 h 171"/>
                  <a:gd name="T8" fmla="*/ 0 w 114"/>
                  <a:gd name="T9" fmla="*/ 86 h 171"/>
                  <a:gd name="T10" fmla="*/ 10 w 114"/>
                  <a:gd name="T11" fmla="*/ 57 h 171"/>
                  <a:gd name="T12" fmla="*/ 19 w 114"/>
                  <a:gd name="T13" fmla="*/ 29 h 171"/>
                  <a:gd name="T14" fmla="*/ 38 w 114"/>
                  <a:gd name="T15" fmla="*/ 10 h 171"/>
                  <a:gd name="T16" fmla="*/ 57 w 114"/>
                  <a:gd name="T17" fmla="*/ 0 h 171"/>
                  <a:gd name="T18" fmla="*/ 114 w 114"/>
                  <a:gd name="T19" fmla="*/ 0 h 171"/>
                  <a:gd name="T20" fmla="*/ 114 w 114"/>
                  <a:gd name="T21" fmla="*/ 171 h 171"/>
                  <a:gd name="T22" fmla="*/ 57 w 114"/>
                  <a:gd name="T23" fmla="*/ 171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171"/>
                  <a:gd name="T38" fmla="*/ 114 w 114"/>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171">
                    <a:moveTo>
                      <a:pt x="57" y="171"/>
                    </a:moveTo>
                    <a:lnTo>
                      <a:pt x="38" y="161"/>
                    </a:lnTo>
                    <a:lnTo>
                      <a:pt x="19" y="142"/>
                    </a:lnTo>
                    <a:lnTo>
                      <a:pt x="10" y="124"/>
                    </a:lnTo>
                    <a:lnTo>
                      <a:pt x="0" y="86"/>
                    </a:lnTo>
                    <a:lnTo>
                      <a:pt x="10" y="57"/>
                    </a:lnTo>
                    <a:lnTo>
                      <a:pt x="19" y="29"/>
                    </a:lnTo>
                    <a:lnTo>
                      <a:pt x="38" y="10"/>
                    </a:lnTo>
                    <a:lnTo>
                      <a:pt x="57" y="0"/>
                    </a:lnTo>
                    <a:lnTo>
                      <a:pt x="114" y="0"/>
                    </a:lnTo>
                    <a:lnTo>
                      <a:pt x="114" y="171"/>
                    </a:lnTo>
                    <a:lnTo>
                      <a:pt x="57" y="171"/>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2" name="Freeform 2031"/>
              <p:cNvSpPr>
                <a:spLocks/>
              </p:cNvSpPr>
              <p:nvPr/>
            </p:nvSpPr>
            <p:spPr bwMode="auto">
              <a:xfrm>
                <a:off x="2165" y="2263"/>
                <a:ext cx="94" cy="151"/>
              </a:xfrm>
              <a:custGeom>
                <a:avLst/>
                <a:gdLst>
                  <a:gd name="T0" fmla="*/ 47 w 94"/>
                  <a:gd name="T1" fmla="*/ 151 h 151"/>
                  <a:gd name="T2" fmla="*/ 28 w 94"/>
                  <a:gd name="T3" fmla="*/ 142 h 151"/>
                  <a:gd name="T4" fmla="*/ 9 w 94"/>
                  <a:gd name="T5" fmla="*/ 132 h 151"/>
                  <a:gd name="T6" fmla="*/ 0 w 94"/>
                  <a:gd name="T7" fmla="*/ 76 h 151"/>
                  <a:gd name="T8" fmla="*/ 9 w 94"/>
                  <a:gd name="T9" fmla="*/ 28 h 151"/>
                  <a:gd name="T10" fmla="*/ 28 w 94"/>
                  <a:gd name="T11" fmla="*/ 9 h 151"/>
                  <a:gd name="T12" fmla="*/ 47 w 94"/>
                  <a:gd name="T13" fmla="*/ 0 h 151"/>
                  <a:gd name="T14" fmla="*/ 94 w 94"/>
                  <a:gd name="T15" fmla="*/ 0 h 151"/>
                  <a:gd name="T16" fmla="*/ 94 w 94"/>
                  <a:gd name="T17" fmla="*/ 151 h 151"/>
                  <a:gd name="T18" fmla="*/ 47 w 94"/>
                  <a:gd name="T19" fmla="*/ 151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51"/>
                  <a:gd name="T32" fmla="*/ 94 w 94"/>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51">
                    <a:moveTo>
                      <a:pt x="47" y="151"/>
                    </a:moveTo>
                    <a:lnTo>
                      <a:pt x="28" y="142"/>
                    </a:lnTo>
                    <a:lnTo>
                      <a:pt x="9" y="132"/>
                    </a:lnTo>
                    <a:lnTo>
                      <a:pt x="0" y="76"/>
                    </a:lnTo>
                    <a:lnTo>
                      <a:pt x="9" y="28"/>
                    </a:lnTo>
                    <a:lnTo>
                      <a:pt x="28" y="9"/>
                    </a:lnTo>
                    <a:lnTo>
                      <a:pt x="47" y="0"/>
                    </a:lnTo>
                    <a:lnTo>
                      <a:pt x="94" y="0"/>
                    </a:lnTo>
                    <a:lnTo>
                      <a:pt x="94" y="151"/>
                    </a:lnTo>
                    <a:lnTo>
                      <a:pt x="47" y="15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3" name="Freeform 2032"/>
              <p:cNvSpPr>
                <a:spLocks/>
              </p:cNvSpPr>
              <p:nvPr/>
            </p:nvSpPr>
            <p:spPr bwMode="auto">
              <a:xfrm>
                <a:off x="2165" y="2272"/>
                <a:ext cx="94" cy="133"/>
              </a:xfrm>
              <a:custGeom>
                <a:avLst/>
                <a:gdLst>
                  <a:gd name="T0" fmla="*/ 47 w 94"/>
                  <a:gd name="T1" fmla="*/ 133 h 133"/>
                  <a:gd name="T2" fmla="*/ 28 w 94"/>
                  <a:gd name="T3" fmla="*/ 133 h 133"/>
                  <a:gd name="T4" fmla="*/ 9 w 94"/>
                  <a:gd name="T5" fmla="*/ 114 h 133"/>
                  <a:gd name="T6" fmla="*/ 0 w 94"/>
                  <a:gd name="T7" fmla="*/ 67 h 133"/>
                  <a:gd name="T8" fmla="*/ 9 w 94"/>
                  <a:gd name="T9" fmla="*/ 19 h 133"/>
                  <a:gd name="T10" fmla="*/ 28 w 94"/>
                  <a:gd name="T11" fmla="*/ 10 h 133"/>
                  <a:gd name="T12" fmla="*/ 47 w 94"/>
                  <a:gd name="T13" fmla="*/ 0 h 133"/>
                  <a:gd name="T14" fmla="*/ 94 w 94"/>
                  <a:gd name="T15" fmla="*/ 0 h 133"/>
                  <a:gd name="T16" fmla="*/ 94 w 94"/>
                  <a:gd name="T17" fmla="*/ 133 h 133"/>
                  <a:gd name="T18" fmla="*/ 47 w 94"/>
                  <a:gd name="T19" fmla="*/ 13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33"/>
                  <a:gd name="T32" fmla="*/ 94 w 94"/>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33">
                    <a:moveTo>
                      <a:pt x="47" y="133"/>
                    </a:moveTo>
                    <a:lnTo>
                      <a:pt x="28" y="133"/>
                    </a:lnTo>
                    <a:lnTo>
                      <a:pt x="9" y="114"/>
                    </a:lnTo>
                    <a:lnTo>
                      <a:pt x="0" y="67"/>
                    </a:lnTo>
                    <a:lnTo>
                      <a:pt x="9" y="19"/>
                    </a:lnTo>
                    <a:lnTo>
                      <a:pt x="28" y="10"/>
                    </a:lnTo>
                    <a:lnTo>
                      <a:pt x="47" y="0"/>
                    </a:lnTo>
                    <a:lnTo>
                      <a:pt x="94" y="0"/>
                    </a:lnTo>
                    <a:lnTo>
                      <a:pt x="94" y="133"/>
                    </a:lnTo>
                    <a:lnTo>
                      <a:pt x="47" y="13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4" name="Freeform 2033"/>
              <p:cNvSpPr>
                <a:spLocks/>
              </p:cNvSpPr>
              <p:nvPr/>
            </p:nvSpPr>
            <p:spPr bwMode="auto">
              <a:xfrm>
                <a:off x="2174" y="2282"/>
                <a:ext cx="76" cy="113"/>
              </a:xfrm>
              <a:custGeom>
                <a:avLst/>
                <a:gdLst>
                  <a:gd name="T0" fmla="*/ 38 w 76"/>
                  <a:gd name="T1" fmla="*/ 113 h 113"/>
                  <a:gd name="T2" fmla="*/ 29 w 76"/>
                  <a:gd name="T3" fmla="*/ 113 h 113"/>
                  <a:gd name="T4" fmla="*/ 10 w 76"/>
                  <a:gd name="T5" fmla="*/ 95 h 113"/>
                  <a:gd name="T6" fmla="*/ 0 w 76"/>
                  <a:gd name="T7" fmla="*/ 57 h 113"/>
                  <a:gd name="T8" fmla="*/ 10 w 76"/>
                  <a:gd name="T9" fmla="*/ 19 h 113"/>
                  <a:gd name="T10" fmla="*/ 29 w 76"/>
                  <a:gd name="T11" fmla="*/ 9 h 113"/>
                  <a:gd name="T12" fmla="*/ 38 w 76"/>
                  <a:gd name="T13" fmla="*/ 0 h 113"/>
                  <a:gd name="T14" fmla="*/ 76 w 76"/>
                  <a:gd name="T15" fmla="*/ 0 h 113"/>
                  <a:gd name="T16" fmla="*/ 76 w 76"/>
                  <a:gd name="T17" fmla="*/ 113 h 113"/>
                  <a:gd name="T18" fmla="*/ 38 w 76"/>
                  <a:gd name="T19" fmla="*/ 113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13"/>
                  <a:gd name="T32" fmla="*/ 76 w 76"/>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13">
                    <a:moveTo>
                      <a:pt x="38" y="113"/>
                    </a:moveTo>
                    <a:lnTo>
                      <a:pt x="29" y="113"/>
                    </a:lnTo>
                    <a:lnTo>
                      <a:pt x="10" y="95"/>
                    </a:lnTo>
                    <a:lnTo>
                      <a:pt x="0" y="57"/>
                    </a:lnTo>
                    <a:lnTo>
                      <a:pt x="10" y="19"/>
                    </a:lnTo>
                    <a:lnTo>
                      <a:pt x="29" y="9"/>
                    </a:lnTo>
                    <a:lnTo>
                      <a:pt x="38" y="0"/>
                    </a:lnTo>
                    <a:lnTo>
                      <a:pt x="76" y="0"/>
                    </a:lnTo>
                    <a:lnTo>
                      <a:pt x="76" y="113"/>
                    </a:lnTo>
                    <a:lnTo>
                      <a:pt x="38" y="113"/>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5" name="Freeform 2034"/>
              <p:cNvSpPr>
                <a:spLocks/>
              </p:cNvSpPr>
              <p:nvPr/>
            </p:nvSpPr>
            <p:spPr bwMode="auto">
              <a:xfrm>
                <a:off x="2184" y="2291"/>
                <a:ext cx="66" cy="95"/>
              </a:xfrm>
              <a:custGeom>
                <a:avLst/>
                <a:gdLst>
                  <a:gd name="T0" fmla="*/ 28 w 66"/>
                  <a:gd name="T1" fmla="*/ 95 h 95"/>
                  <a:gd name="T2" fmla="*/ 9 w 66"/>
                  <a:gd name="T3" fmla="*/ 86 h 95"/>
                  <a:gd name="T4" fmla="*/ 0 w 66"/>
                  <a:gd name="T5" fmla="*/ 48 h 95"/>
                  <a:gd name="T6" fmla="*/ 9 w 66"/>
                  <a:gd name="T7" fmla="*/ 10 h 95"/>
                  <a:gd name="T8" fmla="*/ 28 w 66"/>
                  <a:gd name="T9" fmla="*/ 0 h 95"/>
                  <a:gd name="T10" fmla="*/ 66 w 66"/>
                  <a:gd name="T11" fmla="*/ 0 h 95"/>
                  <a:gd name="T12" fmla="*/ 66 w 66"/>
                  <a:gd name="T13" fmla="*/ 95 h 95"/>
                  <a:gd name="T14" fmla="*/ 28 w 66"/>
                  <a:gd name="T15" fmla="*/ 95 h 95"/>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95"/>
                  <a:gd name="T26" fmla="*/ 66 w 6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95">
                    <a:moveTo>
                      <a:pt x="28" y="95"/>
                    </a:moveTo>
                    <a:lnTo>
                      <a:pt x="9" y="86"/>
                    </a:lnTo>
                    <a:lnTo>
                      <a:pt x="0" y="48"/>
                    </a:lnTo>
                    <a:lnTo>
                      <a:pt x="9" y="10"/>
                    </a:lnTo>
                    <a:lnTo>
                      <a:pt x="28" y="0"/>
                    </a:lnTo>
                    <a:lnTo>
                      <a:pt x="66" y="0"/>
                    </a:lnTo>
                    <a:lnTo>
                      <a:pt x="66" y="95"/>
                    </a:lnTo>
                    <a:lnTo>
                      <a:pt x="28" y="95"/>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6" name="Freeform 2035"/>
              <p:cNvSpPr>
                <a:spLocks/>
              </p:cNvSpPr>
              <p:nvPr/>
            </p:nvSpPr>
            <p:spPr bwMode="auto">
              <a:xfrm>
                <a:off x="2184" y="2301"/>
                <a:ext cx="56" cy="76"/>
              </a:xfrm>
              <a:custGeom>
                <a:avLst/>
                <a:gdLst>
                  <a:gd name="T0" fmla="*/ 28 w 56"/>
                  <a:gd name="T1" fmla="*/ 76 h 76"/>
                  <a:gd name="T2" fmla="*/ 9 w 56"/>
                  <a:gd name="T3" fmla="*/ 66 h 76"/>
                  <a:gd name="T4" fmla="*/ 0 w 56"/>
                  <a:gd name="T5" fmla="*/ 38 h 76"/>
                  <a:gd name="T6" fmla="*/ 9 w 56"/>
                  <a:gd name="T7" fmla="*/ 9 h 76"/>
                  <a:gd name="T8" fmla="*/ 28 w 56"/>
                  <a:gd name="T9" fmla="*/ 0 h 76"/>
                  <a:gd name="T10" fmla="*/ 56 w 56"/>
                  <a:gd name="T11" fmla="*/ 0 h 76"/>
                  <a:gd name="T12" fmla="*/ 56 w 56"/>
                  <a:gd name="T13" fmla="*/ 76 h 76"/>
                  <a:gd name="T14" fmla="*/ 28 w 56"/>
                  <a:gd name="T15" fmla="*/ 76 h 7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76"/>
                  <a:gd name="T26" fmla="*/ 56 w 56"/>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76">
                    <a:moveTo>
                      <a:pt x="28" y="76"/>
                    </a:moveTo>
                    <a:lnTo>
                      <a:pt x="9" y="66"/>
                    </a:lnTo>
                    <a:lnTo>
                      <a:pt x="0" y="38"/>
                    </a:lnTo>
                    <a:lnTo>
                      <a:pt x="9" y="9"/>
                    </a:lnTo>
                    <a:lnTo>
                      <a:pt x="28" y="0"/>
                    </a:lnTo>
                    <a:lnTo>
                      <a:pt x="56" y="0"/>
                    </a:lnTo>
                    <a:lnTo>
                      <a:pt x="56" y="76"/>
                    </a:lnTo>
                    <a:lnTo>
                      <a:pt x="28" y="76"/>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7" name="Freeform 2036"/>
              <p:cNvSpPr>
                <a:spLocks/>
              </p:cNvSpPr>
              <p:nvPr/>
            </p:nvSpPr>
            <p:spPr bwMode="auto">
              <a:xfrm>
                <a:off x="2193" y="2310"/>
                <a:ext cx="38" cy="57"/>
              </a:xfrm>
              <a:custGeom>
                <a:avLst/>
                <a:gdLst>
                  <a:gd name="T0" fmla="*/ 19 w 38"/>
                  <a:gd name="T1" fmla="*/ 57 h 57"/>
                  <a:gd name="T2" fmla="*/ 10 w 38"/>
                  <a:gd name="T3" fmla="*/ 48 h 57"/>
                  <a:gd name="T4" fmla="*/ 0 w 38"/>
                  <a:gd name="T5" fmla="*/ 29 h 57"/>
                  <a:gd name="T6" fmla="*/ 10 w 38"/>
                  <a:gd name="T7" fmla="*/ 10 h 57"/>
                  <a:gd name="T8" fmla="*/ 19 w 38"/>
                  <a:gd name="T9" fmla="*/ 0 h 57"/>
                  <a:gd name="T10" fmla="*/ 38 w 38"/>
                  <a:gd name="T11" fmla="*/ 0 h 57"/>
                  <a:gd name="T12" fmla="*/ 38 w 38"/>
                  <a:gd name="T13" fmla="*/ 57 h 57"/>
                  <a:gd name="T14" fmla="*/ 19 w 38"/>
                  <a:gd name="T15" fmla="*/ 57 h 5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7"/>
                  <a:gd name="T26" fmla="*/ 38 w 38"/>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7">
                    <a:moveTo>
                      <a:pt x="19" y="57"/>
                    </a:moveTo>
                    <a:lnTo>
                      <a:pt x="10" y="48"/>
                    </a:lnTo>
                    <a:lnTo>
                      <a:pt x="0" y="29"/>
                    </a:lnTo>
                    <a:lnTo>
                      <a:pt x="10" y="10"/>
                    </a:lnTo>
                    <a:lnTo>
                      <a:pt x="19" y="0"/>
                    </a:lnTo>
                    <a:lnTo>
                      <a:pt x="38" y="0"/>
                    </a:lnTo>
                    <a:lnTo>
                      <a:pt x="38" y="57"/>
                    </a:lnTo>
                    <a:lnTo>
                      <a:pt x="19" y="57"/>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8" name="Freeform 2037"/>
              <p:cNvSpPr>
                <a:spLocks/>
              </p:cNvSpPr>
              <p:nvPr/>
            </p:nvSpPr>
            <p:spPr bwMode="auto">
              <a:xfrm>
                <a:off x="2193" y="2320"/>
                <a:ext cx="38" cy="38"/>
              </a:xfrm>
              <a:custGeom>
                <a:avLst/>
                <a:gdLst>
                  <a:gd name="T0" fmla="*/ 19 w 38"/>
                  <a:gd name="T1" fmla="*/ 38 h 38"/>
                  <a:gd name="T2" fmla="*/ 10 w 38"/>
                  <a:gd name="T3" fmla="*/ 28 h 38"/>
                  <a:gd name="T4" fmla="*/ 0 w 38"/>
                  <a:gd name="T5" fmla="*/ 19 h 38"/>
                  <a:gd name="T6" fmla="*/ 10 w 38"/>
                  <a:gd name="T7" fmla="*/ 9 h 38"/>
                  <a:gd name="T8" fmla="*/ 19 w 38"/>
                  <a:gd name="T9" fmla="*/ 0 h 38"/>
                  <a:gd name="T10" fmla="*/ 38 w 38"/>
                  <a:gd name="T11" fmla="*/ 0 h 38"/>
                  <a:gd name="T12" fmla="*/ 38 w 38"/>
                  <a:gd name="T13" fmla="*/ 38 h 38"/>
                  <a:gd name="T14" fmla="*/ 19 w 38"/>
                  <a:gd name="T15" fmla="*/ 38 h 3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8"/>
                  <a:gd name="T26" fmla="*/ 38 w 38"/>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8">
                    <a:moveTo>
                      <a:pt x="19" y="38"/>
                    </a:moveTo>
                    <a:lnTo>
                      <a:pt x="10" y="28"/>
                    </a:lnTo>
                    <a:lnTo>
                      <a:pt x="0" y="19"/>
                    </a:lnTo>
                    <a:lnTo>
                      <a:pt x="10" y="9"/>
                    </a:lnTo>
                    <a:lnTo>
                      <a:pt x="19" y="0"/>
                    </a:lnTo>
                    <a:lnTo>
                      <a:pt x="38" y="0"/>
                    </a:lnTo>
                    <a:lnTo>
                      <a:pt x="38" y="38"/>
                    </a:lnTo>
                    <a:lnTo>
                      <a:pt x="19" y="3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sp>
            <p:nvSpPr>
              <p:cNvPr id="89" name="Freeform 2038"/>
              <p:cNvSpPr>
                <a:spLocks/>
              </p:cNvSpPr>
              <p:nvPr/>
            </p:nvSpPr>
            <p:spPr bwMode="auto">
              <a:xfrm>
                <a:off x="2203" y="2329"/>
                <a:ext cx="19" cy="19"/>
              </a:xfrm>
              <a:custGeom>
                <a:avLst/>
                <a:gdLst>
                  <a:gd name="T0" fmla="*/ 9 w 19"/>
                  <a:gd name="T1" fmla="*/ 19 h 19"/>
                  <a:gd name="T2" fmla="*/ 0 w 19"/>
                  <a:gd name="T3" fmla="*/ 19 h 19"/>
                  <a:gd name="T4" fmla="*/ 0 w 19"/>
                  <a:gd name="T5" fmla="*/ 10 h 19"/>
                  <a:gd name="T6" fmla="*/ 0 w 19"/>
                  <a:gd name="T7" fmla="*/ 0 h 19"/>
                  <a:gd name="T8" fmla="*/ 9 w 19"/>
                  <a:gd name="T9" fmla="*/ 0 h 19"/>
                  <a:gd name="T10" fmla="*/ 19 w 19"/>
                  <a:gd name="T11" fmla="*/ 0 h 19"/>
                  <a:gd name="T12" fmla="*/ 19 w 19"/>
                  <a:gd name="T13" fmla="*/ 19 h 19"/>
                  <a:gd name="T14" fmla="*/ 9 w 19"/>
                  <a:gd name="T15" fmla="*/ 19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9" y="19"/>
                    </a:moveTo>
                    <a:lnTo>
                      <a:pt x="0" y="19"/>
                    </a:lnTo>
                    <a:lnTo>
                      <a:pt x="0" y="10"/>
                    </a:lnTo>
                    <a:lnTo>
                      <a:pt x="0" y="0"/>
                    </a:lnTo>
                    <a:lnTo>
                      <a:pt x="9" y="0"/>
                    </a:lnTo>
                    <a:lnTo>
                      <a:pt x="19" y="0"/>
                    </a:lnTo>
                    <a:lnTo>
                      <a:pt x="19" y="19"/>
                    </a:lnTo>
                    <a:lnTo>
                      <a:pt x="9" y="1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j-lt"/>
                </a:endParaRPr>
              </a:p>
            </p:txBody>
          </p:sp>
        </p:grpSp>
      </p:grpSp>
      <p:sp>
        <p:nvSpPr>
          <p:cNvPr id="490" name="Oval 1025"/>
          <p:cNvSpPr>
            <a:spLocks noChangeAspect="1" noChangeArrowheads="1"/>
          </p:cNvSpPr>
          <p:nvPr/>
        </p:nvSpPr>
        <p:spPr bwMode="auto">
          <a:xfrm>
            <a:off x="9450043" y="4126524"/>
            <a:ext cx="328210" cy="347100"/>
          </a:xfrm>
          <a:prstGeom prst="ellipse">
            <a:avLst/>
          </a:prstGeom>
          <a:gradFill rotWithShape="0">
            <a:gsLst>
              <a:gs pos="0">
                <a:srgbClr val="FFCCCC"/>
              </a:gs>
              <a:gs pos="100000">
                <a:srgbClr val="FF0000"/>
              </a:gs>
            </a:gsLst>
            <a:path path="shape">
              <a:fillToRect l="50000" t="50000" r="50000" b="50000"/>
            </a:path>
          </a:gradFill>
          <a:ln>
            <a:noFill/>
          </a:ln>
        </p:spPr>
        <p:txBody>
          <a:bodyPr wrap="none" anchor="ct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endParaRPr lang="en-US" altLang="en-US" sz="2000">
              <a:latin typeface="+mn-lt"/>
            </a:endParaRPr>
          </a:p>
        </p:txBody>
      </p:sp>
      <p:sp>
        <p:nvSpPr>
          <p:cNvPr id="491" name="Text Box 2039"/>
          <p:cNvSpPr txBox="1">
            <a:spLocks noChangeAspect="1" noChangeArrowheads="1"/>
          </p:cNvSpPr>
          <p:nvPr/>
        </p:nvSpPr>
        <p:spPr bwMode="auto">
          <a:xfrm>
            <a:off x="5742219" y="5102208"/>
            <a:ext cx="1294816"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300" tIns="57150" rIns="114300" bIns="57150" anchor="ctr">
            <a:spAutoFit/>
          </a:bodyPr>
          <a:lstStyle>
            <a:lvl1pPr defTabSz="1143000">
              <a:defRPr kumimoji="1" sz="2400">
                <a:solidFill>
                  <a:schemeClr val="tx1"/>
                </a:solidFill>
                <a:latin typeface="Times New Roman" pitchFamily="18" charset="0"/>
                <a:ea typeface="ＭＳ Ｐゴシック" pitchFamily="50" charset="-128"/>
              </a:defRPr>
            </a:lvl1pPr>
            <a:lvl2pPr marL="742950" indent="-285750" defTabSz="1143000">
              <a:defRPr kumimoji="1" sz="2400">
                <a:solidFill>
                  <a:schemeClr val="tx1"/>
                </a:solidFill>
                <a:latin typeface="Times New Roman" pitchFamily="18" charset="0"/>
                <a:ea typeface="ＭＳ Ｐゴシック" pitchFamily="50" charset="-128"/>
              </a:defRPr>
            </a:lvl2pPr>
            <a:lvl3pPr marL="1143000" indent="-228600" defTabSz="1143000">
              <a:defRPr kumimoji="1" sz="2400">
                <a:solidFill>
                  <a:schemeClr val="tx1"/>
                </a:solidFill>
                <a:latin typeface="Times New Roman" pitchFamily="18" charset="0"/>
                <a:ea typeface="ＭＳ Ｐゴシック" pitchFamily="50" charset="-128"/>
              </a:defRPr>
            </a:lvl3pPr>
            <a:lvl4pPr marL="1600200" indent="-228600" defTabSz="1143000">
              <a:defRPr kumimoji="1" sz="2400">
                <a:solidFill>
                  <a:schemeClr val="tx1"/>
                </a:solidFill>
                <a:latin typeface="Times New Roman" pitchFamily="18" charset="0"/>
                <a:ea typeface="ＭＳ Ｐゴシック" pitchFamily="50" charset="-128"/>
              </a:defRPr>
            </a:lvl4pPr>
            <a:lvl5pPr marL="2057400" indent="-228600" defTabSz="1143000">
              <a:defRPr kumimoji="1" sz="2400">
                <a:solidFill>
                  <a:schemeClr val="tx1"/>
                </a:solidFill>
                <a:latin typeface="Times New Roman" pitchFamily="18" charset="0"/>
                <a:ea typeface="ＭＳ Ｐゴシック" pitchFamily="50" charset="-128"/>
              </a:defRPr>
            </a:lvl5pPr>
            <a:lvl6pPr marL="25146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en-US" altLang="ja-JP" sz="1800" dirty="0">
                <a:solidFill>
                  <a:srgbClr val="0000FF"/>
                </a:solidFill>
                <a:latin typeface="+mn-lt"/>
              </a:rPr>
              <a:t>FUT8</a:t>
            </a:r>
          </a:p>
        </p:txBody>
      </p:sp>
      <p:cxnSp>
        <p:nvCxnSpPr>
          <p:cNvPr id="492" name="直線矢印コネクタ 491"/>
          <p:cNvCxnSpPr/>
          <p:nvPr/>
        </p:nvCxnSpPr>
        <p:spPr>
          <a:xfrm>
            <a:off x="9614148" y="4441380"/>
            <a:ext cx="1" cy="33222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493" name="Group 515"/>
          <p:cNvGrpSpPr>
            <a:grpSpLocks/>
          </p:cNvGrpSpPr>
          <p:nvPr/>
        </p:nvGrpSpPr>
        <p:grpSpPr bwMode="auto">
          <a:xfrm>
            <a:off x="1963002" y="4304918"/>
            <a:ext cx="3254375" cy="1162050"/>
            <a:chOff x="730" y="1657"/>
            <a:chExt cx="2050" cy="732"/>
          </a:xfrm>
        </p:grpSpPr>
        <p:sp>
          <p:nvSpPr>
            <p:cNvPr id="494" name="Line 1558"/>
            <p:cNvSpPr>
              <a:spLocks noChangeShapeType="1"/>
            </p:cNvSpPr>
            <p:nvPr/>
          </p:nvSpPr>
          <p:spPr bwMode="auto">
            <a:xfrm>
              <a:off x="1710" y="2019"/>
              <a:ext cx="602"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95" name="Line 1559"/>
            <p:cNvSpPr>
              <a:spLocks noChangeShapeType="1"/>
            </p:cNvSpPr>
            <p:nvPr/>
          </p:nvSpPr>
          <p:spPr bwMode="auto">
            <a:xfrm>
              <a:off x="1567" y="1898"/>
              <a:ext cx="143" cy="129"/>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496" name="Group 1560"/>
            <p:cNvGrpSpPr>
              <a:grpSpLocks/>
            </p:cNvGrpSpPr>
            <p:nvPr/>
          </p:nvGrpSpPr>
          <p:grpSpPr bwMode="auto">
            <a:xfrm>
              <a:off x="730" y="1794"/>
              <a:ext cx="881" cy="209"/>
              <a:chOff x="309" y="2064"/>
              <a:chExt cx="928" cy="246"/>
            </a:xfrm>
          </p:grpSpPr>
          <p:sp>
            <p:nvSpPr>
              <p:cNvPr id="918" name="Line 1561"/>
              <p:cNvSpPr>
                <a:spLocks noChangeShapeType="1"/>
              </p:cNvSpPr>
              <p:nvPr/>
            </p:nvSpPr>
            <p:spPr bwMode="auto">
              <a:xfrm>
                <a:off x="375" y="2187"/>
                <a:ext cx="767"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919" name="Group 1562"/>
              <p:cNvGrpSpPr>
                <a:grpSpLocks/>
              </p:cNvGrpSpPr>
              <p:nvPr/>
            </p:nvGrpSpPr>
            <p:grpSpPr bwMode="auto">
              <a:xfrm>
                <a:off x="546" y="2064"/>
                <a:ext cx="208" cy="246"/>
                <a:chOff x="546" y="2064"/>
                <a:chExt cx="208" cy="246"/>
              </a:xfrm>
            </p:grpSpPr>
            <p:sp>
              <p:nvSpPr>
                <p:cNvPr id="962" name="Freeform 1563"/>
                <p:cNvSpPr>
                  <a:spLocks/>
                </p:cNvSpPr>
                <p:nvPr/>
              </p:nvSpPr>
              <p:spPr bwMode="auto">
                <a:xfrm>
                  <a:off x="546" y="2064"/>
                  <a:ext cx="208" cy="246"/>
                </a:xfrm>
                <a:custGeom>
                  <a:avLst/>
                  <a:gdLst>
                    <a:gd name="T0" fmla="*/ 104 w 208"/>
                    <a:gd name="T1" fmla="*/ 0 h 246"/>
                    <a:gd name="T2" fmla="*/ 66 w 208"/>
                    <a:gd name="T3" fmla="*/ 9 h 246"/>
                    <a:gd name="T4" fmla="*/ 28 w 208"/>
                    <a:gd name="T5" fmla="*/ 38 h 246"/>
                    <a:gd name="T6" fmla="*/ 9 w 208"/>
                    <a:gd name="T7" fmla="*/ 76 h 246"/>
                    <a:gd name="T8" fmla="*/ 0 w 208"/>
                    <a:gd name="T9" fmla="*/ 123 h 246"/>
                    <a:gd name="T10" fmla="*/ 9 w 208"/>
                    <a:gd name="T11" fmla="*/ 170 h 246"/>
                    <a:gd name="T12" fmla="*/ 28 w 208"/>
                    <a:gd name="T13" fmla="*/ 208 h 246"/>
                    <a:gd name="T14" fmla="*/ 66 w 208"/>
                    <a:gd name="T15" fmla="*/ 237 h 246"/>
                    <a:gd name="T16" fmla="*/ 104 w 208"/>
                    <a:gd name="T17" fmla="*/ 246 h 246"/>
                    <a:gd name="T18" fmla="*/ 142 w 208"/>
                    <a:gd name="T19" fmla="*/ 237 h 246"/>
                    <a:gd name="T20" fmla="*/ 180 w 208"/>
                    <a:gd name="T21" fmla="*/ 208 h 246"/>
                    <a:gd name="T22" fmla="*/ 199 w 208"/>
                    <a:gd name="T23" fmla="*/ 170 h 246"/>
                    <a:gd name="T24" fmla="*/ 208 w 208"/>
                    <a:gd name="T25" fmla="*/ 123 h 246"/>
                    <a:gd name="T26" fmla="*/ 199 w 208"/>
                    <a:gd name="T27" fmla="*/ 76 h 246"/>
                    <a:gd name="T28" fmla="*/ 180 w 208"/>
                    <a:gd name="T29" fmla="*/ 38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8"/>
                      </a:lnTo>
                      <a:lnTo>
                        <a:pt x="9" y="76"/>
                      </a:lnTo>
                      <a:lnTo>
                        <a:pt x="0" y="123"/>
                      </a:lnTo>
                      <a:lnTo>
                        <a:pt x="9" y="170"/>
                      </a:lnTo>
                      <a:lnTo>
                        <a:pt x="28" y="208"/>
                      </a:lnTo>
                      <a:lnTo>
                        <a:pt x="66" y="237"/>
                      </a:lnTo>
                      <a:lnTo>
                        <a:pt x="104" y="246"/>
                      </a:lnTo>
                      <a:lnTo>
                        <a:pt x="142" y="237"/>
                      </a:lnTo>
                      <a:lnTo>
                        <a:pt x="180" y="208"/>
                      </a:lnTo>
                      <a:lnTo>
                        <a:pt x="199" y="170"/>
                      </a:lnTo>
                      <a:lnTo>
                        <a:pt x="208" y="123"/>
                      </a:lnTo>
                      <a:lnTo>
                        <a:pt x="199" y="76"/>
                      </a:lnTo>
                      <a:lnTo>
                        <a:pt x="180" y="38"/>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63" name="Freeform 1564"/>
                <p:cNvSpPr>
                  <a:spLocks/>
                </p:cNvSpPr>
                <p:nvPr/>
              </p:nvSpPr>
              <p:spPr bwMode="auto">
                <a:xfrm>
                  <a:off x="555" y="2083"/>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80 h 208"/>
                    <a:gd name="T14" fmla="*/ 57 w 190"/>
                    <a:gd name="T15" fmla="*/ 199 h 208"/>
                    <a:gd name="T16" fmla="*/ 95 w 190"/>
                    <a:gd name="T17" fmla="*/ 208 h 208"/>
                    <a:gd name="T18" fmla="*/ 133 w 190"/>
                    <a:gd name="T19" fmla="*/ 199 h 208"/>
                    <a:gd name="T20" fmla="*/ 161 w 190"/>
                    <a:gd name="T21" fmla="*/ 180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80"/>
                      </a:lnTo>
                      <a:lnTo>
                        <a:pt x="57" y="199"/>
                      </a:lnTo>
                      <a:lnTo>
                        <a:pt x="95" y="208"/>
                      </a:lnTo>
                      <a:lnTo>
                        <a:pt x="133" y="199"/>
                      </a:lnTo>
                      <a:lnTo>
                        <a:pt x="161" y="180"/>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64" name="Freeform 1565"/>
                <p:cNvSpPr>
                  <a:spLocks/>
                </p:cNvSpPr>
                <p:nvPr/>
              </p:nvSpPr>
              <p:spPr bwMode="auto">
                <a:xfrm>
                  <a:off x="565" y="2092"/>
                  <a:ext cx="170" cy="190"/>
                </a:xfrm>
                <a:custGeom>
                  <a:avLst/>
                  <a:gdLst>
                    <a:gd name="T0" fmla="*/ 85 w 170"/>
                    <a:gd name="T1" fmla="*/ 0 h 190"/>
                    <a:gd name="T2" fmla="*/ 56 w 170"/>
                    <a:gd name="T3" fmla="*/ 10 h 190"/>
                    <a:gd name="T4" fmla="*/ 28 w 170"/>
                    <a:gd name="T5" fmla="*/ 29 h 190"/>
                    <a:gd name="T6" fmla="*/ 9 w 170"/>
                    <a:gd name="T7" fmla="*/ 57 h 190"/>
                    <a:gd name="T8" fmla="*/ 0 w 170"/>
                    <a:gd name="T9" fmla="*/ 95 h 190"/>
                    <a:gd name="T10" fmla="*/ 9 w 170"/>
                    <a:gd name="T11" fmla="*/ 133 h 190"/>
                    <a:gd name="T12" fmla="*/ 28 w 170"/>
                    <a:gd name="T13" fmla="*/ 161 h 190"/>
                    <a:gd name="T14" fmla="*/ 56 w 170"/>
                    <a:gd name="T15" fmla="*/ 180 h 190"/>
                    <a:gd name="T16" fmla="*/ 85 w 170"/>
                    <a:gd name="T17" fmla="*/ 190 h 190"/>
                    <a:gd name="T18" fmla="*/ 123 w 170"/>
                    <a:gd name="T19" fmla="*/ 180 h 190"/>
                    <a:gd name="T20" fmla="*/ 142 w 170"/>
                    <a:gd name="T21" fmla="*/ 161 h 190"/>
                    <a:gd name="T22" fmla="*/ 161 w 170"/>
                    <a:gd name="T23" fmla="*/ 133 h 190"/>
                    <a:gd name="T24" fmla="*/ 170 w 170"/>
                    <a:gd name="T25" fmla="*/ 95 h 190"/>
                    <a:gd name="T26" fmla="*/ 161 w 170"/>
                    <a:gd name="T27" fmla="*/ 57 h 190"/>
                    <a:gd name="T28" fmla="*/ 142 w 170"/>
                    <a:gd name="T29" fmla="*/ 29 h 190"/>
                    <a:gd name="T30" fmla="*/ 123 w 170"/>
                    <a:gd name="T31" fmla="*/ 10 h 190"/>
                    <a:gd name="T32" fmla="*/ 85 w 17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90"/>
                    <a:gd name="T53" fmla="*/ 170 w 17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90">
                      <a:moveTo>
                        <a:pt x="85" y="0"/>
                      </a:moveTo>
                      <a:lnTo>
                        <a:pt x="56" y="10"/>
                      </a:lnTo>
                      <a:lnTo>
                        <a:pt x="28" y="29"/>
                      </a:lnTo>
                      <a:lnTo>
                        <a:pt x="9" y="57"/>
                      </a:lnTo>
                      <a:lnTo>
                        <a:pt x="0" y="95"/>
                      </a:lnTo>
                      <a:lnTo>
                        <a:pt x="9" y="133"/>
                      </a:lnTo>
                      <a:lnTo>
                        <a:pt x="28" y="161"/>
                      </a:lnTo>
                      <a:lnTo>
                        <a:pt x="56" y="180"/>
                      </a:lnTo>
                      <a:lnTo>
                        <a:pt x="85" y="190"/>
                      </a:lnTo>
                      <a:lnTo>
                        <a:pt x="123" y="180"/>
                      </a:lnTo>
                      <a:lnTo>
                        <a:pt x="142" y="161"/>
                      </a:lnTo>
                      <a:lnTo>
                        <a:pt x="161" y="133"/>
                      </a:lnTo>
                      <a:lnTo>
                        <a:pt x="170" y="95"/>
                      </a:lnTo>
                      <a:lnTo>
                        <a:pt x="161" y="57"/>
                      </a:lnTo>
                      <a:lnTo>
                        <a:pt x="142" y="29"/>
                      </a:lnTo>
                      <a:lnTo>
                        <a:pt x="123" y="10"/>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65" name="Freeform 1566"/>
                <p:cNvSpPr>
                  <a:spLocks/>
                </p:cNvSpPr>
                <p:nvPr/>
              </p:nvSpPr>
              <p:spPr bwMode="auto">
                <a:xfrm>
                  <a:off x="574" y="2102"/>
                  <a:ext cx="161" cy="180"/>
                </a:xfrm>
                <a:custGeom>
                  <a:avLst/>
                  <a:gdLst>
                    <a:gd name="T0" fmla="*/ 76 w 161"/>
                    <a:gd name="T1" fmla="*/ 0 h 180"/>
                    <a:gd name="T2" fmla="*/ 4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7 w 161"/>
                    <a:gd name="T15" fmla="*/ 170 h 180"/>
                    <a:gd name="T16" fmla="*/ 76 w 161"/>
                    <a:gd name="T17" fmla="*/ 180 h 180"/>
                    <a:gd name="T18" fmla="*/ 114 w 161"/>
                    <a:gd name="T19" fmla="*/ 170 h 180"/>
                    <a:gd name="T20" fmla="*/ 133 w 161"/>
                    <a:gd name="T21" fmla="*/ 151 h 180"/>
                    <a:gd name="T22" fmla="*/ 152 w 161"/>
                    <a:gd name="T23" fmla="*/ 123 h 180"/>
                    <a:gd name="T24" fmla="*/ 161 w 161"/>
                    <a:gd name="T25" fmla="*/ 85 h 180"/>
                    <a:gd name="T26" fmla="*/ 152 w 161"/>
                    <a:gd name="T27" fmla="*/ 57 h 180"/>
                    <a:gd name="T28" fmla="*/ 133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9" y="28"/>
                      </a:lnTo>
                      <a:lnTo>
                        <a:pt x="10" y="57"/>
                      </a:lnTo>
                      <a:lnTo>
                        <a:pt x="0" y="85"/>
                      </a:lnTo>
                      <a:lnTo>
                        <a:pt x="10" y="123"/>
                      </a:lnTo>
                      <a:lnTo>
                        <a:pt x="29" y="151"/>
                      </a:lnTo>
                      <a:lnTo>
                        <a:pt x="47" y="170"/>
                      </a:lnTo>
                      <a:lnTo>
                        <a:pt x="76" y="180"/>
                      </a:lnTo>
                      <a:lnTo>
                        <a:pt x="114" y="170"/>
                      </a:lnTo>
                      <a:lnTo>
                        <a:pt x="133" y="151"/>
                      </a:lnTo>
                      <a:lnTo>
                        <a:pt x="152" y="123"/>
                      </a:lnTo>
                      <a:lnTo>
                        <a:pt x="161" y="85"/>
                      </a:lnTo>
                      <a:lnTo>
                        <a:pt x="152" y="57"/>
                      </a:lnTo>
                      <a:lnTo>
                        <a:pt x="133" y="28"/>
                      </a:lnTo>
                      <a:lnTo>
                        <a:pt x="114" y="9"/>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66" name="Freeform 1567"/>
                <p:cNvSpPr>
                  <a:spLocks/>
                </p:cNvSpPr>
                <p:nvPr/>
              </p:nvSpPr>
              <p:spPr bwMode="auto">
                <a:xfrm>
                  <a:off x="584" y="2111"/>
                  <a:ext cx="142" cy="161"/>
                </a:xfrm>
                <a:custGeom>
                  <a:avLst/>
                  <a:gdLst>
                    <a:gd name="T0" fmla="*/ 66 w 142"/>
                    <a:gd name="T1" fmla="*/ 0 h 161"/>
                    <a:gd name="T2" fmla="*/ 37 w 142"/>
                    <a:gd name="T3" fmla="*/ 10 h 161"/>
                    <a:gd name="T4" fmla="*/ 19 w 142"/>
                    <a:gd name="T5" fmla="*/ 29 h 161"/>
                    <a:gd name="T6" fmla="*/ 9 w 142"/>
                    <a:gd name="T7" fmla="*/ 48 h 161"/>
                    <a:gd name="T8" fmla="*/ 0 w 142"/>
                    <a:gd name="T9" fmla="*/ 76 h 161"/>
                    <a:gd name="T10" fmla="*/ 9 w 142"/>
                    <a:gd name="T11" fmla="*/ 114 h 161"/>
                    <a:gd name="T12" fmla="*/ 19 w 142"/>
                    <a:gd name="T13" fmla="*/ 133 h 161"/>
                    <a:gd name="T14" fmla="*/ 37 w 142"/>
                    <a:gd name="T15" fmla="*/ 152 h 161"/>
                    <a:gd name="T16" fmla="*/ 66 w 142"/>
                    <a:gd name="T17" fmla="*/ 161 h 161"/>
                    <a:gd name="T18" fmla="*/ 94 w 142"/>
                    <a:gd name="T19" fmla="*/ 152 h 161"/>
                    <a:gd name="T20" fmla="*/ 123 w 142"/>
                    <a:gd name="T21" fmla="*/ 133 h 161"/>
                    <a:gd name="T22" fmla="*/ 132 w 142"/>
                    <a:gd name="T23" fmla="*/ 114 h 161"/>
                    <a:gd name="T24" fmla="*/ 142 w 142"/>
                    <a:gd name="T25" fmla="*/ 76 h 161"/>
                    <a:gd name="T26" fmla="*/ 132 w 142"/>
                    <a:gd name="T27" fmla="*/ 48 h 161"/>
                    <a:gd name="T28" fmla="*/ 123 w 142"/>
                    <a:gd name="T29" fmla="*/ 29 h 161"/>
                    <a:gd name="T30" fmla="*/ 94 w 142"/>
                    <a:gd name="T31" fmla="*/ 10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10"/>
                      </a:lnTo>
                      <a:lnTo>
                        <a:pt x="19" y="29"/>
                      </a:lnTo>
                      <a:lnTo>
                        <a:pt x="9" y="48"/>
                      </a:lnTo>
                      <a:lnTo>
                        <a:pt x="0" y="76"/>
                      </a:lnTo>
                      <a:lnTo>
                        <a:pt x="9" y="114"/>
                      </a:lnTo>
                      <a:lnTo>
                        <a:pt x="19" y="133"/>
                      </a:lnTo>
                      <a:lnTo>
                        <a:pt x="37" y="152"/>
                      </a:lnTo>
                      <a:lnTo>
                        <a:pt x="66" y="161"/>
                      </a:lnTo>
                      <a:lnTo>
                        <a:pt x="94" y="152"/>
                      </a:lnTo>
                      <a:lnTo>
                        <a:pt x="123" y="133"/>
                      </a:lnTo>
                      <a:lnTo>
                        <a:pt x="132" y="114"/>
                      </a:lnTo>
                      <a:lnTo>
                        <a:pt x="142" y="76"/>
                      </a:lnTo>
                      <a:lnTo>
                        <a:pt x="132" y="48"/>
                      </a:lnTo>
                      <a:lnTo>
                        <a:pt x="123" y="29"/>
                      </a:lnTo>
                      <a:lnTo>
                        <a:pt x="94" y="10"/>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67" name="Freeform 1568"/>
                <p:cNvSpPr>
                  <a:spLocks/>
                </p:cNvSpPr>
                <p:nvPr/>
              </p:nvSpPr>
              <p:spPr bwMode="auto">
                <a:xfrm>
                  <a:off x="593" y="2121"/>
                  <a:ext cx="123" cy="142"/>
                </a:xfrm>
                <a:custGeom>
                  <a:avLst/>
                  <a:gdLst>
                    <a:gd name="T0" fmla="*/ 57 w 123"/>
                    <a:gd name="T1" fmla="*/ 0 h 142"/>
                    <a:gd name="T2" fmla="*/ 38 w 123"/>
                    <a:gd name="T3" fmla="*/ 9 h 142"/>
                    <a:gd name="T4" fmla="*/ 19 w 123"/>
                    <a:gd name="T5" fmla="*/ 19 h 142"/>
                    <a:gd name="T6" fmla="*/ 10 w 123"/>
                    <a:gd name="T7" fmla="*/ 38 h 142"/>
                    <a:gd name="T8" fmla="*/ 0 w 123"/>
                    <a:gd name="T9" fmla="*/ 66 h 142"/>
                    <a:gd name="T10" fmla="*/ 10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10" y="38"/>
                      </a:lnTo>
                      <a:lnTo>
                        <a:pt x="0" y="66"/>
                      </a:lnTo>
                      <a:lnTo>
                        <a:pt x="10"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68" name="Freeform 1569"/>
                <p:cNvSpPr>
                  <a:spLocks/>
                </p:cNvSpPr>
                <p:nvPr/>
              </p:nvSpPr>
              <p:spPr bwMode="auto">
                <a:xfrm>
                  <a:off x="603" y="2130"/>
                  <a:ext cx="104" cy="123"/>
                </a:xfrm>
                <a:custGeom>
                  <a:avLst/>
                  <a:gdLst>
                    <a:gd name="T0" fmla="*/ 56 w 104"/>
                    <a:gd name="T1" fmla="*/ 0 h 123"/>
                    <a:gd name="T2" fmla="*/ 37 w 104"/>
                    <a:gd name="T3" fmla="*/ 10 h 123"/>
                    <a:gd name="T4" fmla="*/ 18 w 104"/>
                    <a:gd name="T5" fmla="*/ 19 h 123"/>
                    <a:gd name="T6" fmla="*/ 9 w 104"/>
                    <a:gd name="T7" fmla="*/ 38 h 123"/>
                    <a:gd name="T8" fmla="*/ 0 w 104"/>
                    <a:gd name="T9" fmla="*/ 67 h 123"/>
                    <a:gd name="T10" fmla="*/ 9 w 104"/>
                    <a:gd name="T11" fmla="*/ 86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7 h 123"/>
                    <a:gd name="T24" fmla="*/ 94 w 104"/>
                    <a:gd name="T25" fmla="*/ 19 h 123"/>
                    <a:gd name="T26" fmla="*/ 75 w 104"/>
                    <a:gd name="T27" fmla="*/ 10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10"/>
                      </a:lnTo>
                      <a:lnTo>
                        <a:pt x="18" y="19"/>
                      </a:lnTo>
                      <a:lnTo>
                        <a:pt x="9" y="38"/>
                      </a:lnTo>
                      <a:lnTo>
                        <a:pt x="0" y="67"/>
                      </a:lnTo>
                      <a:lnTo>
                        <a:pt x="9" y="86"/>
                      </a:lnTo>
                      <a:lnTo>
                        <a:pt x="18" y="104"/>
                      </a:lnTo>
                      <a:lnTo>
                        <a:pt x="37" y="123"/>
                      </a:lnTo>
                      <a:lnTo>
                        <a:pt x="56" y="123"/>
                      </a:lnTo>
                      <a:lnTo>
                        <a:pt x="75" y="123"/>
                      </a:lnTo>
                      <a:lnTo>
                        <a:pt x="94" y="104"/>
                      </a:lnTo>
                      <a:lnTo>
                        <a:pt x="104" y="67"/>
                      </a:lnTo>
                      <a:lnTo>
                        <a:pt x="94" y="19"/>
                      </a:lnTo>
                      <a:lnTo>
                        <a:pt x="75" y="10"/>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69" name="Freeform 1570"/>
                <p:cNvSpPr>
                  <a:spLocks/>
                </p:cNvSpPr>
                <p:nvPr/>
              </p:nvSpPr>
              <p:spPr bwMode="auto">
                <a:xfrm>
                  <a:off x="603" y="2140"/>
                  <a:ext cx="104" cy="104"/>
                </a:xfrm>
                <a:custGeom>
                  <a:avLst/>
                  <a:gdLst>
                    <a:gd name="T0" fmla="*/ 56 w 104"/>
                    <a:gd name="T1" fmla="*/ 0 h 104"/>
                    <a:gd name="T2" fmla="*/ 37 w 104"/>
                    <a:gd name="T3" fmla="*/ 9 h 104"/>
                    <a:gd name="T4" fmla="*/ 18 w 104"/>
                    <a:gd name="T5" fmla="*/ 19 h 104"/>
                    <a:gd name="T6" fmla="*/ 9 w 104"/>
                    <a:gd name="T7" fmla="*/ 38 h 104"/>
                    <a:gd name="T8" fmla="*/ 0 w 104"/>
                    <a:gd name="T9" fmla="*/ 57 h 104"/>
                    <a:gd name="T10" fmla="*/ 9 w 104"/>
                    <a:gd name="T11" fmla="*/ 76 h 104"/>
                    <a:gd name="T12" fmla="*/ 18 w 104"/>
                    <a:gd name="T13" fmla="*/ 94 h 104"/>
                    <a:gd name="T14" fmla="*/ 56 w 104"/>
                    <a:gd name="T15" fmla="*/ 104 h 104"/>
                    <a:gd name="T16" fmla="*/ 94 w 104"/>
                    <a:gd name="T17" fmla="*/ 94 h 104"/>
                    <a:gd name="T18" fmla="*/ 104 w 104"/>
                    <a:gd name="T19" fmla="*/ 57 h 104"/>
                    <a:gd name="T20" fmla="*/ 94 w 104"/>
                    <a:gd name="T21" fmla="*/ 19 h 104"/>
                    <a:gd name="T22" fmla="*/ 75 w 104"/>
                    <a:gd name="T23" fmla="*/ 9 h 104"/>
                    <a:gd name="T24" fmla="*/ 56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6" y="0"/>
                      </a:moveTo>
                      <a:lnTo>
                        <a:pt x="37" y="9"/>
                      </a:lnTo>
                      <a:lnTo>
                        <a:pt x="18" y="19"/>
                      </a:lnTo>
                      <a:lnTo>
                        <a:pt x="9" y="38"/>
                      </a:lnTo>
                      <a:lnTo>
                        <a:pt x="0" y="57"/>
                      </a:lnTo>
                      <a:lnTo>
                        <a:pt x="9" y="76"/>
                      </a:lnTo>
                      <a:lnTo>
                        <a:pt x="18" y="94"/>
                      </a:lnTo>
                      <a:lnTo>
                        <a:pt x="56" y="104"/>
                      </a:lnTo>
                      <a:lnTo>
                        <a:pt x="94" y="94"/>
                      </a:lnTo>
                      <a:lnTo>
                        <a:pt x="104" y="57"/>
                      </a:lnTo>
                      <a:lnTo>
                        <a:pt x="94" y="19"/>
                      </a:lnTo>
                      <a:lnTo>
                        <a:pt x="75" y="9"/>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70" name="Freeform 1571"/>
                <p:cNvSpPr>
                  <a:spLocks/>
                </p:cNvSpPr>
                <p:nvPr/>
              </p:nvSpPr>
              <p:spPr bwMode="auto">
                <a:xfrm>
                  <a:off x="612"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6 w 85"/>
                    <a:gd name="T11" fmla="*/ 76 h 85"/>
                    <a:gd name="T12" fmla="*/ 85 w 85"/>
                    <a:gd name="T13" fmla="*/ 48 h 85"/>
                    <a:gd name="T14" fmla="*/ 76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6" y="76"/>
                      </a:lnTo>
                      <a:lnTo>
                        <a:pt x="85" y="48"/>
                      </a:lnTo>
                      <a:lnTo>
                        <a:pt x="76" y="10"/>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71" name="Freeform 1572"/>
                <p:cNvSpPr>
                  <a:spLocks/>
                </p:cNvSpPr>
                <p:nvPr/>
              </p:nvSpPr>
              <p:spPr bwMode="auto">
                <a:xfrm>
                  <a:off x="621" y="2159"/>
                  <a:ext cx="67" cy="66"/>
                </a:xfrm>
                <a:custGeom>
                  <a:avLst/>
                  <a:gdLst>
                    <a:gd name="T0" fmla="*/ 38 w 67"/>
                    <a:gd name="T1" fmla="*/ 0 h 66"/>
                    <a:gd name="T2" fmla="*/ 10 w 67"/>
                    <a:gd name="T3" fmla="*/ 9 h 66"/>
                    <a:gd name="T4" fmla="*/ 0 w 67"/>
                    <a:gd name="T5" fmla="*/ 38 h 66"/>
                    <a:gd name="T6" fmla="*/ 10 w 67"/>
                    <a:gd name="T7" fmla="*/ 57 h 66"/>
                    <a:gd name="T8" fmla="*/ 38 w 67"/>
                    <a:gd name="T9" fmla="*/ 66 h 66"/>
                    <a:gd name="T10" fmla="*/ 57 w 67"/>
                    <a:gd name="T11" fmla="*/ 57 h 66"/>
                    <a:gd name="T12" fmla="*/ 67 w 67"/>
                    <a:gd name="T13" fmla="*/ 38 h 66"/>
                    <a:gd name="T14" fmla="*/ 57 w 67"/>
                    <a:gd name="T15" fmla="*/ 9 h 66"/>
                    <a:gd name="T16" fmla="*/ 38 w 67"/>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6"/>
                    <a:gd name="T29" fmla="*/ 67 w 6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6">
                      <a:moveTo>
                        <a:pt x="38" y="0"/>
                      </a:moveTo>
                      <a:lnTo>
                        <a:pt x="10" y="9"/>
                      </a:lnTo>
                      <a:lnTo>
                        <a:pt x="0" y="38"/>
                      </a:lnTo>
                      <a:lnTo>
                        <a:pt x="10" y="57"/>
                      </a:lnTo>
                      <a:lnTo>
                        <a:pt x="38" y="66"/>
                      </a:lnTo>
                      <a:lnTo>
                        <a:pt x="57" y="57"/>
                      </a:lnTo>
                      <a:lnTo>
                        <a:pt x="67" y="38"/>
                      </a:lnTo>
                      <a:lnTo>
                        <a:pt x="57" y="9"/>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72" name="Freeform 1573"/>
                <p:cNvSpPr>
                  <a:spLocks/>
                </p:cNvSpPr>
                <p:nvPr/>
              </p:nvSpPr>
              <p:spPr bwMode="auto">
                <a:xfrm>
                  <a:off x="631" y="2168"/>
                  <a:ext cx="57" cy="57"/>
                </a:xfrm>
                <a:custGeom>
                  <a:avLst/>
                  <a:gdLst>
                    <a:gd name="T0" fmla="*/ 28 w 57"/>
                    <a:gd name="T1" fmla="*/ 0 h 57"/>
                    <a:gd name="T2" fmla="*/ 9 w 57"/>
                    <a:gd name="T3" fmla="*/ 10 h 57"/>
                    <a:gd name="T4" fmla="*/ 0 w 57"/>
                    <a:gd name="T5" fmla="*/ 29 h 57"/>
                    <a:gd name="T6" fmla="*/ 9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10"/>
                      </a:lnTo>
                      <a:lnTo>
                        <a:pt x="0" y="29"/>
                      </a:lnTo>
                      <a:lnTo>
                        <a:pt x="9" y="48"/>
                      </a:lnTo>
                      <a:lnTo>
                        <a:pt x="28" y="57"/>
                      </a:lnTo>
                      <a:lnTo>
                        <a:pt x="47" y="48"/>
                      </a:lnTo>
                      <a:lnTo>
                        <a:pt x="57" y="29"/>
                      </a:lnTo>
                      <a:lnTo>
                        <a:pt x="47" y="10"/>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73" name="Freeform 1574"/>
                <p:cNvSpPr>
                  <a:spLocks/>
                </p:cNvSpPr>
                <p:nvPr/>
              </p:nvSpPr>
              <p:spPr bwMode="auto">
                <a:xfrm>
                  <a:off x="640"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9 w 38"/>
                    <a:gd name="T11" fmla="*/ 28 h 38"/>
                    <a:gd name="T12" fmla="*/ 38 w 38"/>
                    <a:gd name="T13" fmla="*/ 19 h 38"/>
                    <a:gd name="T14" fmla="*/ 29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9" y="28"/>
                      </a:lnTo>
                      <a:lnTo>
                        <a:pt x="38" y="19"/>
                      </a:lnTo>
                      <a:lnTo>
                        <a:pt x="29" y="9"/>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74" name="Freeform 1575"/>
                <p:cNvSpPr>
                  <a:spLocks/>
                </p:cNvSpPr>
                <p:nvPr/>
              </p:nvSpPr>
              <p:spPr bwMode="auto">
                <a:xfrm>
                  <a:off x="650" y="2187"/>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920" name="Group 1576"/>
              <p:cNvGrpSpPr>
                <a:grpSpLocks/>
              </p:cNvGrpSpPr>
              <p:nvPr/>
            </p:nvGrpSpPr>
            <p:grpSpPr bwMode="auto">
              <a:xfrm>
                <a:off x="782" y="2064"/>
                <a:ext cx="209" cy="246"/>
                <a:chOff x="782" y="2064"/>
                <a:chExt cx="209" cy="246"/>
              </a:xfrm>
            </p:grpSpPr>
            <p:sp>
              <p:nvSpPr>
                <p:cNvPr id="949" name="Freeform 1577"/>
                <p:cNvSpPr>
                  <a:spLocks/>
                </p:cNvSpPr>
                <p:nvPr/>
              </p:nvSpPr>
              <p:spPr bwMode="auto">
                <a:xfrm>
                  <a:off x="782" y="2064"/>
                  <a:ext cx="209" cy="246"/>
                </a:xfrm>
                <a:custGeom>
                  <a:avLst/>
                  <a:gdLst>
                    <a:gd name="T0" fmla="*/ 105 w 209"/>
                    <a:gd name="T1" fmla="*/ 0 h 246"/>
                    <a:gd name="T2" fmla="*/ 67 w 209"/>
                    <a:gd name="T3" fmla="*/ 9 h 246"/>
                    <a:gd name="T4" fmla="*/ 29 w 209"/>
                    <a:gd name="T5" fmla="*/ 38 h 246"/>
                    <a:gd name="T6" fmla="*/ 10 w 209"/>
                    <a:gd name="T7" fmla="*/ 76 h 246"/>
                    <a:gd name="T8" fmla="*/ 0 w 209"/>
                    <a:gd name="T9" fmla="*/ 123 h 246"/>
                    <a:gd name="T10" fmla="*/ 10 w 209"/>
                    <a:gd name="T11" fmla="*/ 170 h 246"/>
                    <a:gd name="T12" fmla="*/ 29 w 209"/>
                    <a:gd name="T13" fmla="*/ 208 h 246"/>
                    <a:gd name="T14" fmla="*/ 67 w 209"/>
                    <a:gd name="T15" fmla="*/ 237 h 246"/>
                    <a:gd name="T16" fmla="*/ 105 w 209"/>
                    <a:gd name="T17" fmla="*/ 246 h 246"/>
                    <a:gd name="T18" fmla="*/ 142 w 209"/>
                    <a:gd name="T19" fmla="*/ 237 h 246"/>
                    <a:gd name="T20" fmla="*/ 180 w 209"/>
                    <a:gd name="T21" fmla="*/ 208 h 246"/>
                    <a:gd name="T22" fmla="*/ 199 w 209"/>
                    <a:gd name="T23" fmla="*/ 170 h 246"/>
                    <a:gd name="T24" fmla="*/ 209 w 209"/>
                    <a:gd name="T25" fmla="*/ 123 h 246"/>
                    <a:gd name="T26" fmla="*/ 199 w 209"/>
                    <a:gd name="T27" fmla="*/ 76 h 246"/>
                    <a:gd name="T28" fmla="*/ 180 w 209"/>
                    <a:gd name="T29" fmla="*/ 38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8"/>
                      </a:lnTo>
                      <a:lnTo>
                        <a:pt x="10" y="76"/>
                      </a:lnTo>
                      <a:lnTo>
                        <a:pt x="0" y="123"/>
                      </a:lnTo>
                      <a:lnTo>
                        <a:pt x="10" y="170"/>
                      </a:lnTo>
                      <a:lnTo>
                        <a:pt x="29" y="208"/>
                      </a:lnTo>
                      <a:lnTo>
                        <a:pt x="67" y="237"/>
                      </a:lnTo>
                      <a:lnTo>
                        <a:pt x="105" y="246"/>
                      </a:lnTo>
                      <a:lnTo>
                        <a:pt x="142" y="237"/>
                      </a:lnTo>
                      <a:lnTo>
                        <a:pt x="180" y="208"/>
                      </a:lnTo>
                      <a:lnTo>
                        <a:pt x="199" y="170"/>
                      </a:lnTo>
                      <a:lnTo>
                        <a:pt x="209" y="123"/>
                      </a:lnTo>
                      <a:lnTo>
                        <a:pt x="199" y="76"/>
                      </a:lnTo>
                      <a:lnTo>
                        <a:pt x="180" y="38"/>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0" name="Freeform 1578"/>
                <p:cNvSpPr>
                  <a:spLocks/>
                </p:cNvSpPr>
                <p:nvPr/>
              </p:nvSpPr>
              <p:spPr bwMode="auto">
                <a:xfrm>
                  <a:off x="792" y="2083"/>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80 h 208"/>
                    <a:gd name="T14" fmla="*/ 57 w 189"/>
                    <a:gd name="T15" fmla="*/ 199 h 208"/>
                    <a:gd name="T16" fmla="*/ 95 w 189"/>
                    <a:gd name="T17" fmla="*/ 208 h 208"/>
                    <a:gd name="T18" fmla="*/ 132 w 189"/>
                    <a:gd name="T19" fmla="*/ 199 h 208"/>
                    <a:gd name="T20" fmla="*/ 161 w 189"/>
                    <a:gd name="T21" fmla="*/ 180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80"/>
                      </a:lnTo>
                      <a:lnTo>
                        <a:pt x="57" y="199"/>
                      </a:lnTo>
                      <a:lnTo>
                        <a:pt x="95" y="208"/>
                      </a:lnTo>
                      <a:lnTo>
                        <a:pt x="132" y="199"/>
                      </a:lnTo>
                      <a:lnTo>
                        <a:pt x="161" y="180"/>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1" name="Freeform 1579"/>
                <p:cNvSpPr>
                  <a:spLocks/>
                </p:cNvSpPr>
                <p:nvPr/>
              </p:nvSpPr>
              <p:spPr bwMode="auto">
                <a:xfrm>
                  <a:off x="801" y="2092"/>
                  <a:ext cx="171" cy="190"/>
                </a:xfrm>
                <a:custGeom>
                  <a:avLst/>
                  <a:gdLst>
                    <a:gd name="T0" fmla="*/ 86 w 171"/>
                    <a:gd name="T1" fmla="*/ 0 h 190"/>
                    <a:gd name="T2" fmla="*/ 57 w 171"/>
                    <a:gd name="T3" fmla="*/ 10 h 190"/>
                    <a:gd name="T4" fmla="*/ 29 w 171"/>
                    <a:gd name="T5" fmla="*/ 29 h 190"/>
                    <a:gd name="T6" fmla="*/ 10 w 171"/>
                    <a:gd name="T7" fmla="*/ 57 h 190"/>
                    <a:gd name="T8" fmla="*/ 0 w 171"/>
                    <a:gd name="T9" fmla="*/ 95 h 190"/>
                    <a:gd name="T10" fmla="*/ 10 w 171"/>
                    <a:gd name="T11" fmla="*/ 133 h 190"/>
                    <a:gd name="T12" fmla="*/ 29 w 171"/>
                    <a:gd name="T13" fmla="*/ 161 h 190"/>
                    <a:gd name="T14" fmla="*/ 57 w 171"/>
                    <a:gd name="T15" fmla="*/ 180 h 190"/>
                    <a:gd name="T16" fmla="*/ 86 w 171"/>
                    <a:gd name="T17" fmla="*/ 190 h 190"/>
                    <a:gd name="T18" fmla="*/ 123 w 171"/>
                    <a:gd name="T19" fmla="*/ 180 h 190"/>
                    <a:gd name="T20" fmla="*/ 142 w 171"/>
                    <a:gd name="T21" fmla="*/ 161 h 190"/>
                    <a:gd name="T22" fmla="*/ 161 w 171"/>
                    <a:gd name="T23" fmla="*/ 133 h 190"/>
                    <a:gd name="T24" fmla="*/ 171 w 171"/>
                    <a:gd name="T25" fmla="*/ 95 h 190"/>
                    <a:gd name="T26" fmla="*/ 161 w 171"/>
                    <a:gd name="T27" fmla="*/ 57 h 190"/>
                    <a:gd name="T28" fmla="*/ 142 w 171"/>
                    <a:gd name="T29" fmla="*/ 29 h 190"/>
                    <a:gd name="T30" fmla="*/ 123 w 171"/>
                    <a:gd name="T31" fmla="*/ 10 h 190"/>
                    <a:gd name="T32" fmla="*/ 86 w 171"/>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90"/>
                    <a:gd name="T53" fmla="*/ 171 w 171"/>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90">
                      <a:moveTo>
                        <a:pt x="86" y="0"/>
                      </a:moveTo>
                      <a:lnTo>
                        <a:pt x="57" y="10"/>
                      </a:lnTo>
                      <a:lnTo>
                        <a:pt x="29" y="29"/>
                      </a:lnTo>
                      <a:lnTo>
                        <a:pt x="10" y="57"/>
                      </a:lnTo>
                      <a:lnTo>
                        <a:pt x="0" y="95"/>
                      </a:lnTo>
                      <a:lnTo>
                        <a:pt x="10" y="133"/>
                      </a:lnTo>
                      <a:lnTo>
                        <a:pt x="29" y="161"/>
                      </a:lnTo>
                      <a:lnTo>
                        <a:pt x="57" y="180"/>
                      </a:lnTo>
                      <a:lnTo>
                        <a:pt x="86" y="190"/>
                      </a:lnTo>
                      <a:lnTo>
                        <a:pt x="123" y="180"/>
                      </a:lnTo>
                      <a:lnTo>
                        <a:pt x="142" y="161"/>
                      </a:lnTo>
                      <a:lnTo>
                        <a:pt x="161" y="133"/>
                      </a:lnTo>
                      <a:lnTo>
                        <a:pt x="171" y="95"/>
                      </a:lnTo>
                      <a:lnTo>
                        <a:pt x="161" y="57"/>
                      </a:lnTo>
                      <a:lnTo>
                        <a:pt x="142" y="29"/>
                      </a:lnTo>
                      <a:lnTo>
                        <a:pt x="123" y="10"/>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2" name="Freeform 1580"/>
                <p:cNvSpPr>
                  <a:spLocks/>
                </p:cNvSpPr>
                <p:nvPr/>
              </p:nvSpPr>
              <p:spPr bwMode="auto">
                <a:xfrm>
                  <a:off x="811" y="2102"/>
                  <a:ext cx="161" cy="180"/>
                </a:xfrm>
                <a:custGeom>
                  <a:avLst/>
                  <a:gdLst>
                    <a:gd name="T0" fmla="*/ 76 w 161"/>
                    <a:gd name="T1" fmla="*/ 0 h 180"/>
                    <a:gd name="T2" fmla="*/ 47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47 w 161"/>
                    <a:gd name="T15" fmla="*/ 170 h 180"/>
                    <a:gd name="T16" fmla="*/ 76 w 161"/>
                    <a:gd name="T17" fmla="*/ 180 h 180"/>
                    <a:gd name="T18" fmla="*/ 113 w 161"/>
                    <a:gd name="T19" fmla="*/ 170 h 180"/>
                    <a:gd name="T20" fmla="*/ 132 w 161"/>
                    <a:gd name="T21" fmla="*/ 151 h 180"/>
                    <a:gd name="T22" fmla="*/ 151 w 161"/>
                    <a:gd name="T23" fmla="*/ 123 h 180"/>
                    <a:gd name="T24" fmla="*/ 161 w 161"/>
                    <a:gd name="T25" fmla="*/ 85 h 180"/>
                    <a:gd name="T26" fmla="*/ 151 w 161"/>
                    <a:gd name="T27" fmla="*/ 57 h 180"/>
                    <a:gd name="T28" fmla="*/ 132 w 161"/>
                    <a:gd name="T29" fmla="*/ 28 h 180"/>
                    <a:gd name="T30" fmla="*/ 113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8" y="28"/>
                      </a:lnTo>
                      <a:lnTo>
                        <a:pt x="9" y="57"/>
                      </a:lnTo>
                      <a:lnTo>
                        <a:pt x="0" y="85"/>
                      </a:lnTo>
                      <a:lnTo>
                        <a:pt x="9" y="123"/>
                      </a:lnTo>
                      <a:lnTo>
                        <a:pt x="28" y="151"/>
                      </a:lnTo>
                      <a:lnTo>
                        <a:pt x="47" y="170"/>
                      </a:lnTo>
                      <a:lnTo>
                        <a:pt x="76" y="180"/>
                      </a:lnTo>
                      <a:lnTo>
                        <a:pt x="113" y="170"/>
                      </a:lnTo>
                      <a:lnTo>
                        <a:pt x="132" y="151"/>
                      </a:lnTo>
                      <a:lnTo>
                        <a:pt x="151" y="123"/>
                      </a:lnTo>
                      <a:lnTo>
                        <a:pt x="161" y="85"/>
                      </a:lnTo>
                      <a:lnTo>
                        <a:pt x="151" y="57"/>
                      </a:lnTo>
                      <a:lnTo>
                        <a:pt x="132" y="28"/>
                      </a:lnTo>
                      <a:lnTo>
                        <a:pt x="113" y="9"/>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3" name="Freeform 1581"/>
                <p:cNvSpPr>
                  <a:spLocks/>
                </p:cNvSpPr>
                <p:nvPr/>
              </p:nvSpPr>
              <p:spPr bwMode="auto">
                <a:xfrm>
                  <a:off x="820" y="2111"/>
                  <a:ext cx="142" cy="161"/>
                </a:xfrm>
                <a:custGeom>
                  <a:avLst/>
                  <a:gdLst>
                    <a:gd name="T0" fmla="*/ 67 w 142"/>
                    <a:gd name="T1" fmla="*/ 0 h 161"/>
                    <a:gd name="T2" fmla="*/ 38 w 142"/>
                    <a:gd name="T3" fmla="*/ 10 h 161"/>
                    <a:gd name="T4" fmla="*/ 19 w 142"/>
                    <a:gd name="T5" fmla="*/ 29 h 161"/>
                    <a:gd name="T6" fmla="*/ 10 w 142"/>
                    <a:gd name="T7" fmla="*/ 48 h 161"/>
                    <a:gd name="T8" fmla="*/ 0 w 142"/>
                    <a:gd name="T9" fmla="*/ 76 h 161"/>
                    <a:gd name="T10" fmla="*/ 10 w 142"/>
                    <a:gd name="T11" fmla="*/ 114 h 161"/>
                    <a:gd name="T12" fmla="*/ 19 w 142"/>
                    <a:gd name="T13" fmla="*/ 133 h 161"/>
                    <a:gd name="T14" fmla="*/ 38 w 142"/>
                    <a:gd name="T15" fmla="*/ 152 h 161"/>
                    <a:gd name="T16" fmla="*/ 67 w 142"/>
                    <a:gd name="T17" fmla="*/ 161 h 161"/>
                    <a:gd name="T18" fmla="*/ 95 w 142"/>
                    <a:gd name="T19" fmla="*/ 152 h 161"/>
                    <a:gd name="T20" fmla="*/ 123 w 142"/>
                    <a:gd name="T21" fmla="*/ 133 h 161"/>
                    <a:gd name="T22" fmla="*/ 133 w 142"/>
                    <a:gd name="T23" fmla="*/ 114 h 161"/>
                    <a:gd name="T24" fmla="*/ 142 w 142"/>
                    <a:gd name="T25" fmla="*/ 76 h 161"/>
                    <a:gd name="T26" fmla="*/ 133 w 142"/>
                    <a:gd name="T27" fmla="*/ 48 h 161"/>
                    <a:gd name="T28" fmla="*/ 123 w 142"/>
                    <a:gd name="T29" fmla="*/ 29 h 161"/>
                    <a:gd name="T30" fmla="*/ 95 w 142"/>
                    <a:gd name="T31" fmla="*/ 10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10"/>
                      </a:lnTo>
                      <a:lnTo>
                        <a:pt x="19" y="29"/>
                      </a:lnTo>
                      <a:lnTo>
                        <a:pt x="10" y="48"/>
                      </a:lnTo>
                      <a:lnTo>
                        <a:pt x="0" y="76"/>
                      </a:lnTo>
                      <a:lnTo>
                        <a:pt x="10" y="114"/>
                      </a:lnTo>
                      <a:lnTo>
                        <a:pt x="19" y="133"/>
                      </a:lnTo>
                      <a:lnTo>
                        <a:pt x="38" y="152"/>
                      </a:lnTo>
                      <a:lnTo>
                        <a:pt x="67" y="161"/>
                      </a:lnTo>
                      <a:lnTo>
                        <a:pt x="95" y="152"/>
                      </a:lnTo>
                      <a:lnTo>
                        <a:pt x="123" y="133"/>
                      </a:lnTo>
                      <a:lnTo>
                        <a:pt x="133" y="114"/>
                      </a:lnTo>
                      <a:lnTo>
                        <a:pt x="142" y="76"/>
                      </a:lnTo>
                      <a:lnTo>
                        <a:pt x="133" y="48"/>
                      </a:lnTo>
                      <a:lnTo>
                        <a:pt x="123" y="29"/>
                      </a:lnTo>
                      <a:lnTo>
                        <a:pt x="95" y="10"/>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4" name="Freeform 1582"/>
                <p:cNvSpPr>
                  <a:spLocks/>
                </p:cNvSpPr>
                <p:nvPr/>
              </p:nvSpPr>
              <p:spPr bwMode="auto">
                <a:xfrm>
                  <a:off x="830" y="2121"/>
                  <a:ext cx="123" cy="142"/>
                </a:xfrm>
                <a:custGeom>
                  <a:avLst/>
                  <a:gdLst>
                    <a:gd name="T0" fmla="*/ 57 w 123"/>
                    <a:gd name="T1" fmla="*/ 0 h 142"/>
                    <a:gd name="T2" fmla="*/ 38 w 123"/>
                    <a:gd name="T3" fmla="*/ 9 h 142"/>
                    <a:gd name="T4" fmla="*/ 19 w 123"/>
                    <a:gd name="T5" fmla="*/ 19 h 142"/>
                    <a:gd name="T6" fmla="*/ 9 w 123"/>
                    <a:gd name="T7" fmla="*/ 38 h 142"/>
                    <a:gd name="T8" fmla="*/ 0 w 123"/>
                    <a:gd name="T9" fmla="*/ 66 h 142"/>
                    <a:gd name="T10" fmla="*/ 9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9" y="38"/>
                      </a:lnTo>
                      <a:lnTo>
                        <a:pt x="0" y="66"/>
                      </a:lnTo>
                      <a:lnTo>
                        <a:pt x="9"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5" name="Freeform 1583"/>
                <p:cNvSpPr>
                  <a:spLocks/>
                </p:cNvSpPr>
                <p:nvPr/>
              </p:nvSpPr>
              <p:spPr bwMode="auto">
                <a:xfrm>
                  <a:off x="839" y="2130"/>
                  <a:ext cx="104" cy="123"/>
                </a:xfrm>
                <a:custGeom>
                  <a:avLst/>
                  <a:gdLst>
                    <a:gd name="T0" fmla="*/ 57 w 104"/>
                    <a:gd name="T1" fmla="*/ 0 h 123"/>
                    <a:gd name="T2" fmla="*/ 38 w 104"/>
                    <a:gd name="T3" fmla="*/ 10 h 123"/>
                    <a:gd name="T4" fmla="*/ 19 w 104"/>
                    <a:gd name="T5" fmla="*/ 19 h 123"/>
                    <a:gd name="T6" fmla="*/ 10 w 104"/>
                    <a:gd name="T7" fmla="*/ 38 h 123"/>
                    <a:gd name="T8" fmla="*/ 0 w 104"/>
                    <a:gd name="T9" fmla="*/ 67 h 123"/>
                    <a:gd name="T10" fmla="*/ 10 w 104"/>
                    <a:gd name="T11" fmla="*/ 86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7 h 123"/>
                    <a:gd name="T24" fmla="*/ 95 w 104"/>
                    <a:gd name="T25" fmla="*/ 19 h 123"/>
                    <a:gd name="T26" fmla="*/ 76 w 104"/>
                    <a:gd name="T27" fmla="*/ 10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10"/>
                      </a:lnTo>
                      <a:lnTo>
                        <a:pt x="19" y="19"/>
                      </a:lnTo>
                      <a:lnTo>
                        <a:pt x="10" y="38"/>
                      </a:lnTo>
                      <a:lnTo>
                        <a:pt x="0" y="67"/>
                      </a:lnTo>
                      <a:lnTo>
                        <a:pt x="10" y="86"/>
                      </a:lnTo>
                      <a:lnTo>
                        <a:pt x="19" y="104"/>
                      </a:lnTo>
                      <a:lnTo>
                        <a:pt x="38" y="123"/>
                      </a:lnTo>
                      <a:lnTo>
                        <a:pt x="57" y="123"/>
                      </a:lnTo>
                      <a:lnTo>
                        <a:pt x="76" y="123"/>
                      </a:lnTo>
                      <a:lnTo>
                        <a:pt x="95" y="104"/>
                      </a:lnTo>
                      <a:lnTo>
                        <a:pt x="104" y="67"/>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6" name="Freeform 1584"/>
                <p:cNvSpPr>
                  <a:spLocks/>
                </p:cNvSpPr>
                <p:nvPr/>
              </p:nvSpPr>
              <p:spPr bwMode="auto">
                <a:xfrm>
                  <a:off x="839" y="2140"/>
                  <a:ext cx="104" cy="104"/>
                </a:xfrm>
                <a:custGeom>
                  <a:avLst/>
                  <a:gdLst>
                    <a:gd name="T0" fmla="*/ 57 w 104"/>
                    <a:gd name="T1" fmla="*/ 0 h 104"/>
                    <a:gd name="T2" fmla="*/ 38 w 104"/>
                    <a:gd name="T3" fmla="*/ 9 h 104"/>
                    <a:gd name="T4" fmla="*/ 19 w 104"/>
                    <a:gd name="T5" fmla="*/ 19 h 104"/>
                    <a:gd name="T6" fmla="*/ 10 w 104"/>
                    <a:gd name="T7" fmla="*/ 38 h 104"/>
                    <a:gd name="T8" fmla="*/ 0 w 104"/>
                    <a:gd name="T9" fmla="*/ 57 h 104"/>
                    <a:gd name="T10" fmla="*/ 10 w 104"/>
                    <a:gd name="T11" fmla="*/ 76 h 104"/>
                    <a:gd name="T12" fmla="*/ 19 w 104"/>
                    <a:gd name="T13" fmla="*/ 94 h 104"/>
                    <a:gd name="T14" fmla="*/ 57 w 104"/>
                    <a:gd name="T15" fmla="*/ 104 h 104"/>
                    <a:gd name="T16" fmla="*/ 95 w 104"/>
                    <a:gd name="T17" fmla="*/ 94 h 104"/>
                    <a:gd name="T18" fmla="*/ 104 w 104"/>
                    <a:gd name="T19" fmla="*/ 57 h 104"/>
                    <a:gd name="T20" fmla="*/ 95 w 104"/>
                    <a:gd name="T21" fmla="*/ 19 h 104"/>
                    <a:gd name="T22" fmla="*/ 76 w 104"/>
                    <a:gd name="T23" fmla="*/ 9 h 104"/>
                    <a:gd name="T24" fmla="*/ 57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7" y="0"/>
                      </a:moveTo>
                      <a:lnTo>
                        <a:pt x="38" y="9"/>
                      </a:lnTo>
                      <a:lnTo>
                        <a:pt x="19" y="19"/>
                      </a:lnTo>
                      <a:lnTo>
                        <a:pt x="10" y="38"/>
                      </a:lnTo>
                      <a:lnTo>
                        <a:pt x="0" y="57"/>
                      </a:lnTo>
                      <a:lnTo>
                        <a:pt x="10" y="76"/>
                      </a:lnTo>
                      <a:lnTo>
                        <a:pt x="19" y="94"/>
                      </a:lnTo>
                      <a:lnTo>
                        <a:pt x="57" y="104"/>
                      </a:lnTo>
                      <a:lnTo>
                        <a:pt x="95" y="94"/>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7" name="Freeform 1585"/>
                <p:cNvSpPr>
                  <a:spLocks/>
                </p:cNvSpPr>
                <p:nvPr/>
              </p:nvSpPr>
              <p:spPr bwMode="auto">
                <a:xfrm>
                  <a:off x="849"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5 w 85"/>
                    <a:gd name="T11" fmla="*/ 76 h 85"/>
                    <a:gd name="T12" fmla="*/ 85 w 85"/>
                    <a:gd name="T13" fmla="*/ 48 h 85"/>
                    <a:gd name="T14" fmla="*/ 75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8" name="Freeform 1586"/>
                <p:cNvSpPr>
                  <a:spLocks/>
                </p:cNvSpPr>
                <p:nvPr/>
              </p:nvSpPr>
              <p:spPr bwMode="auto">
                <a:xfrm>
                  <a:off x="858" y="2159"/>
                  <a:ext cx="66" cy="66"/>
                </a:xfrm>
                <a:custGeom>
                  <a:avLst/>
                  <a:gdLst>
                    <a:gd name="T0" fmla="*/ 38 w 66"/>
                    <a:gd name="T1" fmla="*/ 0 h 66"/>
                    <a:gd name="T2" fmla="*/ 10 w 66"/>
                    <a:gd name="T3" fmla="*/ 9 h 66"/>
                    <a:gd name="T4" fmla="*/ 0 w 66"/>
                    <a:gd name="T5" fmla="*/ 38 h 66"/>
                    <a:gd name="T6" fmla="*/ 10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10" y="9"/>
                      </a:lnTo>
                      <a:lnTo>
                        <a:pt x="0" y="38"/>
                      </a:lnTo>
                      <a:lnTo>
                        <a:pt x="10"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59" name="Freeform 1587"/>
                <p:cNvSpPr>
                  <a:spLocks/>
                </p:cNvSpPr>
                <p:nvPr/>
              </p:nvSpPr>
              <p:spPr bwMode="auto">
                <a:xfrm>
                  <a:off x="868" y="2168"/>
                  <a:ext cx="56" cy="57"/>
                </a:xfrm>
                <a:custGeom>
                  <a:avLst/>
                  <a:gdLst>
                    <a:gd name="T0" fmla="*/ 28 w 56"/>
                    <a:gd name="T1" fmla="*/ 0 h 57"/>
                    <a:gd name="T2" fmla="*/ 9 w 56"/>
                    <a:gd name="T3" fmla="*/ 10 h 57"/>
                    <a:gd name="T4" fmla="*/ 0 w 56"/>
                    <a:gd name="T5" fmla="*/ 29 h 57"/>
                    <a:gd name="T6" fmla="*/ 9 w 56"/>
                    <a:gd name="T7" fmla="*/ 48 h 57"/>
                    <a:gd name="T8" fmla="*/ 28 w 56"/>
                    <a:gd name="T9" fmla="*/ 57 h 57"/>
                    <a:gd name="T10" fmla="*/ 47 w 56"/>
                    <a:gd name="T11" fmla="*/ 48 h 57"/>
                    <a:gd name="T12" fmla="*/ 56 w 56"/>
                    <a:gd name="T13" fmla="*/ 29 h 57"/>
                    <a:gd name="T14" fmla="*/ 47 w 56"/>
                    <a:gd name="T15" fmla="*/ 10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10"/>
                      </a:lnTo>
                      <a:lnTo>
                        <a:pt x="0" y="29"/>
                      </a:lnTo>
                      <a:lnTo>
                        <a:pt x="9" y="48"/>
                      </a:lnTo>
                      <a:lnTo>
                        <a:pt x="28" y="57"/>
                      </a:lnTo>
                      <a:lnTo>
                        <a:pt x="47" y="48"/>
                      </a:lnTo>
                      <a:lnTo>
                        <a:pt x="56" y="29"/>
                      </a:lnTo>
                      <a:lnTo>
                        <a:pt x="47" y="10"/>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60" name="Freeform 1588"/>
                <p:cNvSpPr>
                  <a:spLocks/>
                </p:cNvSpPr>
                <p:nvPr/>
              </p:nvSpPr>
              <p:spPr bwMode="auto">
                <a:xfrm>
                  <a:off x="877"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61" name="Freeform 1589"/>
                <p:cNvSpPr>
                  <a:spLocks/>
                </p:cNvSpPr>
                <p:nvPr/>
              </p:nvSpPr>
              <p:spPr bwMode="auto">
                <a:xfrm>
                  <a:off x="887" y="2187"/>
                  <a:ext cx="18" cy="19"/>
                </a:xfrm>
                <a:custGeom>
                  <a:avLst/>
                  <a:gdLst>
                    <a:gd name="T0" fmla="*/ 9 w 18"/>
                    <a:gd name="T1" fmla="*/ 0 h 19"/>
                    <a:gd name="T2" fmla="*/ 0 w 18"/>
                    <a:gd name="T3" fmla="*/ 0 h 19"/>
                    <a:gd name="T4" fmla="*/ 0 w 18"/>
                    <a:gd name="T5" fmla="*/ 10 h 19"/>
                    <a:gd name="T6" fmla="*/ 0 w 18"/>
                    <a:gd name="T7" fmla="*/ 19 h 19"/>
                    <a:gd name="T8" fmla="*/ 9 w 18"/>
                    <a:gd name="T9" fmla="*/ 19 h 19"/>
                    <a:gd name="T10" fmla="*/ 18 w 18"/>
                    <a:gd name="T11" fmla="*/ 19 h 19"/>
                    <a:gd name="T12" fmla="*/ 18 w 18"/>
                    <a:gd name="T13" fmla="*/ 10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10"/>
                      </a:lnTo>
                      <a:lnTo>
                        <a:pt x="0" y="19"/>
                      </a:lnTo>
                      <a:lnTo>
                        <a:pt x="9" y="19"/>
                      </a:lnTo>
                      <a:lnTo>
                        <a:pt x="18" y="19"/>
                      </a:lnTo>
                      <a:lnTo>
                        <a:pt x="18" y="10"/>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921" name="Group 1590"/>
              <p:cNvGrpSpPr>
                <a:grpSpLocks/>
              </p:cNvGrpSpPr>
              <p:nvPr/>
            </p:nvGrpSpPr>
            <p:grpSpPr bwMode="auto">
              <a:xfrm>
                <a:off x="1019" y="2064"/>
                <a:ext cx="218" cy="246"/>
                <a:chOff x="1019" y="2064"/>
                <a:chExt cx="218" cy="246"/>
              </a:xfrm>
            </p:grpSpPr>
            <p:sp>
              <p:nvSpPr>
                <p:cNvPr id="936" name="Freeform 1591"/>
                <p:cNvSpPr>
                  <a:spLocks/>
                </p:cNvSpPr>
                <p:nvPr/>
              </p:nvSpPr>
              <p:spPr bwMode="auto">
                <a:xfrm>
                  <a:off x="1019" y="2064"/>
                  <a:ext cx="218" cy="246"/>
                </a:xfrm>
                <a:custGeom>
                  <a:avLst/>
                  <a:gdLst>
                    <a:gd name="T0" fmla="*/ 104 w 218"/>
                    <a:gd name="T1" fmla="*/ 0 h 246"/>
                    <a:gd name="T2" fmla="*/ 66 w 218"/>
                    <a:gd name="T3" fmla="*/ 9 h 246"/>
                    <a:gd name="T4" fmla="*/ 29 w 218"/>
                    <a:gd name="T5" fmla="*/ 38 h 246"/>
                    <a:gd name="T6" fmla="*/ 10 w 218"/>
                    <a:gd name="T7" fmla="*/ 76 h 246"/>
                    <a:gd name="T8" fmla="*/ 0 w 218"/>
                    <a:gd name="T9" fmla="*/ 123 h 246"/>
                    <a:gd name="T10" fmla="*/ 10 w 218"/>
                    <a:gd name="T11" fmla="*/ 170 h 246"/>
                    <a:gd name="T12" fmla="*/ 29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8"/>
                      </a:lnTo>
                      <a:lnTo>
                        <a:pt x="10" y="76"/>
                      </a:lnTo>
                      <a:lnTo>
                        <a:pt x="0" y="123"/>
                      </a:lnTo>
                      <a:lnTo>
                        <a:pt x="10" y="170"/>
                      </a:lnTo>
                      <a:lnTo>
                        <a:pt x="29"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37" name="Freeform 1592"/>
                <p:cNvSpPr>
                  <a:spLocks/>
                </p:cNvSpPr>
                <p:nvPr/>
              </p:nvSpPr>
              <p:spPr bwMode="auto">
                <a:xfrm>
                  <a:off x="1029" y="2083"/>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56 w 198"/>
                    <a:gd name="T15" fmla="*/ 199 h 208"/>
                    <a:gd name="T16" fmla="*/ 9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80"/>
                      </a:lnTo>
                      <a:lnTo>
                        <a:pt x="56" y="199"/>
                      </a:lnTo>
                      <a:lnTo>
                        <a:pt x="94" y="208"/>
                      </a:lnTo>
                      <a:lnTo>
                        <a:pt x="142" y="199"/>
                      </a:lnTo>
                      <a:lnTo>
                        <a:pt x="170" y="180"/>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38" name="Freeform 1593"/>
                <p:cNvSpPr>
                  <a:spLocks/>
                </p:cNvSpPr>
                <p:nvPr/>
              </p:nvSpPr>
              <p:spPr bwMode="auto">
                <a:xfrm>
                  <a:off x="1038" y="2092"/>
                  <a:ext cx="180" cy="190"/>
                </a:xfrm>
                <a:custGeom>
                  <a:avLst/>
                  <a:gdLst>
                    <a:gd name="T0" fmla="*/ 85 w 180"/>
                    <a:gd name="T1" fmla="*/ 0 h 190"/>
                    <a:gd name="T2" fmla="*/ 57 w 180"/>
                    <a:gd name="T3" fmla="*/ 10 h 190"/>
                    <a:gd name="T4" fmla="*/ 28 w 180"/>
                    <a:gd name="T5" fmla="*/ 29 h 190"/>
                    <a:gd name="T6" fmla="*/ 10 w 180"/>
                    <a:gd name="T7" fmla="*/ 57 h 190"/>
                    <a:gd name="T8" fmla="*/ 0 w 180"/>
                    <a:gd name="T9" fmla="*/ 95 h 190"/>
                    <a:gd name="T10" fmla="*/ 10 w 180"/>
                    <a:gd name="T11" fmla="*/ 133 h 190"/>
                    <a:gd name="T12" fmla="*/ 28 w 180"/>
                    <a:gd name="T13" fmla="*/ 161 h 190"/>
                    <a:gd name="T14" fmla="*/ 57 w 180"/>
                    <a:gd name="T15" fmla="*/ 180 h 190"/>
                    <a:gd name="T16" fmla="*/ 85 w 180"/>
                    <a:gd name="T17" fmla="*/ 190 h 190"/>
                    <a:gd name="T18" fmla="*/ 12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10" y="57"/>
                      </a:lnTo>
                      <a:lnTo>
                        <a:pt x="0" y="95"/>
                      </a:lnTo>
                      <a:lnTo>
                        <a:pt x="10" y="133"/>
                      </a:lnTo>
                      <a:lnTo>
                        <a:pt x="28" y="161"/>
                      </a:lnTo>
                      <a:lnTo>
                        <a:pt x="57" y="180"/>
                      </a:lnTo>
                      <a:lnTo>
                        <a:pt x="85" y="190"/>
                      </a:lnTo>
                      <a:lnTo>
                        <a:pt x="123" y="180"/>
                      </a:lnTo>
                      <a:lnTo>
                        <a:pt x="152" y="161"/>
                      </a:lnTo>
                      <a:lnTo>
                        <a:pt x="170" y="133"/>
                      </a:lnTo>
                      <a:lnTo>
                        <a:pt x="180" y="95"/>
                      </a:lnTo>
                      <a:lnTo>
                        <a:pt x="170" y="57"/>
                      </a:lnTo>
                      <a:lnTo>
                        <a:pt x="152"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39" name="Freeform 1594"/>
                <p:cNvSpPr>
                  <a:spLocks/>
                </p:cNvSpPr>
                <p:nvPr/>
              </p:nvSpPr>
              <p:spPr bwMode="auto">
                <a:xfrm>
                  <a:off x="1048" y="2102"/>
                  <a:ext cx="160" cy="180"/>
                </a:xfrm>
                <a:custGeom>
                  <a:avLst/>
                  <a:gdLst>
                    <a:gd name="T0" fmla="*/ 75 w 160"/>
                    <a:gd name="T1" fmla="*/ 0 h 180"/>
                    <a:gd name="T2" fmla="*/ 47 w 160"/>
                    <a:gd name="T3" fmla="*/ 9 h 180"/>
                    <a:gd name="T4" fmla="*/ 28 w 160"/>
                    <a:gd name="T5" fmla="*/ 28 h 180"/>
                    <a:gd name="T6" fmla="*/ 9 w 160"/>
                    <a:gd name="T7" fmla="*/ 57 h 180"/>
                    <a:gd name="T8" fmla="*/ 0 w 160"/>
                    <a:gd name="T9" fmla="*/ 85 h 180"/>
                    <a:gd name="T10" fmla="*/ 9 w 160"/>
                    <a:gd name="T11" fmla="*/ 123 h 180"/>
                    <a:gd name="T12" fmla="*/ 28 w 160"/>
                    <a:gd name="T13" fmla="*/ 151 h 180"/>
                    <a:gd name="T14" fmla="*/ 47 w 160"/>
                    <a:gd name="T15" fmla="*/ 170 h 180"/>
                    <a:gd name="T16" fmla="*/ 75 w 160"/>
                    <a:gd name="T17" fmla="*/ 180 h 180"/>
                    <a:gd name="T18" fmla="*/ 113 w 160"/>
                    <a:gd name="T19" fmla="*/ 170 h 180"/>
                    <a:gd name="T20" fmla="*/ 142 w 160"/>
                    <a:gd name="T21" fmla="*/ 151 h 180"/>
                    <a:gd name="T22" fmla="*/ 151 w 160"/>
                    <a:gd name="T23" fmla="*/ 123 h 180"/>
                    <a:gd name="T24" fmla="*/ 160 w 160"/>
                    <a:gd name="T25" fmla="*/ 85 h 180"/>
                    <a:gd name="T26" fmla="*/ 151 w 160"/>
                    <a:gd name="T27" fmla="*/ 57 h 180"/>
                    <a:gd name="T28" fmla="*/ 142 w 160"/>
                    <a:gd name="T29" fmla="*/ 28 h 180"/>
                    <a:gd name="T30" fmla="*/ 113 w 160"/>
                    <a:gd name="T31" fmla="*/ 9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9"/>
                      </a:lnTo>
                      <a:lnTo>
                        <a:pt x="28" y="28"/>
                      </a:lnTo>
                      <a:lnTo>
                        <a:pt x="9" y="57"/>
                      </a:lnTo>
                      <a:lnTo>
                        <a:pt x="0" y="85"/>
                      </a:lnTo>
                      <a:lnTo>
                        <a:pt x="9" y="123"/>
                      </a:lnTo>
                      <a:lnTo>
                        <a:pt x="28" y="151"/>
                      </a:lnTo>
                      <a:lnTo>
                        <a:pt x="47" y="170"/>
                      </a:lnTo>
                      <a:lnTo>
                        <a:pt x="75" y="180"/>
                      </a:lnTo>
                      <a:lnTo>
                        <a:pt x="113" y="170"/>
                      </a:lnTo>
                      <a:lnTo>
                        <a:pt x="142" y="151"/>
                      </a:lnTo>
                      <a:lnTo>
                        <a:pt x="151" y="123"/>
                      </a:lnTo>
                      <a:lnTo>
                        <a:pt x="160" y="85"/>
                      </a:lnTo>
                      <a:lnTo>
                        <a:pt x="151" y="57"/>
                      </a:lnTo>
                      <a:lnTo>
                        <a:pt x="142" y="28"/>
                      </a:lnTo>
                      <a:lnTo>
                        <a:pt x="113" y="9"/>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40" name="Freeform 1595"/>
                <p:cNvSpPr>
                  <a:spLocks/>
                </p:cNvSpPr>
                <p:nvPr/>
              </p:nvSpPr>
              <p:spPr bwMode="auto">
                <a:xfrm>
                  <a:off x="105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41" name="Freeform 1596"/>
                <p:cNvSpPr>
                  <a:spLocks/>
                </p:cNvSpPr>
                <p:nvPr/>
              </p:nvSpPr>
              <p:spPr bwMode="auto">
                <a:xfrm>
                  <a:off x="106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42" name="Freeform 1597"/>
                <p:cNvSpPr>
                  <a:spLocks/>
                </p:cNvSpPr>
                <p:nvPr/>
              </p:nvSpPr>
              <p:spPr bwMode="auto">
                <a:xfrm>
                  <a:off x="1076" y="2130"/>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4" y="86"/>
                      </a:lnTo>
                      <a:lnTo>
                        <a:pt x="114" y="67"/>
                      </a:lnTo>
                      <a:lnTo>
                        <a:pt x="114" y="38"/>
                      </a:lnTo>
                      <a:lnTo>
                        <a:pt x="95" y="19"/>
                      </a:lnTo>
                      <a:lnTo>
                        <a:pt x="76" y="10"/>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43" name="Freeform 1598"/>
                <p:cNvSpPr>
                  <a:spLocks/>
                </p:cNvSpPr>
                <p:nvPr/>
              </p:nvSpPr>
              <p:spPr bwMode="auto">
                <a:xfrm>
                  <a:off x="107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44" name="Freeform 1599"/>
                <p:cNvSpPr>
                  <a:spLocks/>
                </p:cNvSpPr>
                <p:nvPr/>
              </p:nvSpPr>
              <p:spPr bwMode="auto">
                <a:xfrm>
                  <a:off x="108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45" name="Freeform 1600"/>
                <p:cNvSpPr>
                  <a:spLocks/>
                </p:cNvSpPr>
                <p:nvPr/>
              </p:nvSpPr>
              <p:spPr bwMode="auto">
                <a:xfrm>
                  <a:off x="109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46" name="Freeform 1601"/>
                <p:cNvSpPr>
                  <a:spLocks/>
                </p:cNvSpPr>
                <p:nvPr/>
              </p:nvSpPr>
              <p:spPr bwMode="auto">
                <a:xfrm>
                  <a:off x="110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47" name="Freeform 1602"/>
                <p:cNvSpPr>
                  <a:spLocks/>
                </p:cNvSpPr>
                <p:nvPr/>
              </p:nvSpPr>
              <p:spPr bwMode="auto">
                <a:xfrm>
                  <a:off x="111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48" name="Freeform 1603"/>
                <p:cNvSpPr>
                  <a:spLocks/>
                </p:cNvSpPr>
                <p:nvPr/>
              </p:nvSpPr>
              <p:spPr bwMode="auto">
                <a:xfrm>
                  <a:off x="112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922" name="Group 1604"/>
              <p:cNvGrpSpPr>
                <a:grpSpLocks/>
              </p:cNvGrpSpPr>
              <p:nvPr/>
            </p:nvGrpSpPr>
            <p:grpSpPr bwMode="auto">
              <a:xfrm>
                <a:off x="309" y="2064"/>
                <a:ext cx="218" cy="246"/>
                <a:chOff x="309" y="2064"/>
                <a:chExt cx="218" cy="246"/>
              </a:xfrm>
            </p:grpSpPr>
            <p:sp>
              <p:nvSpPr>
                <p:cNvPr id="923" name="Freeform 1605"/>
                <p:cNvSpPr>
                  <a:spLocks/>
                </p:cNvSpPr>
                <p:nvPr/>
              </p:nvSpPr>
              <p:spPr bwMode="auto">
                <a:xfrm>
                  <a:off x="309" y="2064"/>
                  <a:ext cx="218" cy="246"/>
                </a:xfrm>
                <a:custGeom>
                  <a:avLst/>
                  <a:gdLst>
                    <a:gd name="T0" fmla="*/ 104 w 218"/>
                    <a:gd name="T1" fmla="*/ 0 h 246"/>
                    <a:gd name="T2" fmla="*/ 66 w 218"/>
                    <a:gd name="T3" fmla="*/ 9 h 246"/>
                    <a:gd name="T4" fmla="*/ 28 w 218"/>
                    <a:gd name="T5" fmla="*/ 38 h 246"/>
                    <a:gd name="T6" fmla="*/ 9 w 218"/>
                    <a:gd name="T7" fmla="*/ 76 h 246"/>
                    <a:gd name="T8" fmla="*/ 0 w 218"/>
                    <a:gd name="T9" fmla="*/ 123 h 246"/>
                    <a:gd name="T10" fmla="*/ 9 w 218"/>
                    <a:gd name="T11" fmla="*/ 170 h 246"/>
                    <a:gd name="T12" fmla="*/ 28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8"/>
                      </a:lnTo>
                      <a:lnTo>
                        <a:pt x="9" y="76"/>
                      </a:lnTo>
                      <a:lnTo>
                        <a:pt x="0" y="123"/>
                      </a:lnTo>
                      <a:lnTo>
                        <a:pt x="9" y="170"/>
                      </a:lnTo>
                      <a:lnTo>
                        <a:pt x="28"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24" name="Freeform 1606"/>
                <p:cNvSpPr>
                  <a:spLocks/>
                </p:cNvSpPr>
                <p:nvPr/>
              </p:nvSpPr>
              <p:spPr bwMode="auto">
                <a:xfrm>
                  <a:off x="318" y="2083"/>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3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3" y="199"/>
                      </a:lnTo>
                      <a:lnTo>
                        <a:pt x="171" y="180"/>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25" name="Freeform 1607"/>
                <p:cNvSpPr>
                  <a:spLocks/>
                </p:cNvSpPr>
                <p:nvPr/>
              </p:nvSpPr>
              <p:spPr bwMode="auto">
                <a:xfrm>
                  <a:off x="328" y="2092"/>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26" name="Freeform 1608"/>
                <p:cNvSpPr>
                  <a:spLocks/>
                </p:cNvSpPr>
                <p:nvPr/>
              </p:nvSpPr>
              <p:spPr bwMode="auto">
                <a:xfrm>
                  <a:off x="337" y="2102"/>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27" name="Freeform 1609"/>
                <p:cNvSpPr>
                  <a:spLocks/>
                </p:cNvSpPr>
                <p:nvPr/>
              </p:nvSpPr>
              <p:spPr bwMode="auto">
                <a:xfrm>
                  <a:off x="34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28" name="Freeform 1610"/>
                <p:cNvSpPr>
                  <a:spLocks/>
                </p:cNvSpPr>
                <p:nvPr/>
              </p:nvSpPr>
              <p:spPr bwMode="auto">
                <a:xfrm>
                  <a:off x="35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29" name="Freeform 1611"/>
                <p:cNvSpPr>
                  <a:spLocks/>
                </p:cNvSpPr>
                <p:nvPr/>
              </p:nvSpPr>
              <p:spPr bwMode="auto">
                <a:xfrm>
                  <a:off x="366" y="2130"/>
                  <a:ext cx="113" cy="123"/>
                </a:xfrm>
                <a:custGeom>
                  <a:avLst/>
                  <a:gdLst>
                    <a:gd name="T0" fmla="*/ 57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6 h 123"/>
                    <a:gd name="T24" fmla="*/ 113 w 113"/>
                    <a:gd name="T25" fmla="*/ 67 h 123"/>
                    <a:gd name="T26" fmla="*/ 113 w 113"/>
                    <a:gd name="T27" fmla="*/ 38 h 123"/>
                    <a:gd name="T28" fmla="*/ 95 w 113"/>
                    <a:gd name="T29" fmla="*/ 19 h 123"/>
                    <a:gd name="T30" fmla="*/ 76 w 113"/>
                    <a:gd name="T31" fmla="*/ 10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3" y="86"/>
                      </a:lnTo>
                      <a:lnTo>
                        <a:pt x="113" y="67"/>
                      </a:lnTo>
                      <a:lnTo>
                        <a:pt x="113" y="38"/>
                      </a:lnTo>
                      <a:lnTo>
                        <a:pt x="95" y="19"/>
                      </a:lnTo>
                      <a:lnTo>
                        <a:pt x="76" y="10"/>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30" name="Freeform 1612"/>
                <p:cNvSpPr>
                  <a:spLocks/>
                </p:cNvSpPr>
                <p:nvPr/>
              </p:nvSpPr>
              <p:spPr bwMode="auto">
                <a:xfrm>
                  <a:off x="36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31" name="Freeform 1613"/>
                <p:cNvSpPr>
                  <a:spLocks/>
                </p:cNvSpPr>
                <p:nvPr/>
              </p:nvSpPr>
              <p:spPr bwMode="auto">
                <a:xfrm>
                  <a:off x="37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32" name="Freeform 1614"/>
                <p:cNvSpPr>
                  <a:spLocks/>
                </p:cNvSpPr>
                <p:nvPr/>
              </p:nvSpPr>
              <p:spPr bwMode="auto">
                <a:xfrm>
                  <a:off x="38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33" name="Freeform 1615"/>
                <p:cNvSpPr>
                  <a:spLocks/>
                </p:cNvSpPr>
                <p:nvPr/>
              </p:nvSpPr>
              <p:spPr bwMode="auto">
                <a:xfrm>
                  <a:off x="39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34" name="Freeform 1616"/>
                <p:cNvSpPr>
                  <a:spLocks/>
                </p:cNvSpPr>
                <p:nvPr/>
              </p:nvSpPr>
              <p:spPr bwMode="auto">
                <a:xfrm>
                  <a:off x="40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35" name="Freeform 1617"/>
                <p:cNvSpPr>
                  <a:spLocks/>
                </p:cNvSpPr>
                <p:nvPr/>
              </p:nvSpPr>
              <p:spPr bwMode="auto">
                <a:xfrm>
                  <a:off x="41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sp>
          <p:nvSpPr>
            <p:cNvPr id="497" name="Line 1618"/>
            <p:cNvSpPr>
              <a:spLocks noChangeShapeType="1"/>
            </p:cNvSpPr>
            <p:nvPr/>
          </p:nvSpPr>
          <p:spPr bwMode="auto">
            <a:xfrm flipV="1">
              <a:off x="1567" y="2027"/>
              <a:ext cx="143" cy="128"/>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498" name="Group 1619"/>
            <p:cNvGrpSpPr>
              <a:grpSpLocks/>
            </p:cNvGrpSpPr>
            <p:nvPr/>
          </p:nvGrpSpPr>
          <p:grpSpPr bwMode="auto">
            <a:xfrm>
              <a:off x="1611" y="1914"/>
              <a:ext cx="207" cy="209"/>
              <a:chOff x="1237" y="2206"/>
              <a:chExt cx="218" cy="246"/>
            </a:xfrm>
          </p:grpSpPr>
          <p:sp>
            <p:nvSpPr>
              <p:cNvPr id="905" name="Freeform 1620"/>
              <p:cNvSpPr>
                <a:spLocks/>
              </p:cNvSpPr>
              <p:nvPr/>
            </p:nvSpPr>
            <p:spPr bwMode="auto">
              <a:xfrm>
                <a:off x="1237" y="2206"/>
                <a:ext cx="218" cy="246"/>
              </a:xfrm>
              <a:custGeom>
                <a:avLst/>
                <a:gdLst>
                  <a:gd name="T0" fmla="*/ 104 w 218"/>
                  <a:gd name="T1" fmla="*/ 0 h 246"/>
                  <a:gd name="T2" fmla="*/ 66 w 218"/>
                  <a:gd name="T3" fmla="*/ 10 h 246"/>
                  <a:gd name="T4" fmla="*/ 28 w 218"/>
                  <a:gd name="T5" fmla="*/ 38 h 246"/>
                  <a:gd name="T6" fmla="*/ 9 w 218"/>
                  <a:gd name="T7" fmla="*/ 76 h 246"/>
                  <a:gd name="T8" fmla="*/ 0 w 218"/>
                  <a:gd name="T9" fmla="*/ 123 h 246"/>
                  <a:gd name="T10" fmla="*/ 9 w 218"/>
                  <a:gd name="T11" fmla="*/ 171 h 246"/>
                  <a:gd name="T12" fmla="*/ 28 w 218"/>
                  <a:gd name="T13" fmla="*/ 208 h 246"/>
                  <a:gd name="T14" fmla="*/ 66 w 218"/>
                  <a:gd name="T15" fmla="*/ 237 h 246"/>
                  <a:gd name="T16" fmla="*/ 104 w 218"/>
                  <a:gd name="T17" fmla="*/ 246 h 246"/>
                  <a:gd name="T18" fmla="*/ 151 w 218"/>
                  <a:gd name="T19" fmla="*/ 237 h 246"/>
                  <a:gd name="T20" fmla="*/ 189 w 218"/>
                  <a:gd name="T21" fmla="*/ 208 h 246"/>
                  <a:gd name="T22" fmla="*/ 208 w 218"/>
                  <a:gd name="T23" fmla="*/ 171 h 246"/>
                  <a:gd name="T24" fmla="*/ 218 w 218"/>
                  <a:gd name="T25" fmla="*/ 123 h 246"/>
                  <a:gd name="T26" fmla="*/ 208 w 218"/>
                  <a:gd name="T27" fmla="*/ 76 h 246"/>
                  <a:gd name="T28" fmla="*/ 189 w 218"/>
                  <a:gd name="T29" fmla="*/ 38 h 246"/>
                  <a:gd name="T30" fmla="*/ 151 w 218"/>
                  <a:gd name="T31" fmla="*/ 10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10"/>
                    </a:lnTo>
                    <a:lnTo>
                      <a:pt x="28" y="38"/>
                    </a:lnTo>
                    <a:lnTo>
                      <a:pt x="9" y="76"/>
                    </a:lnTo>
                    <a:lnTo>
                      <a:pt x="0" y="123"/>
                    </a:lnTo>
                    <a:lnTo>
                      <a:pt x="9" y="171"/>
                    </a:lnTo>
                    <a:lnTo>
                      <a:pt x="28" y="208"/>
                    </a:lnTo>
                    <a:lnTo>
                      <a:pt x="66" y="237"/>
                    </a:lnTo>
                    <a:lnTo>
                      <a:pt x="104" y="246"/>
                    </a:lnTo>
                    <a:lnTo>
                      <a:pt x="151" y="237"/>
                    </a:lnTo>
                    <a:lnTo>
                      <a:pt x="189" y="208"/>
                    </a:lnTo>
                    <a:lnTo>
                      <a:pt x="208" y="171"/>
                    </a:lnTo>
                    <a:lnTo>
                      <a:pt x="218" y="123"/>
                    </a:lnTo>
                    <a:lnTo>
                      <a:pt x="208" y="76"/>
                    </a:lnTo>
                    <a:lnTo>
                      <a:pt x="189" y="38"/>
                    </a:lnTo>
                    <a:lnTo>
                      <a:pt x="151" y="10"/>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06" name="Freeform 1621"/>
              <p:cNvSpPr>
                <a:spLocks/>
              </p:cNvSpPr>
              <p:nvPr/>
            </p:nvSpPr>
            <p:spPr bwMode="auto">
              <a:xfrm>
                <a:off x="1246" y="2225"/>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2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2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2" y="199"/>
                    </a:lnTo>
                    <a:lnTo>
                      <a:pt x="171" y="180"/>
                    </a:lnTo>
                    <a:lnTo>
                      <a:pt x="190" y="142"/>
                    </a:lnTo>
                    <a:lnTo>
                      <a:pt x="199" y="104"/>
                    </a:lnTo>
                    <a:lnTo>
                      <a:pt x="190" y="66"/>
                    </a:lnTo>
                    <a:lnTo>
                      <a:pt x="171" y="28"/>
                    </a:lnTo>
                    <a:lnTo>
                      <a:pt x="142" y="9"/>
                    </a:lnTo>
                    <a:lnTo>
                      <a:pt x="95"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07" name="Freeform 1622"/>
              <p:cNvSpPr>
                <a:spLocks/>
              </p:cNvSpPr>
              <p:nvPr/>
            </p:nvSpPr>
            <p:spPr bwMode="auto">
              <a:xfrm>
                <a:off x="1256" y="2234"/>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08" name="Freeform 1623"/>
              <p:cNvSpPr>
                <a:spLocks/>
              </p:cNvSpPr>
              <p:nvPr/>
            </p:nvSpPr>
            <p:spPr bwMode="auto">
              <a:xfrm>
                <a:off x="1265" y="2244"/>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09" name="Freeform 1624"/>
              <p:cNvSpPr>
                <a:spLocks/>
              </p:cNvSpPr>
              <p:nvPr/>
            </p:nvSpPr>
            <p:spPr bwMode="auto">
              <a:xfrm>
                <a:off x="1275" y="2253"/>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10" name="Freeform 1625"/>
              <p:cNvSpPr>
                <a:spLocks/>
              </p:cNvSpPr>
              <p:nvPr/>
            </p:nvSpPr>
            <p:spPr bwMode="auto">
              <a:xfrm>
                <a:off x="1284" y="2263"/>
                <a:ext cx="133" cy="142"/>
              </a:xfrm>
              <a:custGeom>
                <a:avLst/>
                <a:gdLst>
                  <a:gd name="T0" fmla="*/ 66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6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6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6" y="0"/>
                    </a:moveTo>
                    <a:lnTo>
                      <a:pt x="38" y="9"/>
                    </a:lnTo>
                    <a:lnTo>
                      <a:pt x="19" y="19"/>
                    </a:lnTo>
                    <a:lnTo>
                      <a:pt x="10" y="38"/>
                    </a:lnTo>
                    <a:lnTo>
                      <a:pt x="0" y="66"/>
                    </a:lnTo>
                    <a:lnTo>
                      <a:pt x="10" y="95"/>
                    </a:lnTo>
                    <a:lnTo>
                      <a:pt x="19" y="123"/>
                    </a:lnTo>
                    <a:lnTo>
                      <a:pt x="38" y="132"/>
                    </a:lnTo>
                    <a:lnTo>
                      <a:pt x="66" y="142"/>
                    </a:lnTo>
                    <a:lnTo>
                      <a:pt x="95" y="132"/>
                    </a:lnTo>
                    <a:lnTo>
                      <a:pt x="114" y="123"/>
                    </a:lnTo>
                    <a:lnTo>
                      <a:pt x="133" y="95"/>
                    </a:lnTo>
                    <a:lnTo>
                      <a:pt x="133" y="66"/>
                    </a:lnTo>
                    <a:lnTo>
                      <a:pt x="133" y="38"/>
                    </a:lnTo>
                    <a:lnTo>
                      <a:pt x="114" y="19"/>
                    </a:lnTo>
                    <a:lnTo>
                      <a:pt x="95" y="9"/>
                    </a:lnTo>
                    <a:lnTo>
                      <a:pt x="66"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11" name="Freeform 1626"/>
              <p:cNvSpPr>
                <a:spLocks/>
              </p:cNvSpPr>
              <p:nvPr/>
            </p:nvSpPr>
            <p:spPr bwMode="auto">
              <a:xfrm>
                <a:off x="1294" y="2272"/>
                <a:ext cx="113" cy="123"/>
              </a:xfrm>
              <a:custGeom>
                <a:avLst/>
                <a:gdLst>
                  <a:gd name="T0" fmla="*/ 56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5 h 123"/>
                  <a:gd name="T14" fmla="*/ 38 w 113"/>
                  <a:gd name="T15" fmla="*/ 123 h 123"/>
                  <a:gd name="T16" fmla="*/ 56 w 113"/>
                  <a:gd name="T17" fmla="*/ 123 h 123"/>
                  <a:gd name="T18" fmla="*/ 75 w 113"/>
                  <a:gd name="T19" fmla="*/ 123 h 123"/>
                  <a:gd name="T20" fmla="*/ 94 w 113"/>
                  <a:gd name="T21" fmla="*/ 105 h 123"/>
                  <a:gd name="T22" fmla="*/ 113 w 113"/>
                  <a:gd name="T23" fmla="*/ 86 h 123"/>
                  <a:gd name="T24" fmla="*/ 113 w 113"/>
                  <a:gd name="T25" fmla="*/ 67 h 123"/>
                  <a:gd name="T26" fmla="*/ 113 w 113"/>
                  <a:gd name="T27" fmla="*/ 38 h 123"/>
                  <a:gd name="T28" fmla="*/ 94 w 113"/>
                  <a:gd name="T29" fmla="*/ 19 h 123"/>
                  <a:gd name="T30" fmla="*/ 75 w 113"/>
                  <a:gd name="T31" fmla="*/ 10 h 123"/>
                  <a:gd name="T32" fmla="*/ 56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6" y="0"/>
                    </a:moveTo>
                    <a:lnTo>
                      <a:pt x="38" y="10"/>
                    </a:lnTo>
                    <a:lnTo>
                      <a:pt x="19" y="19"/>
                    </a:lnTo>
                    <a:lnTo>
                      <a:pt x="9" y="38"/>
                    </a:lnTo>
                    <a:lnTo>
                      <a:pt x="0" y="67"/>
                    </a:lnTo>
                    <a:lnTo>
                      <a:pt x="9" y="86"/>
                    </a:lnTo>
                    <a:lnTo>
                      <a:pt x="19" y="105"/>
                    </a:lnTo>
                    <a:lnTo>
                      <a:pt x="38" y="123"/>
                    </a:lnTo>
                    <a:lnTo>
                      <a:pt x="56" y="123"/>
                    </a:lnTo>
                    <a:lnTo>
                      <a:pt x="75" y="123"/>
                    </a:lnTo>
                    <a:lnTo>
                      <a:pt x="94" y="105"/>
                    </a:lnTo>
                    <a:lnTo>
                      <a:pt x="113" y="86"/>
                    </a:lnTo>
                    <a:lnTo>
                      <a:pt x="113" y="67"/>
                    </a:lnTo>
                    <a:lnTo>
                      <a:pt x="113" y="38"/>
                    </a:lnTo>
                    <a:lnTo>
                      <a:pt x="94" y="19"/>
                    </a:lnTo>
                    <a:lnTo>
                      <a:pt x="75" y="10"/>
                    </a:lnTo>
                    <a:lnTo>
                      <a:pt x="56"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12" name="Freeform 1627"/>
              <p:cNvSpPr>
                <a:spLocks/>
              </p:cNvSpPr>
              <p:nvPr/>
            </p:nvSpPr>
            <p:spPr bwMode="auto">
              <a:xfrm>
                <a:off x="1294" y="2282"/>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5 h 104"/>
                  <a:gd name="T10" fmla="*/ 47 w 104"/>
                  <a:gd name="T11" fmla="*/ 104 h 104"/>
                  <a:gd name="T12" fmla="*/ 94 w 104"/>
                  <a:gd name="T13" fmla="*/ 95 h 104"/>
                  <a:gd name="T14" fmla="*/ 104 w 104"/>
                  <a:gd name="T15" fmla="*/ 57 h 104"/>
                  <a:gd name="T16" fmla="*/ 94 w 104"/>
                  <a:gd name="T17" fmla="*/ 19 h 104"/>
                  <a:gd name="T18" fmla="*/ 75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5"/>
                    </a:lnTo>
                    <a:lnTo>
                      <a:pt x="47" y="104"/>
                    </a:lnTo>
                    <a:lnTo>
                      <a:pt x="94" y="95"/>
                    </a:lnTo>
                    <a:lnTo>
                      <a:pt x="104" y="57"/>
                    </a:lnTo>
                    <a:lnTo>
                      <a:pt x="94" y="19"/>
                    </a:lnTo>
                    <a:lnTo>
                      <a:pt x="75"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13" name="Freeform 1628"/>
              <p:cNvSpPr>
                <a:spLocks/>
              </p:cNvSpPr>
              <p:nvPr/>
            </p:nvSpPr>
            <p:spPr bwMode="auto">
              <a:xfrm>
                <a:off x="1303" y="2291"/>
                <a:ext cx="85" cy="86"/>
              </a:xfrm>
              <a:custGeom>
                <a:avLst/>
                <a:gdLst>
                  <a:gd name="T0" fmla="*/ 38 w 85"/>
                  <a:gd name="T1" fmla="*/ 0 h 86"/>
                  <a:gd name="T2" fmla="*/ 10 w 85"/>
                  <a:gd name="T3" fmla="*/ 10 h 86"/>
                  <a:gd name="T4" fmla="*/ 0 w 85"/>
                  <a:gd name="T5" fmla="*/ 48 h 86"/>
                  <a:gd name="T6" fmla="*/ 10 w 85"/>
                  <a:gd name="T7" fmla="*/ 76 h 86"/>
                  <a:gd name="T8" fmla="*/ 38 w 85"/>
                  <a:gd name="T9" fmla="*/ 86 h 86"/>
                  <a:gd name="T10" fmla="*/ 76 w 85"/>
                  <a:gd name="T11" fmla="*/ 76 h 86"/>
                  <a:gd name="T12" fmla="*/ 85 w 85"/>
                  <a:gd name="T13" fmla="*/ 48 h 86"/>
                  <a:gd name="T14" fmla="*/ 76 w 85"/>
                  <a:gd name="T15" fmla="*/ 10 h 86"/>
                  <a:gd name="T16" fmla="*/ 38 w 85"/>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38" y="0"/>
                    </a:moveTo>
                    <a:lnTo>
                      <a:pt x="10" y="10"/>
                    </a:lnTo>
                    <a:lnTo>
                      <a:pt x="0" y="48"/>
                    </a:lnTo>
                    <a:lnTo>
                      <a:pt x="10" y="76"/>
                    </a:lnTo>
                    <a:lnTo>
                      <a:pt x="38" y="86"/>
                    </a:lnTo>
                    <a:lnTo>
                      <a:pt x="76" y="76"/>
                    </a:lnTo>
                    <a:lnTo>
                      <a:pt x="85"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14" name="Freeform 1629"/>
              <p:cNvSpPr>
                <a:spLocks/>
              </p:cNvSpPr>
              <p:nvPr/>
            </p:nvSpPr>
            <p:spPr bwMode="auto">
              <a:xfrm>
                <a:off x="1313" y="2301"/>
                <a:ext cx="66" cy="66"/>
              </a:xfrm>
              <a:custGeom>
                <a:avLst/>
                <a:gdLst>
                  <a:gd name="T0" fmla="*/ 37 w 66"/>
                  <a:gd name="T1" fmla="*/ 0 h 66"/>
                  <a:gd name="T2" fmla="*/ 9 w 66"/>
                  <a:gd name="T3" fmla="*/ 9 h 66"/>
                  <a:gd name="T4" fmla="*/ 0 w 66"/>
                  <a:gd name="T5" fmla="*/ 38 h 66"/>
                  <a:gd name="T6" fmla="*/ 9 w 66"/>
                  <a:gd name="T7" fmla="*/ 57 h 66"/>
                  <a:gd name="T8" fmla="*/ 37 w 66"/>
                  <a:gd name="T9" fmla="*/ 66 h 66"/>
                  <a:gd name="T10" fmla="*/ 56 w 66"/>
                  <a:gd name="T11" fmla="*/ 57 h 66"/>
                  <a:gd name="T12" fmla="*/ 66 w 66"/>
                  <a:gd name="T13" fmla="*/ 38 h 66"/>
                  <a:gd name="T14" fmla="*/ 56 w 66"/>
                  <a:gd name="T15" fmla="*/ 9 h 66"/>
                  <a:gd name="T16" fmla="*/ 37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7" y="0"/>
                    </a:moveTo>
                    <a:lnTo>
                      <a:pt x="9" y="9"/>
                    </a:lnTo>
                    <a:lnTo>
                      <a:pt x="0" y="38"/>
                    </a:lnTo>
                    <a:lnTo>
                      <a:pt x="9" y="57"/>
                    </a:lnTo>
                    <a:lnTo>
                      <a:pt x="37" y="66"/>
                    </a:lnTo>
                    <a:lnTo>
                      <a:pt x="56" y="57"/>
                    </a:lnTo>
                    <a:lnTo>
                      <a:pt x="66" y="38"/>
                    </a:lnTo>
                    <a:lnTo>
                      <a:pt x="56" y="9"/>
                    </a:lnTo>
                    <a:lnTo>
                      <a:pt x="37"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15" name="Freeform 1630"/>
              <p:cNvSpPr>
                <a:spLocks/>
              </p:cNvSpPr>
              <p:nvPr/>
            </p:nvSpPr>
            <p:spPr bwMode="auto">
              <a:xfrm>
                <a:off x="1322" y="2310"/>
                <a:ext cx="57" cy="57"/>
              </a:xfrm>
              <a:custGeom>
                <a:avLst/>
                <a:gdLst>
                  <a:gd name="T0" fmla="*/ 28 w 57"/>
                  <a:gd name="T1" fmla="*/ 0 h 57"/>
                  <a:gd name="T2" fmla="*/ 10 w 57"/>
                  <a:gd name="T3" fmla="*/ 10 h 57"/>
                  <a:gd name="T4" fmla="*/ 0 w 57"/>
                  <a:gd name="T5" fmla="*/ 29 h 57"/>
                  <a:gd name="T6" fmla="*/ 10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10" y="10"/>
                    </a:lnTo>
                    <a:lnTo>
                      <a:pt x="0" y="29"/>
                    </a:lnTo>
                    <a:lnTo>
                      <a:pt x="10" y="48"/>
                    </a:lnTo>
                    <a:lnTo>
                      <a:pt x="28" y="57"/>
                    </a:lnTo>
                    <a:lnTo>
                      <a:pt x="47" y="48"/>
                    </a:lnTo>
                    <a:lnTo>
                      <a:pt x="57" y="29"/>
                    </a:lnTo>
                    <a:lnTo>
                      <a:pt x="47" y="10"/>
                    </a:lnTo>
                    <a:lnTo>
                      <a:pt x="28"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16" name="Freeform 1631"/>
              <p:cNvSpPr>
                <a:spLocks/>
              </p:cNvSpPr>
              <p:nvPr/>
            </p:nvSpPr>
            <p:spPr bwMode="auto">
              <a:xfrm>
                <a:off x="1332" y="2320"/>
                <a:ext cx="37" cy="38"/>
              </a:xfrm>
              <a:custGeom>
                <a:avLst/>
                <a:gdLst>
                  <a:gd name="T0" fmla="*/ 18 w 37"/>
                  <a:gd name="T1" fmla="*/ 0 h 38"/>
                  <a:gd name="T2" fmla="*/ 9 w 37"/>
                  <a:gd name="T3" fmla="*/ 9 h 38"/>
                  <a:gd name="T4" fmla="*/ 0 w 37"/>
                  <a:gd name="T5" fmla="*/ 19 h 38"/>
                  <a:gd name="T6" fmla="*/ 9 w 37"/>
                  <a:gd name="T7" fmla="*/ 28 h 38"/>
                  <a:gd name="T8" fmla="*/ 18 w 37"/>
                  <a:gd name="T9" fmla="*/ 38 h 38"/>
                  <a:gd name="T10" fmla="*/ 28 w 37"/>
                  <a:gd name="T11" fmla="*/ 28 h 38"/>
                  <a:gd name="T12" fmla="*/ 37 w 37"/>
                  <a:gd name="T13" fmla="*/ 19 h 38"/>
                  <a:gd name="T14" fmla="*/ 28 w 37"/>
                  <a:gd name="T15" fmla="*/ 9 h 38"/>
                  <a:gd name="T16" fmla="*/ 18 w 37"/>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18" y="0"/>
                    </a:moveTo>
                    <a:lnTo>
                      <a:pt x="9" y="9"/>
                    </a:lnTo>
                    <a:lnTo>
                      <a:pt x="0" y="19"/>
                    </a:lnTo>
                    <a:lnTo>
                      <a:pt x="9" y="28"/>
                    </a:lnTo>
                    <a:lnTo>
                      <a:pt x="18" y="38"/>
                    </a:lnTo>
                    <a:lnTo>
                      <a:pt x="28" y="28"/>
                    </a:lnTo>
                    <a:lnTo>
                      <a:pt x="37" y="19"/>
                    </a:lnTo>
                    <a:lnTo>
                      <a:pt x="28" y="9"/>
                    </a:lnTo>
                    <a:lnTo>
                      <a:pt x="18"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17" name="Freeform 1632"/>
              <p:cNvSpPr>
                <a:spLocks/>
              </p:cNvSpPr>
              <p:nvPr/>
            </p:nvSpPr>
            <p:spPr bwMode="auto">
              <a:xfrm>
                <a:off x="1341" y="2329"/>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499" name="Group 1633"/>
            <p:cNvGrpSpPr>
              <a:grpSpLocks/>
            </p:cNvGrpSpPr>
            <p:nvPr/>
          </p:nvGrpSpPr>
          <p:grpSpPr bwMode="auto">
            <a:xfrm>
              <a:off x="1827" y="1914"/>
              <a:ext cx="207" cy="209"/>
              <a:chOff x="1464" y="2206"/>
              <a:chExt cx="218" cy="246"/>
            </a:xfrm>
          </p:grpSpPr>
          <p:sp>
            <p:nvSpPr>
              <p:cNvPr id="892" name="Freeform 1634"/>
              <p:cNvSpPr>
                <a:spLocks/>
              </p:cNvSpPr>
              <p:nvPr/>
            </p:nvSpPr>
            <p:spPr bwMode="auto">
              <a:xfrm>
                <a:off x="1464" y="2206"/>
                <a:ext cx="218" cy="246"/>
              </a:xfrm>
              <a:custGeom>
                <a:avLst/>
                <a:gdLst>
                  <a:gd name="T0" fmla="*/ 114 w 218"/>
                  <a:gd name="T1" fmla="*/ 0 h 246"/>
                  <a:gd name="T2" fmla="*/ 66 w 218"/>
                  <a:gd name="T3" fmla="*/ 10 h 246"/>
                  <a:gd name="T4" fmla="*/ 28 w 218"/>
                  <a:gd name="T5" fmla="*/ 38 h 246"/>
                  <a:gd name="T6" fmla="*/ 10 w 218"/>
                  <a:gd name="T7" fmla="*/ 76 h 246"/>
                  <a:gd name="T8" fmla="*/ 0 w 218"/>
                  <a:gd name="T9" fmla="*/ 123 h 246"/>
                  <a:gd name="T10" fmla="*/ 10 w 218"/>
                  <a:gd name="T11" fmla="*/ 171 h 246"/>
                  <a:gd name="T12" fmla="*/ 28 w 218"/>
                  <a:gd name="T13" fmla="*/ 208 h 246"/>
                  <a:gd name="T14" fmla="*/ 66 w 218"/>
                  <a:gd name="T15" fmla="*/ 237 h 246"/>
                  <a:gd name="T16" fmla="*/ 114 w 218"/>
                  <a:gd name="T17" fmla="*/ 246 h 246"/>
                  <a:gd name="T18" fmla="*/ 152 w 218"/>
                  <a:gd name="T19" fmla="*/ 237 h 246"/>
                  <a:gd name="T20" fmla="*/ 189 w 218"/>
                  <a:gd name="T21" fmla="*/ 208 h 246"/>
                  <a:gd name="T22" fmla="*/ 208 w 218"/>
                  <a:gd name="T23" fmla="*/ 171 h 246"/>
                  <a:gd name="T24" fmla="*/ 218 w 218"/>
                  <a:gd name="T25" fmla="*/ 123 h 246"/>
                  <a:gd name="T26" fmla="*/ 208 w 218"/>
                  <a:gd name="T27" fmla="*/ 76 h 246"/>
                  <a:gd name="T28" fmla="*/ 189 w 218"/>
                  <a:gd name="T29" fmla="*/ 38 h 246"/>
                  <a:gd name="T30" fmla="*/ 152 w 218"/>
                  <a:gd name="T31" fmla="*/ 10 h 246"/>
                  <a:gd name="T32" fmla="*/ 11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14" y="0"/>
                    </a:moveTo>
                    <a:lnTo>
                      <a:pt x="66" y="10"/>
                    </a:lnTo>
                    <a:lnTo>
                      <a:pt x="28" y="38"/>
                    </a:lnTo>
                    <a:lnTo>
                      <a:pt x="10" y="76"/>
                    </a:lnTo>
                    <a:lnTo>
                      <a:pt x="0" y="123"/>
                    </a:lnTo>
                    <a:lnTo>
                      <a:pt x="10" y="171"/>
                    </a:lnTo>
                    <a:lnTo>
                      <a:pt x="28" y="208"/>
                    </a:lnTo>
                    <a:lnTo>
                      <a:pt x="66" y="237"/>
                    </a:lnTo>
                    <a:lnTo>
                      <a:pt x="114" y="246"/>
                    </a:lnTo>
                    <a:lnTo>
                      <a:pt x="152" y="237"/>
                    </a:lnTo>
                    <a:lnTo>
                      <a:pt x="189" y="208"/>
                    </a:lnTo>
                    <a:lnTo>
                      <a:pt x="208" y="171"/>
                    </a:lnTo>
                    <a:lnTo>
                      <a:pt x="218" y="123"/>
                    </a:lnTo>
                    <a:lnTo>
                      <a:pt x="208" y="76"/>
                    </a:lnTo>
                    <a:lnTo>
                      <a:pt x="189" y="38"/>
                    </a:lnTo>
                    <a:lnTo>
                      <a:pt x="152" y="10"/>
                    </a:lnTo>
                    <a:lnTo>
                      <a:pt x="114"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93" name="Freeform 1635"/>
              <p:cNvSpPr>
                <a:spLocks/>
              </p:cNvSpPr>
              <p:nvPr/>
            </p:nvSpPr>
            <p:spPr bwMode="auto">
              <a:xfrm>
                <a:off x="1474" y="2225"/>
                <a:ext cx="198" cy="208"/>
              </a:xfrm>
              <a:custGeom>
                <a:avLst/>
                <a:gdLst>
                  <a:gd name="T0" fmla="*/ 104 w 198"/>
                  <a:gd name="T1" fmla="*/ 0 h 208"/>
                  <a:gd name="T2" fmla="*/ 6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66 w 198"/>
                  <a:gd name="T15" fmla="*/ 199 h 208"/>
                  <a:gd name="T16" fmla="*/ 10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10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104" y="0"/>
                    </a:moveTo>
                    <a:lnTo>
                      <a:pt x="66" y="9"/>
                    </a:lnTo>
                    <a:lnTo>
                      <a:pt x="28" y="28"/>
                    </a:lnTo>
                    <a:lnTo>
                      <a:pt x="9" y="66"/>
                    </a:lnTo>
                    <a:lnTo>
                      <a:pt x="0" y="104"/>
                    </a:lnTo>
                    <a:lnTo>
                      <a:pt x="9" y="142"/>
                    </a:lnTo>
                    <a:lnTo>
                      <a:pt x="28" y="180"/>
                    </a:lnTo>
                    <a:lnTo>
                      <a:pt x="66" y="199"/>
                    </a:lnTo>
                    <a:lnTo>
                      <a:pt x="104" y="208"/>
                    </a:lnTo>
                    <a:lnTo>
                      <a:pt x="142" y="199"/>
                    </a:lnTo>
                    <a:lnTo>
                      <a:pt x="170" y="180"/>
                    </a:lnTo>
                    <a:lnTo>
                      <a:pt x="189" y="142"/>
                    </a:lnTo>
                    <a:lnTo>
                      <a:pt x="198" y="104"/>
                    </a:lnTo>
                    <a:lnTo>
                      <a:pt x="189" y="66"/>
                    </a:lnTo>
                    <a:lnTo>
                      <a:pt x="170" y="28"/>
                    </a:lnTo>
                    <a:lnTo>
                      <a:pt x="142" y="9"/>
                    </a:lnTo>
                    <a:lnTo>
                      <a:pt x="104"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94" name="Freeform 1636"/>
              <p:cNvSpPr>
                <a:spLocks/>
              </p:cNvSpPr>
              <p:nvPr/>
            </p:nvSpPr>
            <p:spPr bwMode="auto">
              <a:xfrm>
                <a:off x="1483" y="2234"/>
                <a:ext cx="180" cy="190"/>
              </a:xfrm>
              <a:custGeom>
                <a:avLst/>
                <a:gdLst>
                  <a:gd name="T0" fmla="*/ 9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95 w 180"/>
                  <a:gd name="T17" fmla="*/ 190 h 190"/>
                  <a:gd name="T18" fmla="*/ 13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33 w 180"/>
                  <a:gd name="T31" fmla="*/ 10 h 190"/>
                  <a:gd name="T32" fmla="*/ 9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95" y="0"/>
                    </a:moveTo>
                    <a:lnTo>
                      <a:pt x="57" y="10"/>
                    </a:lnTo>
                    <a:lnTo>
                      <a:pt x="28" y="29"/>
                    </a:lnTo>
                    <a:lnTo>
                      <a:pt x="9" y="57"/>
                    </a:lnTo>
                    <a:lnTo>
                      <a:pt x="0" y="95"/>
                    </a:lnTo>
                    <a:lnTo>
                      <a:pt x="9" y="133"/>
                    </a:lnTo>
                    <a:lnTo>
                      <a:pt x="28" y="161"/>
                    </a:lnTo>
                    <a:lnTo>
                      <a:pt x="57" y="180"/>
                    </a:lnTo>
                    <a:lnTo>
                      <a:pt x="95" y="190"/>
                    </a:lnTo>
                    <a:lnTo>
                      <a:pt x="133" y="180"/>
                    </a:lnTo>
                    <a:lnTo>
                      <a:pt x="152" y="161"/>
                    </a:lnTo>
                    <a:lnTo>
                      <a:pt x="170" y="133"/>
                    </a:lnTo>
                    <a:lnTo>
                      <a:pt x="180" y="95"/>
                    </a:lnTo>
                    <a:lnTo>
                      <a:pt x="170" y="57"/>
                    </a:lnTo>
                    <a:lnTo>
                      <a:pt x="152" y="29"/>
                    </a:lnTo>
                    <a:lnTo>
                      <a:pt x="133" y="10"/>
                    </a:lnTo>
                    <a:lnTo>
                      <a:pt x="95"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95" name="Freeform 1637"/>
              <p:cNvSpPr>
                <a:spLocks/>
              </p:cNvSpPr>
              <p:nvPr/>
            </p:nvSpPr>
            <p:spPr bwMode="auto">
              <a:xfrm>
                <a:off x="1492" y="2244"/>
                <a:ext cx="161" cy="180"/>
              </a:xfrm>
              <a:custGeom>
                <a:avLst/>
                <a:gdLst>
                  <a:gd name="T0" fmla="*/ 86 w 161"/>
                  <a:gd name="T1" fmla="*/ 0 h 180"/>
                  <a:gd name="T2" fmla="*/ 5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57 w 161"/>
                  <a:gd name="T15" fmla="*/ 170 h 180"/>
                  <a:gd name="T16" fmla="*/ 86 w 161"/>
                  <a:gd name="T17" fmla="*/ 180 h 180"/>
                  <a:gd name="T18" fmla="*/ 114 w 161"/>
                  <a:gd name="T19" fmla="*/ 170 h 180"/>
                  <a:gd name="T20" fmla="*/ 143 w 161"/>
                  <a:gd name="T21" fmla="*/ 151 h 180"/>
                  <a:gd name="T22" fmla="*/ 152 w 161"/>
                  <a:gd name="T23" fmla="*/ 123 h 180"/>
                  <a:gd name="T24" fmla="*/ 161 w 161"/>
                  <a:gd name="T25" fmla="*/ 85 h 180"/>
                  <a:gd name="T26" fmla="*/ 152 w 161"/>
                  <a:gd name="T27" fmla="*/ 57 h 180"/>
                  <a:gd name="T28" fmla="*/ 143 w 161"/>
                  <a:gd name="T29" fmla="*/ 28 h 180"/>
                  <a:gd name="T30" fmla="*/ 114 w 161"/>
                  <a:gd name="T31" fmla="*/ 9 h 180"/>
                  <a:gd name="T32" fmla="*/ 8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86" y="0"/>
                    </a:moveTo>
                    <a:lnTo>
                      <a:pt x="57" y="9"/>
                    </a:lnTo>
                    <a:lnTo>
                      <a:pt x="29" y="28"/>
                    </a:lnTo>
                    <a:lnTo>
                      <a:pt x="10" y="57"/>
                    </a:lnTo>
                    <a:lnTo>
                      <a:pt x="0" y="85"/>
                    </a:lnTo>
                    <a:lnTo>
                      <a:pt x="10" y="123"/>
                    </a:lnTo>
                    <a:lnTo>
                      <a:pt x="29" y="151"/>
                    </a:lnTo>
                    <a:lnTo>
                      <a:pt x="57" y="170"/>
                    </a:lnTo>
                    <a:lnTo>
                      <a:pt x="86" y="180"/>
                    </a:lnTo>
                    <a:lnTo>
                      <a:pt x="114" y="170"/>
                    </a:lnTo>
                    <a:lnTo>
                      <a:pt x="143" y="151"/>
                    </a:lnTo>
                    <a:lnTo>
                      <a:pt x="152" y="123"/>
                    </a:lnTo>
                    <a:lnTo>
                      <a:pt x="161" y="85"/>
                    </a:lnTo>
                    <a:lnTo>
                      <a:pt x="152" y="57"/>
                    </a:lnTo>
                    <a:lnTo>
                      <a:pt x="143" y="28"/>
                    </a:lnTo>
                    <a:lnTo>
                      <a:pt x="114" y="9"/>
                    </a:lnTo>
                    <a:lnTo>
                      <a:pt x="8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96" name="Freeform 1638"/>
              <p:cNvSpPr>
                <a:spLocks/>
              </p:cNvSpPr>
              <p:nvPr/>
            </p:nvSpPr>
            <p:spPr bwMode="auto">
              <a:xfrm>
                <a:off x="1502" y="2253"/>
                <a:ext cx="151" cy="161"/>
              </a:xfrm>
              <a:custGeom>
                <a:avLst/>
                <a:gdLst>
                  <a:gd name="T0" fmla="*/ 76 w 151"/>
                  <a:gd name="T1" fmla="*/ 0 h 161"/>
                  <a:gd name="T2" fmla="*/ 47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47 w 151"/>
                  <a:gd name="T15" fmla="*/ 152 h 161"/>
                  <a:gd name="T16" fmla="*/ 76 w 151"/>
                  <a:gd name="T17" fmla="*/ 161 h 161"/>
                  <a:gd name="T18" fmla="*/ 104 w 151"/>
                  <a:gd name="T19" fmla="*/ 152 h 161"/>
                  <a:gd name="T20" fmla="*/ 133 w 151"/>
                  <a:gd name="T21" fmla="*/ 133 h 161"/>
                  <a:gd name="T22" fmla="*/ 142 w 151"/>
                  <a:gd name="T23" fmla="*/ 114 h 161"/>
                  <a:gd name="T24" fmla="*/ 151 w 151"/>
                  <a:gd name="T25" fmla="*/ 76 h 161"/>
                  <a:gd name="T26" fmla="*/ 142 w 151"/>
                  <a:gd name="T27" fmla="*/ 48 h 161"/>
                  <a:gd name="T28" fmla="*/ 133 w 151"/>
                  <a:gd name="T29" fmla="*/ 29 h 161"/>
                  <a:gd name="T30" fmla="*/ 104 w 151"/>
                  <a:gd name="T31" fmla="*/ 10 h 161"/>
                  <a:gd name="T32" fmla="*/ 7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76" y="0"/>
                    </a:moveTo>
                    <a:lnTo>
                      <a:pt x="47" y="10"/>
                    </a:lnTo>
                    <a:lnTo>
                      <a:pt x="19" y="29"/>
                    </a:lnTo>
                    <a:lnTo>
                      <a:pt x="9" y="48"/>
                    </a:lnTo>
                    <a:lnTo>
                      <a:pt x="0" y="76"/>
                    </a:lnTo>
                    <a:lnTo>
                      <a:pt x="9" y="114"/>
                    </a:lnTo>
                    <a:lnTo>
                      <a:pt x="19" y="133"/>
                    </a:lnTo>
                    <a:lnTo>
                      <a:pt x="47" y="152"/>
                    </a:lnTo>
                    <a:lnTo>
                      <a:pt x="76" y="161"/>
                    </a:lnTo>
                    <a:lnTo>
                      <a:pt x="104" y="152"/>
                    </a:lnTo>
                    <a:lnTo>
                      <a:pt x="133" y="133"/>
                    </a:lnTo>
                    <a:lnTo>
                      <a:pt x="142" y="114"/>
                    </a:lnTo>
                    <a:lnTo>
                      <a:pt x="151" y="76"/>
                    </a:lnTo>
                    <a:lnTo>
                      <a:pt x="142" y="48"/>
                    </a:lnTo>
                    <a:lnTo>
                      <a:pt x="133" y="29"/>
                    </a:lnTo>
                    <a:lnTo>
                      <a:pt x="104" y="10"/>
                    </a:lnTo>
                    <a:lnTo>
                      <a:pt x="76"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97" name="Freeform 1639"/>
              <p:cNvSpPr>
                <a:spLocks/>
              </p:cNvSpPr>
              <p:nvPr/>
            </p:nvSpPr>
            <p:spPr bwMode="auto">
              <a:xfrm>
                <a:off x="1511" y="2263"/>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98" name="Freeform 1640"/>
              <p:cNvSpPr>
                <a:spLocks/>
              </p:cNvSpPr>
              <p:nvPr/>
            </p:nvSpPr>
            <p:spPr bwMode="auto">
              <a:xfrm>
                <a:off x="1521" y="2272"/>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5 h 123"/>
                  <a:gd name="T14" fmla="*/ 38 w 114"/>
                  <a:gd name="T15" fmla="*/ 123 h 123"/>
                  <a:gd name="T16" fmla="*/ 57 w 114"/>
                  <a:gd name="T17" fmla="*/ 123 h 123"/>
                  <a:gd name="T18" fmla="*/ 76 w 114"/>
                  <a:gd name="T19" fmla="*/ 123 h 123"/>
                  <a:gd name="T20" fmla="*/ 95 w 114"/>
                  <a:gd name="T21" fmla="*/ 105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5"/>
                    </a:lnTo>
                    <a:lnTo>
                      <a:pt x="38" y="123"/>
                    </a:lnTo>
                    <a:lnTo>
                      <a:pt x="57" y="123"/>
                    </a:lnTo>
                    <a:lnTo>
                      <a:pt x="76" y="123"/>
                    </a:lnTo>
                    <a:lnTo>
                      <a:pt x="95" y="105"/>
                    </a:lnTo>
                    <a:lnTo>
                      <a:pt x="114" y="86"/>
                    </a:lnTo>
                    <a:lnTo>
                      <a:pt x="114" y="67"/>
                    </a:lnTo>
                    <a:lnTo>
                      <a:pt x="114" y="38"/>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99" name="Freeform 1641"/>
              <p:cNvSpPr>
                <a:spLocks/>
              </p:cNvSpPr>
              <p:nvPr/>
            </p:nvSpPr>
            <p:spPr bwMode="auto">
              <a:xfrm>
                <a:off x="1521" y="2282"/>
                <a:ext cx="104" cy="104"/>
              </a:xfrm>
              <a:custGeom>
                <a:avLst/>
                <a:gdLst>
                  <a:gd name="T0" fmla="*/ 57 w 104"/>
                  <a:gd name="T1" fmla="*/ 0 h 104"/>
                  <a:gd name="T2" fmla="*/ 28 w 104"/>
                  <a:gd name="T3" fmla="*/ 9 h 104"/>
                  <a:gd name="T4" fmla="*/ 19 w 104"/>
                  <a:gd name="T5" fmla="*/ 19 h 104"/>
                  <a:gd name="T6" fmla="*/ 0 w 104"/>
                  <a:gd name="T7" fmla="*/ 57 h 104"/>
                  <a:gd name="T8" fmla="*/ 19 w 104"/>
                  <a:gd name="T9" fmla="*/ 95 h 104"/>
                  <a:gd name="T10" fmla="*/ 57 w 104"/>
                  <a:gd name="T11" fmla="*/ 104 h 104"/>
                  <a:gd name="T12" fmla="*/ 95 w 104"/>
                  <a:gd name="T13" fmla="*/ 95 h 104"/>
                  <a:gd name="T14" fmla="*/ 104 w 104"/>
                  <a:gd name="T15" fmla="*/ 57 h 104"/>
                  <a:gd name="T16" fmla="*/ 95 w 104"/>
                  <a:gd name="T17" fmla="*/ 19 h 104"/>
                  <a:gd name="T18" fmla="*/ 76 w 104"/>
                  <a:gd name="T19" fmla="*/ 9 h 104"/>
                  <a:gd name="T20" fmla="*/ 5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57" y="0"/>
                    </a:moveTo>
                    <a:lnTo>
                      <a:pt x="28" y="9"/>
                    </a:lnTo>
                    <a:lnTo>
                      <a:pt x="19" y="19"/>
                    </a:lnTo>
                    <a:lnTo>
                      <a:pt x="0" y="57"/>
                    </a:lnTo>
                    <a:lnTo>
                      <a:pt x="19" y="95"/>
                    </a:lnTo>
                    <a:lnTo>
                      <a:pt x="57" y="104"/>
                    </a:lnTo>
                    <a:lnTo>
                      <a:pt x="95" y="95"/>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00" name="Freeform 1642"/>
              <p:cNvSpPr>
                <a:spLocks/>
              </p:cNvSpPr>
              <p:nvPr/>
            </p:nvSpPr>
            <p:spPr bwMode="auto">
              <a:xfrm>
                <a:off x="1530" y="2291"/>
                <a:ext cx="86" cy="86"/>
              </a:xfrm>
              <a:custGeom>
                <a:avLst/>
                <a:gdLst>
                  <a:gd name="T0" fmla="*/ 48 w 86"/>
                  <a:gd name="T1" fmla="*/ 0 h 86"/>
                  <a:gd name="T2" fmla="*/ 10 w 86"/>
                  <a:gd name="T3" fmla="*/ 10 h 86"/>
                  <a:gd name="T4" fmla="*/ 0 w 86"/>
                  <a:gd name="T5" fmla="*/ 48 h 86"/>
                  <a:gd name="T6" fmla="*/ 10 w 86"/>
                  <a:gd name="T7" fmla="*/ 76 h 86"/>
                  <a:gd name="T8" fmla="*/ 48 w 86"/>
                  <a:gd name="T9" fmla="*/ 86 h 86"/>
                  <a:gd name="T10" fmla="*/ 76 w 86"/>
                  <a:gd name="T11" fmla="*/ 76 h 86"/>
                  <a:gd name="T12" fmla="*/ 86 w 86"/>
                  <a:gd name="T13" fmla="*/ 48 h 86"/>
                  <a:gd name="T14" fmla="*/ 76 w 86"/>
                  <a:gd name="T15" fmla="*/ 10 h 86"/>
                  <a:gd name="T16" fmla="*/ 48 w 8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6"/>
                  <a:gd name="T29" fmla="*/ 86 w 8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6">
                    <a:moveTo>
                      <a:pt x="48" y="0"/>
                    </a:moveTo>
                    <a:lnTo>
                      <a:pt x="10" y="10"/>
                    </a:lnTo>
                    <a:lnTo>
                      <a:pt x="0" y="48"/>
                    </a:lnTo>
                    <a:lnTo>
                      <a:pt x="10" y="76"/>
                    </a:lnTo>
                    <a:lnTo>
                      <a:pt x="48" y="86"/>
                    </a:lnTo>
                    <a:lnTo>
                      <a:pt x="76" y="76"/>
                    </a:lnTo>
                    <a:lnTo>
                      <a:pt x="86" y="48"/>
                    </a:lnTo>
                    <a:lnTo>
                      <a:pt x="76" y="10"/>
                    </a:lnTo>
                    <a:lnTo>
                      <a:pt x="48"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01" name="Freeform 1643"/>
              <p:cNvSpPr>
                <a:spLocks/>
              </p:cNvSpPr>
              <p:nvPr/>
            </p:nvSpPr>
            <p:spPr bwMode="auto">
              <a:xfrm>
                <a:off x="1540" y="2301"/>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02" name="Freeform 1644"/>
              <p:cNvSpPr>
                <a:spLocks/>
              </p:cNvSpPr>
              <p:nvPr/>
            </p:nvSpPr>
            <p:spPr bwMode="auto">
              <a:xfrm>
                <a:off x="1549" y="2310"/>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03" name="Freeform 1645"/>
              <p:cNvSpPr>
                <a:spLocks/>
              </p:cNvSpPr>
              <p:nvPr/>
            </p:nvSpPr>
            <p:spPr bwMode="auto">
              <a:xfrm>
                <a:off x="1559" y="2320"/>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04" name="Freeform 1646"/>
              <p:cNvSpPr>
                <a:spLocks/>
              </p:cNvSpPr>
              <p:nvPr/>
            </p:nvSpPr>
            <p:spPr bwMode="auto">
              <a:xfrm>
                <a:off x="1568" y="2329"/>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00" name="Group 1647"/>
            <p:cNvGrpSpPr>
              <a:grpSpLocks/>
            </p:cNvGrpSpPr>
            <p:nvPr/>
          </p:nvGrpSpPr>
          <p:grpSpPr bwMode="auto">
            <a:xfrm>
              <a:off x="2060" y="1914"/>
              <a:ext cx="207" cy="209"/>
              <a:chOff x="1710" y="2206"/>
              <a:chExt cx="218" cy="246"/>
            </a:xfrm>
          </p:grpSpPr>
          <p:sp>
            <p:nvSpPr>
              <p:cNvPr id="879" name="Freeform 1648"/>
              <p:cNvSpPr>
                <a:spLocks/>
              </p:cNvSpPr>
              <p:nvPr/>
            </p:nvSpPr>
            <p:spPr bwMode="auto">
              <a:xfrm>
                <a:off x="1710" y="2206"/>
                <a:ext cx="218" cy="246"/>
              </a:xfrm>
              <a:custGeom>
                <a:avLst/>
                <a:gdLst>
                  <a:gd name="T0" fmla="*/ 114 w 218"/>
                  <a:gd name="T1" fmla="*/ 0 h 246"/>
                  <a:gd name="T2" fmla="*/ 67 w 218"/>
                  <a:gd name="T3" fmla="*/ 10 h 246"/>
                  <a:gd name="T4" fmla="*/ 29 w 218"/>
                  <a:gd name="T5" fmla="*/ 38 h 246"/>
                  <a:gd name="T6" fmla="*/ 10 w 218"/>
                  <a:gd name="T7" fmla="*/ 76 h 246"/>
                  <a:gd name="T8" fmla="*/ 0 w 218"/>
                  <a:gd name="T9" fmla="*/ 123 h 246"/>
                  <a:gd name="T10" fmla="*/ 10 w 218"/>
                  <a:gd name="T11" fmla="*/ 171 h 246"/>
                  <a:gd name="T12" fmla="*/ 29 w 218"/>
                  <a:gd name="T13" fmla="*/ 208 h 246"/>
                  <a:gd name="T14" fmla="*/ 67 w 218"/>
                  <a:gd name="T15" fmla="*/ 237 h 246"/>
                  <a:gd name="T16" fmla="*/ 114 w 218"/>
                  <a:gd name="T17" fmla="*/ 246 h 246"/>
                  <a:gd name="T18" fmla="*/ 152 w 218"/>
                  <a:gd name="T19" fmla="*/ 237 h 246"/>
                  <a:gd name="T20" fmla="*/ 190 w 218"/>
                  <a:gd name="T21" fmla="*/ 208 h 246"/>
                  <a:gd name="T22" fmla="*/ 209 w 218"/>
                  <a:gd name="T23" fmla="*/ 171 h 246"/>
                  <a:gd name="T24" fmla="*/ 218 w 218"/>
                  <a:gd name="T25" fmla="*/ 123 h 246"/>
                  <a:gd name="T26" fmla="*/ 209 w 218"/>
                  <a:gd name="T27" fmla="*/ 76 h 246"/>
                  <a:gd name="T28" fmla="*/ 190 w 218"/>
                  <a:gd name="T29" fmla="*/ 38 h 246"/>
                  <a:gd name="T30" fmla="*/ 152 w 218"/>
                  <a:gd name="T31" fmla="*/ 10 h 246"/>
                  <a:gd name="T32" fmla="*/ 11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14" y="0"/>
                    </a:moveTo>
                    <a:lnTo>
                      <a:pt x="67" y="10"/>
                    </a:lnTo>
                    <a:lnTo>
                      <a:pt x="29" y="38"/>
                    </a:lnTo>
                    <a:lnTo>
                      <a:pt x="10" y="76"/>
                    </a:lnTo>
                    <a:lnTo>
                      <a:pt x="0" y="123"/>
                    </a:lnTo>
                    <a:lnTo>
                      <a:pt x="10" y="171"/>
                    </a:lnTo>
                    <a:lnTo>
                      <a:pt x="29" y="208"/>
                    </a:lnTo>
                    <a:lnTo>
                      <a:pt x="67" y="237"/>
                    </a:lnTo>
                    <a:lnTo>
                      <a:pt x="114" y="246"/>
                    </a:lnTo>
                    <a:lnTo>
                      <a:pt x="152" y="237"/>
                    </a:lnTo>
                    <a:lnTo>
                      <a:pt x="190" y="208"/>
                    </a:lnTo>
                    <a:lnTo>
                      <a:pt x="209" y="171"/>
                    </a:lnTo>
                    <a:lnTo>
                      <a:pt x="218" y="123"/>
                    </a:lnTo>
                    <a:lnTo>
                      <a:pt x="209" y="76"/>
                    </a:lnTo>
                    <a:lnTo>
                      <a:pt x="190" y="38"/>
                    </a:lnTo>
                    <a:lnTo>
                      <a:pt x="152" y="10"/>
                    </a:lnTo>
                    <a:lnTo>
                      <a:pt x="114"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0" name="Freeform 1649"/>
              <p:cNvSpPr>
                <a:spLocks/>
              </p:cNvSpPr>
              <p:nvPr/>
            </p:nvSpPr>
            <p:spPr bwMode="auto">
              <a:xfrm>
                <a:off x="1720" y="2225"/>
                <a:ext cx="199" cy="208"/>
              </a:xfrm>
              <a:custGeom>
                <a:avLst/>
                <a:gdLst>
                  <a:gd name="T0" fmla="*/ 104 w 199"/>
                  <a:gd name="T1" fmla="*/ 0 h 208"/>
                  <a:gd name="T2" fmla="*/ 66 w 199"/>
                  <a:gd name="T3" fmla="*/ 9 h 208"/>
                  <a:gd name="T4" fmla="*/ 28 w 199"/>
                  <a:gd name="T5" fmla="*/ 28 h 208"/>
                  <a:gd name="T6" fmla="*/ 9 w 199"/>
                  <a:gd name="T7" fmla="*/ 66 h 208"/>
                  <a:gd name="T8" fmla="*/ 0 w 199"/>
                  <a:gd name="T9" fmla="*/ 104 h 208"/>
                  <a:gd name="T10" fmla="*/ 9 w 199"/>
                  <a:gd name="T11" fmla="*/ 142 h 208"/>
                  <a:gd name="T12" fmla="*/ 28 w 199"/>
                  <a:gd name="T13" fmla="*/ 180 h 208"/>
                  <a:gd name="T14" fmla="*/ 66 w 199"/>
                  <a:gd name="T15" fmla="*/ 199 h 208"/>
                  <a:gd name="T16" fmla="*/ 104 w 199"/>
                  <a:gd name="T17" fmla="*/ 208 h 208"/>
                  <a:gd name="T18" fmla="*/ 142 w 199"/>
                  <a:gd name="T19" fmla="*/ 199 h 208"/>
                  <a:gd name="T20" fmla="*/ 170 w 199"/>
                  <a:gd name="T21" fmla="*/ 180 h 208"/>
                  <a:gd name="T22" fmla="*/ 189 w 199"/>
                  <a:gd name="T23" fmla="*/ 142 h 208"/>
                  <a:gd name="T24" fmla="*/ 199 w 199"/>
                  <a:gd name="T25" fmla="*/ 104 h 208"/>
                  <a:gd name="T26" fmla="*/ 189 w 199"/>
                  <a:gd name="T27" fmla="*/ 66 h 208"/>
                  <a:gd name="T28" fmla="*/ 170 w 199"/>
                  <a:gd name="T29" fmla="*/ 28 h 208"/>
                  <a:gd name="T30" fmla="*/ 142 w 199"/>
                  <a:gd name="T31" fmla="*/ 9 h 208"/>
                  <a:gd name="T32" fmla="*/ 104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104" y="0"/>
                    </a:moveTo>
                    <a:lnTo>
                      <a:pt x="66" y="9"/>
                    </a:lnTo>
                    <a:lnTo>
                      <a:pt x="28" y="28"/>
                    </a:lnTo>
                    <a:lnTo>
                      <a:pt x="9" y="66"/>
                    </a:lnTo>
                    <a:lnTo>
                      <a:pt x="0" y="104"/>
                    </a:lnTo>
                    <a:lnTo>
                      <a:pt x="9" y="142"/>
                    </a:lnTo>
                    <a:lnTo>
                      <a:pt x="28" y="180"/>
                    </a:lnTo>
                    <a:lnTo>
                      <a:pt x="66" y="199"/>
                    </a:lnTo>
                    <a:lnTo>
                      <a:pt x="104" y="208"/>
                    </a:lnTo>
                    <a:lnTo>
                      <a:pt x="142" y="199"/>
                    </a:lnTo>
                    <a:lnTo>
                      <a:pt x="170" y="180"/>
                    </a:lnTo>
                    <a:lnTo>
                      <a:pt x="189" y="142"/>
                    </a:lnTo>
                    <a:lnTo>
                      <a:pt x="199" y="104"/>
                    </a:lnTo>
                    <a:lnTo>
                      <a:pt x="189" y="66"/>
                    </a:lnTo>
                    <a:lnTo>
                      <a:pt x="170" y="28"/>
                    </a:lnTo>
                    <a:lnTo>
                      <a:pt x="142" y="9"/>
                    </a:lnTo>
                    <a:lnTo>
                      <a:pt x="104"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1" name="Freeform 1650"/>
              <p:cNvSpPr>
                <a:spLocks/>
              </p:cNvSpPr>
              <p:nvPr/>
            </p:nvSpPr>
            <p:spPr bwMode="auto">
              <a:xfrm>
                <a:off x="1729" y="2234"/>
                <a:ext cx="180" cy="190"/>
              </a:xfrm>
              <a:custGeom>
                <a:avLst/>
                <a:gdLst>
                  <a:gd name="T0" fmla="*/ 95 w 180"/>
                  <a:gd name="T1" fmla="*/ 0 h 190"/>
                  <a:gd name="T2" fmla="*/ 57 w 180"/>
                  <a:gd name="T3" fmla="*/ 10 h 190"/>
                  <a:gd name="T4" fmla="*/ 29 w 180"/>
                  <a:gd name="T5" fmla="*/ 29 h 190"/>
                  <a:gd name="T6" fmla="*/ 10 w 180"/>
                  <a:gd name="T7" fmla="*/ 57 h 190"/>
                  <a:gd name="T8" fmla="*/ 0 w 180"/>
                  <a:gd name="T9" fmla="*/ 95 h 190"/>
                  <a:gd name="T10" fmla="*/ 10 w 180"/>
                  <a:gd name="T11" fmla="*/ 133 h 190"/>
                  <a:gd name="T12" fmla="*/ 29 w 180"/>
                  <a:gd name="T13" fmla="*/ 161 h 190"/>
                  <a:gd name="T14" fmla="*/ 57 w 180"/>
                  <a:gd name="T15" fmla="*/ 180 h 190"/>
                  <a:gd name="T16" fmla="*/ 95 w 180"/>
                  <a:gd name="T17" fmla="*/ 190 h 190"/>
                  <a:gd name="T18" fmla="*/ 133 w 180"/>
                  <a:gd name="T19" fmla="*/ 180 h 190"/>
                  <a:gd name="T20" fmla="*/ 152 w 180"/>
                  <a:gd name="T21" fmla="*/ 161 h 190"/>
                  <a:gd name="T22" fmla="*/ 171 w 180"/>
                  <a:gd name="T23" fmla="*/ 133 h 190"/>
                  <a:gd name="T24" fmla="*/ 180 w 180"/>
                  <a:gd name="T25" fmla="*/ 95 h 190"/>
                  <a:gd name="T26" fmla="*/ 171 w 180"/>
                  <a:gd name="T27" fmla="*/ 57 h 190"/>
                  <a:gd name="T28" fmla="*/ 152 w 180"/>
                  <a:gd name="T29" fmla="*/ 29 h 190"/>
                  <a:gd name="T30" fmla="*/ 133 w 180"/>
                  <a:gd name="T31" fmla="*/ 10 h 190"/>
                  <a:gd name="T32" fmla="*/ 9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95" y="0"/>
                    </a:moveTo>
                    <a:lnTo>
                      <a:pt x="57" y="10"/>
                    </a:lnTo>
                    <a:lnTo>
                      <a:pt x="29" y="29"/>
                    </a:lnTo>
                    <a:lnTo>
                      <a:pt x="10" y="57"/>
                    </a:lnTo>
                    <a:lnTo>
                      <a:pt x="0" y="95"/>
                    </a:lnTo>
                    <a:lnTo>
                      <a:pt x="10" y="133"/>
                    </a:lnTo>
                    <a:lnTo>
                      <a:pt x="29" y="161"/>
                    </a:lnTo>
                    <a:lnTo>
                      <a:pt x="57" y="180"/>
                    </a:lnTo>
                    <a:lnTo>
                      <a:pt x="95" y="190"/>
                    </a:lnTo>
                    <a:lnTo>
                      <a:pt x="133" y="180"/>
                    </a:lnTo>
                    <a:lnTo>
                      <a:pt x="152" y="161"/>
                    </a:lnTo>
                    <a:lnTo>
                      <a:pt x="171" y="133"/>
                    </a:lnTo>
                    <a:lnTo>
                      <a:pt x="180" y="95"/>
                    </a:lnTo>
                    <a:lnTo>
                      <a:pt x="171" y="57"/>
                    </a:lnTo>
                    <a:lnTo>
                      <a:pt x="152" y="29"/>
                    </a:lnTo>
                    <a:lnTo>
                      <a:pt x="133" y="10"/>
                    </a:lnTo>
                    <a:lnTo>
                      <a:pt x="95"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2" name="Freeform 1651"/>
              <p:cNvSpPr>
                <a:spLocks/>
              </p:cNvSpPr>
              <p:nvPr/>
            </p:nvSpPr>
            <p:spPr bwMode="auto">
              <a:xfrm>
                <a:off x="1739" y="2244"/>
                <a:ext cx="161" cy="180"/>
              </a:xfrm>
              <a:custGeom>
                <a:avLst/>
                <a:gdLst>
                  <a:gd name="T0" fmla="*/ 85 w 161"/>
                  <a:gd name="T1" fmla="*/ 0 h 180"/>
                  <a:gd name="T2" fmla="*/ 56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56 w 161"/>
                  <a:gd name="T15" fmla="*/ 170 h 180"/>
                  <a:gd name="T16" fmla="*/ 85 w 161"/>
                  <a:gd name="T17" fmla="*/ 180 h 180"/>
                  <a:gd name="T18" fmla="*/ 113 w 161"/>
                  <a:gd name="T19" fmla="*/ 170 h 180"/>
                  <a:gd name="T20" fmla="*/ 142 w 161"/>
                  <a:gd name="T21" fmla="*/ 151 h 180"/>
                  <a:gd name="T22" fmla="*/ 151 w 161"/>
                  <a:gd name="T23" fmla="*/ 123 h 180"/>
                  <a:gd name="T24" fmla="*/ 161 w 161"/>
                  <a:gd name="T25" fmla="*/ 85 h 180"/>
                  <a:gd name="T26" fmla="*/ 151 w 161"/>
                  <a:gd name="T27" fmla="*/ 57 h 180"/>
                  <a:gd name="T28" fmla="*/ 142 w 161"/>
                  <a:gd name="T29" fmla="*/ 28 h 180"/>
                  <a:gd name="T30" fmla="*/ 113 w 161"/>
                  <a:gd name="T31" fmla="*/ 9 h 180"/>
                  <a:gd name="T32" fmla="*/ 85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85" y="0"/>
                    </a:moveTo>
                    <a:lnTo>
                      <a:pt x="56" y="9"/>
                    </a:lnTo>
                    <a:lnTo>
                      <a:pt x="28" y="28"/>
                    </a:lnTo>
                    <a:lnTo>
                      <a:pt x="9" y="57"/>
                    </a:lnTo>
                    <a:lnTo>
                      <a:pt x="0" y="85"/>
                    </a:lnTo>
                    <a:lnTo>
                      <a:pt x="9" y="123"/>
                    </a:lnTo>
                    <a:lnTo>
                      <a:pt x="28" y="151"/>
                    </a:lnTo>
                    <a:lnTo>
                      <a:pt x="56" y="170"/>
                    </a:lnTo>
                    <a:lnTo>
                      <a:pt x="85" y="180"/>
                    </a:lnTo>
                    <a:lnTo>
                      <a:pt x="113" y="170"/>
                    </a:lnTo>
                    <a:lnTo>
                      <a:pt x="142" y="151"/>
                    </a:lnTo>
                    <a:lnTo>
                      <a:pt x="151" y="123"/>
                    </a:lnTo>
                    <a:lnTo>
                      <a:pt x="161" y="85"/>
                    </a:lnTo>
                    <a:lnTo>
                      <a:pt x="151" y="57"/>
                    </a:lnTo>
                    <a:lnTo>
                      <a:pt x="142" y="28"/>
                    </a:lnTo>
                    <a:lnTo>
                      <a:pt x="113" y="9"/>
                    </a:lnTo>
                    <a:lnTo>
                      <a:pt x="85"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3" name="Freeform 1652"/>
              <p:cNvSpPr>
                <a:spLocks/>
              </p:cNvSpPr>
              <p:nvPr/>
            </p:nvSpPr>
            <p:spPr bwMode="auto">
              <a:xfrm>
                <a:off x="1748" y="2253"/>
                <a:ext cx="152" cy="161"/>
              </a:xfrm>
              <a:custGeom>
                <a:avLst/>
                <a:gdLst>
                  <a:gd name="T0" fmla="*/ 76 w 152"/>
                  <a:gd name="T1" fmla="*/ 0 h 161"/>
                  <a:gd name="T2" fmla="*/ 47 w 152"/>
                  <a:gd name="T3" fmla="*/ 10 h 161"/>
                  <a:gd name="T4" fmla="*/ 19 w 152"/>
                  <a:gd name="T5" fmla="*/ 29 h 161"/>
                  <a:gd name="T6" fmla="*/ 10 w 152"/>
                  <a:gd name="T7" fmla="*/ 48 h 161"/>
                  <a:gd name="T8" fmla="*/ 0 w 152"/>
                  <a:gd name="T9" fmla="*/ 76 h 161"/>
                  <a:gd name="T10" fmla="*/ 10 w 152"/>
                  <a:gd name="T11" fmla="*/ 114 h 161"/>
                  <a:gd name="T12" fmla="*/ 19 w 152"/>
                  <a:gd name="T13" fmla="*/ 133 h 161"/>
                  <a:gd name="T14" fmla="*/ 47 w 152"/>
                  <a:gd name="T15" fmla="*/ 152 h 161"/>
                  <a:gd name="T16" fmla="*/ 76 w 152"/>
                  <a:gd name="T17" fmla="*/ 161 h 161"/>
                  <a:gd name="T18" fmla="*/ 104 w 152"/>
                  <a:gd name="T19" fmla="*/ 152 h 161"/>
                  <a:gd name="T20" fmla="*/ 133 w 152"/>
                  <a:gd name="T21" fmla="*/ 133 h 161"/>
                  <a:gd name="T22" fmla="*/ 142 w 152"/>
                  <a:gd name="T23" fmla="*/ 114 h 161"/>
                  <a:gd name="T24" fmla="*/ 152 w 152"/>
                  <a:gd name="T25" fmla="*/ 76 h 161"/>
                  <a:gd name="T26" fmla="*/ 142 w 152"/>
                  <a:gd name="T27" fmla="*/ 48 h 161"/>
                  <a:gd name="T28" fmla="*/ 133 w 152"/>
                  <a:gd name="T29" fmla="*/ 29 h 161"/>
                  <a:gd name="T30" fmla="*/ 104 w 152"/>
                  <a:gd name="T31" fmla="*/ 10 h 161"/>
                  <a:gd name="T32" fmla="*/ 76 w 15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161"/>
                  <a:gd name="T53" fmla="*/ 152 w 15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161">
                    <a:moveTo>
                      <a:pt x="76" y="0"/>
                    </a:moveTo>
                    <a:lnTo>
                      <a:pt x="47" y="10"/>
                    </a:lnTo>
                    <a:lnTo>
                      <a:pt x="19" y="29"/>
                    </a:lnTo>
                    <a:lnTo>
                      <a:pt x="10" y="48"/>
                    </a:lnTo>
                    <a:lnTo>
                      <a:pt x="0" y="76"/>
                    </a:lnTo>
                    <a:lnTo>
                      <a:pt x="10" y="114"/>
                    </a:lnTo>
                    <a:lnTo>
                      <a:pt x="19" y="133"/>
                    </a:lnTo>
                    <a:lnTo>
                      <a:pt x="47" y="152"/>
                    </a:lnTo>
                    <a:lnTo>
                      <a:pt x="76" y="161"/>
                    </a:lnTo>
                    <a:lnTo>
                      <a:pt x="104" y="152"/>
                    </a:lnTo>
                    <a:lnTo>
                      <a:pt x="133" y="133"/>
                    </a:lnTo>
                    <a:lnTo>
                      <a:pt x="142" y="114"/>
                    </a:lnTo>
                    <a:lnTo>
                      <a:pt x="152" y="76"/>
                    </a:lnTo>
                    <a:lnTo>
                      <a:pt x="142" y="48"/>
                    </a:lnTo>
                    <a:lnTo>
                      <a:pt x="133" y="29"/>
                    </a:lnTo>
                    <a:lnTo>
                      <a:pt x="104" y="10"/>
                    </a:lnTo>
                    <a:lnTo>
                      <a:pt x="76"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4" name="Freeform 1653"/>
              <p:cNvSpPr>
                <a:spLocks/>
              </p:cNvSpPr>
              <p:nvPr/>
            </p:nvSpPr>
            <p:spPr bwMode="auto">
              <a:xfrm>
                <a:off x="1758" y="2263"/>
                <a:ext cx="132" cy="142"/>
              </a:xfrm>
              <a:custGeom>
                <a:avLst/>
                <a:gdLst>
                  <a:gd name="T0" fmla="*/ 66 w 132"/>
                  <a:gd name="T1" fmla="*/ 0 h 142"/>
                  <a:gd name="T2" fmla="*/ 37 w 132"/>
                  <a:gd name="T3" fmla="*/ 9 h 142"/>
                  <a:gd name="T4" fmla="*/ 19 w 132"/>
                  <a:gd name="T5" fmla="*/ 19 h 142"/>
                  <a:gd name="T6" fmla="*/ 9 w 132"/>
                  <a:gd name="T7" fmla="*/ 38 h 142"/>
                  <a:gd name="T8" fmla="*/ 0 w 132"/>
                  <a:gd name="T9" fmla="*/ 66 h 142"/>
                  <a:gd name="T10" fmla="*/ 9 w 132"/>
                  <a:gd name="T11" fmla="*/ 95 h 142"/>
                  <a:gd name="T12" fmla="*/ 19 w 132"/>
                  <a:gd name="T13" fmla="*/ 123 h 142"/>
                  <a:gd name="T14" fmla="*/ 37 w 132"/>
                  <a:gd name="T15" fmla="*/ 132 h 142"/>
                  <a:gd name="T16" fmla="*/ 66 w 132"/>
                  <a:gd name="T17" fmla="*/ 142 h 142"/>
                  <a:gd name="T18" fmla="*/ 94 w 132"/>
                  <a:gd name="T19" fmla="*/ 132 h 142"/>
                  <a:gd name="T20" fmla="*/ 113 w 132"/>
                  <a:gd name="T21" fmla="*/ 123 h 142"/>
                  <a:gd name="T22" fmla="*/ 132 w 132"/>
                  <a:gd name="T23" fmla="*/ 95 h 142"/>
                  <a:gd name="T24" fmla="*/ 132 w 132"/>
                  <a:gd name="T25" fmla="*/ 66 h 142"/>
                  <a:gd name="T26" fmla="*/ 132 w 132"/>
                  <a:gd name="T27" fmla="*/ 38 h 142"/>
                  <a:gd name="T28" fmla="*/ 113 w 132"/>
                  <a:gd name="T29" fmla="*/ 19 h 142"/>
                  <a:gd name="T30" fmla="*/ 94 w 132"/>
                  <a:gd name="T31" fmla="*/ 9 h 142"/>
                  <a:gd name="T32" fmla="*/ 66 w 132"/>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42"/>
                  <a:gd name="T53" fmla="*/ 132 w 13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42">
                    <a:moveTo>
                      <a:pt x="66" y="0"/>
                    </a:moveTo>
                    <a:lnTo>
                      <a:pt x="37" y="9"/>
                    </a:lnTo>
                    <a:lnTo>
                      <a:pt x="19" y="19"/>
                    </a:lnTo>
                    <a:lnTo>
                      <a:pt x="9" y="38"/>
                    </a:lnTo>
                    <a:lnTo>
                      <a:pt x="0" y="66"/>
                    </a:lnTo>
                    <a:lnTo>
                      <a:pt x="9" y="95"/>
                    </a:lnTo>
                    <a:lnTo>
                      <a:pt x="19" y="123"/>
                    </a:lnTo>
                    <a:lnTo>
                      <a:pt x="37" y="132"/>
                    </a:lnTo>
                    <a:lnTo>
                      <a:pt x="66" y="142"/>
                    </a:lnTo>
                    <a:lnTo>
                      <a:pt x="94" y="132"/>
                    </a:lnTo>
                    <a:lnTo>
                      <a:pt x="113" y="123"/>
                    </a:lnTo>
                    <a:lnTo>
                      <a:pt x="132" y="95"/>
                    </a:lnTo>
                    <a:lnTo>
                      <a:pt x="132" y="66"/>
                    </a:lnTo>
                    <a:lnTo>
                      <a:pt x="132" y="38"/>
                    </a:lnTo>
                    <a:lnTo>
                      <a:pt x="113" y="19"/>
                    </a:lnTo>
                    <a:lnTo>
                      <a:pt x="94" y="9"/>
                    </a:lnTo>
                    <a:lnTo>
                      <a:pt x="66"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5" name="Freeform 1654"/>
              <p:cNvSpPr>
                <a:spLocks/>
              </p:cNvSpPr>
              <p:nvPr/>
            </p:nvSpPr>
            <p:spPr bwMode="auto">
              <a:xfrm>
                <a:off x="1767" y="2272"/>
                <a:ext cx="114" cy="123"/>
              </a:xfrm>
              <a:custGeom>
                <a:avLst/>
                <a:gdLst>
                  <a:gd name="T0" fmla="*/ 57 w 114"/>
                  <a:gd name="T1" fmla="*/ 0 h 123"/>
                  <a:gd name="T2" fmla="*/ 38 w 114"/>
                  <a:gd name="T3" fmla="*/ 10 h 123"/>
                  <a:gd name="T4" fmla="*/ 19 w 114"/>
                  <a:gd name="T5" fmla="*/ 19 h 123"/>
                  <a:gd name="T6" fmla="*/ 10 w 114"/>
                  <a:gd name="T7" fmla="*/ 38 h 123"/>
                  <a:gd name="T8" fmla="*/ 0 w 114"/>
                  <a:gd name="T9" fmla="*/ 67 h 123"/>
                  <a:gd name="T10" fmla="*/ 10 w 114"/>
                  <a:gd name="T11" fmla="*/ 86 h 123"/>
                  <a:gd name="T12" fmla="*/ 19 w 114"/>
                  <a:gd name="T13" fmla="*/ 105 h 123"/>
                  <a:gd name="T14" fmla="*/ 38 w 114"/>
                  <a:gd name="T15" fmla="*/ 123 h 123"/>
                  <a:gd name="T16" fmla="*/ 57 w 114"/>
                  <a:gd name="T17" fmla="*/ 123 h 123"/>
                  <a:gd name="T18" fmla="*/ 76 w 114"/>
                  <a:gd name="T19" fmla="*/ 123 h 123"/>
                  <a:gd name="T20" fmla="*/ 95 w 114"/>
                  <a:gd name="T21" fmla="*/ 105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10" y="38"/>
                    </a:lnTo>
                    <a:lnTo>
                      <a:pt x="0" y="67"/>
                    </a:lnTo>
                    <a:lnTo>
                      <a:pt x="10" y="86"/>
                    </a:lnTo>
                    <a:lnTo>
                      <a:pt x="19" y="105"/>
                    </a:lnTo>
                    <a:lnTo>
                      <a:pt x="38" y="123"/>
                    </a:lnTo>
                    <a:lnTo>
                      <a:pt x="57" y="123"/>
                    </a:lnTo>
                    <a:lnTo>
                      <a:pt x="76" y="123"/>
                    </a:lnTo>
                    <a:lnTo>
                      <a:pt x="95" y="105"/>
                    </a:lnTo>
                    <a:lnTo>
                      <a:pt x="114" y="86"/>
                    </a:lnTo>
                    <a:lnTo>
                      <a:pt x="114" y="67"/>
                    </a:lnTo>
                    <a:lnTo>
                      <a:pt x="114" y="38"/>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6" name="Freeform 1655"/>
              <p:cNvSpPr>
                <a:spLocks/>
              </p:cNvSpPr>
              <p:nvPr/>
            </p:nvSpPr>
            <p:spPr bwMode="auto">
              <a:xfrm>
                <a:off x="1767" y="2282"/>
                <a:ext cx="104" cy="104"/>
              </a:xfrm>
              <a:custGeom>
                <a:avLst/>
                <a:gdLst>
                  <a:gd name="T0" fmla="*/ 57 w 104"/>
                  <a:gd name="T1" fmla="*/ 0 h 104"/>
                  <a:gd name="T2" fmla="*/ 28 w 104"/>
                  <a:gd name="T3" fmla="*/ 9 h 104"/>
                  <a:gd name="T4" fmla="*/ 19 w 104"/>
                  <a:gd name="T5" fmla="*/ 19 h 104"/>
                  <a:gd name="T6" fmla="*/ 0 w 104"/>
                  <a:gd name="T7" fmla="*/ 57 h 104"/>
                  <a:gd name="T8" fmla="*/ 19 w 104"/>
                  <a:gd name="T9" fmla="*/ 95 h 104"/>
                  <a:gd name="T10" fmla="*/ 57 w 104"/>
                  <a:gd name="T11" fmla="*/ 104 h 104"/>
                  <a:gd name="T12" fmla="*/ 95 w 104"/>
                  <a:gd name="T13" fmla="*/ 95 h 104"/>
                  <a:gd name="T14" fmla="*/ 104 w 104"/>
                  <a:gd name="T15" fmla="*/ 57 h 104"/>
                  <a:gd name="T16" fmla="*/ 95 w 104"/>
                  <a:gd name="T17" fmla="*/ 19 h 104"/>
                  <a:gd name="T18" fmla="*/ 76 w 104"/>
                  <a:gd name="T19" fmla="*/ 9 h 104"/>
                  <a:gd name="T20" fmla="*/ 5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57" y="0"/>
                    </a:moveTo>
                    <a:lnTo>
                      <a:pt x="28" y="9"/>
                    </a:lnTo>
                    <a:lnTo>
                      <a:pt x="19" y="19"/>
                    </a:lnTo>
                    <a:lnTo>
                      <a:pt x="0" y="57"/>
                    </a:lnTo>
                    <a:lnTo>
                      <a:pt x="19" y="95"/>
                    </a:lnTo>
                    <a:lnTo>
                      <a:pt x="57" y="104"/>
                    </a:lnTo>
                    <a:lnTo>
                      <a:pt x="95" y="95"/>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7" name="Freeform 1656"/>
              <p:cNvSpPr>
                <a:spLocks/>
              </p:cNvSpPr>
              <p:nvPr/>
            </p:nvSpPr>
            <p:spPr bwMode="auto">
              <a:xfrm>
                <a:off x="1777" y="2291"/>
                <a:ext cx="85" cy="86"/>
              </a:xfrm>
              <a:custGeom>
                <a:avLst/>
                <a:gdLst>
                  <a:gd name="T0" fmla="*/ 47 w 85"/>
                  <a:gd name="T1" fmla="*/ 0 h 86"/>
                  <a:gd name="T2" fmla="*/ 9 w 85"/>
                  <a:gd name="T3" fmla="*/ 10 h 86"/>
                  <a:gd name="T4" fmla="*/ 0 w 85"/>
                  <a:gd name="T5" fmla="*/ 48 h 86"/>
                  <a:gd name="T6" fmla="*/ 9 w 85"/>
                  <a:gd name="T7" fmla="*/ 76 h 86"/>
                  <a:gd name="T8" fmla="*/ 47 w 85"/>
                  <a:gd name="T9" fmla="*/ 86 h 86"/>
                  <a:gd name="T10" fmla="*/ 75 w 85"/>
                  <a:gd name="T11" fmla="*/ 76 h 86"/>
                  <a:gd name="T12" fmla="*/ 85 w 85"/>
                  <a:gd name="T13" fmla="*/ 48 h 86"/>
                  <a:gd name="T14" fmla="*/ 75 w 85"/>
                  <a:gd name="T15" fmla="*/ 10 h 86"/>
                  <a:gd name="T16" fmla="*/ 47 w 85"/>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47" y="0"/>
                    </a:moveTo>
                    <a:lnTo>
                      <a:pt x="9" y="10"/>
                    </a:lnTo>
                    <a:lnTo>
                      <a:pt x="0" y="48"/>
                    </a:lnTo>
                    <a:lnTo>
                      <a:pt x="9" y="76"/>
                    </a:lnTo>
                    <a:lnTo>
                      <a:pt x="47" y="86"/>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8" name="Freeform 1657"/>
              <p:cNvSpPr>
                <a:spLocks/>
              </p:cNvSpPr>
              <p:nvPr/>
            </p:nvSpPr>
            <p:spPr bwMode="auto">
              <a:xfrm>
                <a:off x="1786" y="2301"/>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89" name="Freeform 1658"/>
              <p:cNvSpPr>
                <a:spLocks/>
              </p:cNvSpPr>
              <p:nvPr/>
            </p:nvSpPr>
            <p:spPr bwMode="auto">
              <a:xfrm>
                <a:off x="1795" y="2310"/>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90" name="Freeform 1659"/>
              <p:cNvSpPr>
                <a:spLocks/>
              </p:cNvSpPr>
              <p:nvPr/>
            </p:nvSpPr>
            <p:spPr bwMode="auto">
              <a:xfrm>
                <a:off x="1805" y="2320"/>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91" name="Freeform 1660"/>
              <p:cNvSpPr>
                <a:spLocks/>
              </p:cNvSpPr>
              <p:nvPr/>
            </p:nvSpPr>
            <p:spPr bwMode="auto">
              <a:xfrm>
                <a:off x="1814" y="2329"/>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01" name="Group 1661"/>
            <p:cNvGrpSpPr>
              <a:grpSpLocks/>
            </p:cNvGrpSpPr>
            <p:nvPr/>
          </p:nvGrpSpPr>
          <p:grpSpPr bwMode="auto">
            <a:xfrm>
              <a:off x="730" y="2043"/>
              <a:ext cx="881" cy="209"/>
              <a:chOff x="309" y="2358"/>
              <a:chExt cx="928" cy="246"/>
            </a:xfrm>
          </p:grpSpPr>
          <p:sp>
            <p:nvSpPr>
              <p:cNvPr id="822" name="Line 1662"/>
              <p:cNvSpPr>
                <a:spLocks noChangeShapeType="1"/>
              </p:cNvSpPr>
              <p:nvPr/>
            </p:nvSpPr>
            <p:spPr bwMode="auto">
              <a:xfrm>
                <a:off x="375" y="2481"/>
                <a:ext cx="767"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823" name="Group 1663"/>
              <p:cNvGrpSpPr>
                <a:grpSpLocks/>
              </p:cNvGrpSpPr>
              <p:nvPr/>
            </p:nvGrpSpPr>
            <p:grpSpPr bwMode="auto">
              <a:xfrm>
                <a:off x="546" y="2358"/>
                <a:ext cx="208" cy="246"/>
                <a:chOff x="546" y="2358"/>
                <a:chExt cx="208" cy="246"/>
              </a:xfrm>
            </p:grpSpPr>
            <p:sp>
              <p:nvSpPr>
                <p:cNvPr id="866" name="Freeform 1664"/>
                <p:cNvSpPr>
                  <a:spLocks/>
                </p:cNvSpPr>
                <p:nvPr/>
              </p:nvSpPr>
              <p:spPr bwMode="auto">
                <a:xfrm>
                  <a:off x="546" y="2358"/>
                  <a:ext cx="208" cy="246"/>
                </a:xfrm>
                <a:custGeom>
                  <a:avLst/>
                  <a:gdLst>
                    <a:gd name="T0" fmla="*/ 104 w 208"/>
                    <a:gd name="T1" fmla="*/ 0 h 246"/>
                    <a:gd name="T2" fmla="*/ 66 w 208"/>
                    <a:gd name="T3" fmla="*/ 9 h 246"/>
                    <a:gd name="T4" fmla="*/ 28 w 208"/>
                    <a:gd name="T5" fmla="*/ 37 h 246"/>
                    <a:gd name="T6" fmla="*/ 9 w 208"/>
                    <a:gd name="T7" fmla="*/ 75 h 246"/>
                    <a:gd name="T8" fmla="*/ 0 w 208"/>
                    <a:gd name="T9" fmla="*/ 123 h 246"/>
                    <a:gd name="T10" fmla="*/ 9 w 208"/>
                    <a:gd name="T11" fmla="*/ 170 h 246"/>
                    <a:gd name="T12" fmla="*/ 28 w 208"/>
                    <a:gd name="T13" fmla="*/ 208 h 246"/>
                    <a:gd name="T14" fmla="*/ 66 w 208"/>
                    <a:gd name="T15" fmla="*/ 236 h 246"/>
                    <a:gd name="T16" fmla="*/ 104 w 208"/>
                    <a:gd name="T17" fmla="*/ 246 h 246"/>
                    <a:gd name="T18" fmla="*/ 142 w 208"/>
                    <a:gd name="T19" fmla="*/ 236 h 246"/>
                    <a:gd name="T20" fmla="*/ 180 w 208"/>
                    <a:gd name="T21" fmla="*/ 208 h 246"/>
                    <a:gd name="T22" fmla="*/ 199 w 208"/>
                    <a:gd name="T23" fmla="*/ 170 h 246"/>
                    <a:gd name="T24" fmla="*/ 208 w 208"/>
                    <a:gd name="T25" fmla="*/ 123 h 246"/>
                    <a:gd name="T26" fmla="*/ 199 w 208"/>
                    <a:gd name="T27" fmla="*/ 75 h 246"/>
                    <a:gd name="T28" fmla="*/ 180 w 208"/>
                    <a:gd name="T29" fmla="*/ 37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7"/>
                      </a:lnTo>
                      <a:lnTo>
                        <a:pt x="9" y="75"/>
                      </a:lnTo>
                      <a:lnTo>
                        <a:pt x="0" y="123"/>
                      </a:lnTo>
                      <a:lnTo>
                        <a:pt x="9" y="170"/>
                      </a:lnTo>
                      <a:lnTo>
                        <a:pt x="28" y="208"/>
                      </a:lnTo>
                      <a:lnTo>
                        <a:pt x="66" y="236"/>
                      </a:lnTo>
                      <a:lnTo>
                        <a:pt x="104" y="246"/>
                      </a:lnTo>
                      <a:lnTo>
                        <a:pt x="142" y="236"/>
                      </a:lnTo>
                      <a:lnTo>
                        <a:pt x="180" y="208"/>
                      </a:lnTo>
                      <a:lnTo>
                        <a:pt x="199" y="170"/>
                      </a:lnTo>
                      <a:lnTo>
                        <a:pt x="208" y="123"/>
                      </a:lnTo>
                      <a:lnTo>
                        <a:pt x="199" y="75"/>
                      </a:lnTo>
                      <a:lnTo>
                        <a:pt x="180" y="37"/>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67" name="Freeform 1665"/>
                <p:cNvSpPr>
                  <a:spLocks/>
                </p:cNvSpPr>
                <p:nvPr/>
              </p:nvSpPr>
              <p:spPr bwMode="auto">
                <a:xfrm>
                  <a:off x="555" y="2377"/>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79 h 208"/>
                    <a:gd name="T14" fmla="*/ 57 w 190"/>
                    <a:gd name="T15" fmla="*/ 198 h 208"/>
                    <a:gd name="T16" fmla="*/ 95 w 190"/>
                    <a:gd name="T17" fmla="*/ 208 h 208"/>
                    <a:gd name="T18" fmla="*/ 133 w 190"/>
                    <a:gd name="T19" fmla="*/ 198 h 208"/>
                    <a:gd name="T20" fmla="*/ 161 w 190"/>
                    <a:gd name="T21" fmla="*/ 179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79"/>
                      </a:lnTo>
                      <a:lnTo>
                        <a:pt x="57" y="198"/>
                      </a:lnTo>
                      <a:lnTo>
                        <a:pt x="95" y="208"/>
                      </a:lnTo>
                      <a:lnTo>
                        <a:pt x="133" y="198"/>
                      </a:lnTo>
                      <a:lnTo>
                        <a:pt x="161" y="179"/>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68" name="Freeform 1666"/>
                <p:cNvSpPr>
                  <a:spLocks/>
                </p:cNvSpPr>
                <p:nvPr/>
              </p:nvSpPr>
              <p:spPr bwMode="auto">
                <a:xfrm>
                  <a:off x="565" y="2386"/>
                  <a:ext cx="170" cy="189"/>
                </a:xfrm>
                <a:custGeom>
                  <a:avLst/>
                  <a:gdLst>
                    <a:gd name="T0" fmla="*/ 85 w 170"/>
                    <a:gd name="T1" fmla="*/ 0 h 189"/>
                    <a:gd name="T2" fmla="*/ 56 w 170"/>
                    <a:gd name="T3" fmla="*/ 9 h 189"/>
                    <a:gd name="T4" fmla="*/ 28 w 170"/>
                    <a:gd name="T5" fmla="*/ 28 h 189"/>
                    <a:gd name="T6" fmla="*/ 9 w 170"/>
                    <a:gd name="T7" fmla="*/ 57 h 189"/>
                    <a:gd name="T8" fmla="*/ 0 w 170"/>
                    <a:gd name="T9" fmla="*/ 95 h 189"/>
                    <a:gd name="T10" fmla="*/ 9 w 170"/>
                    <a:gd name="T11" fmla="*/ 133 h 189"/>
                    <a:gd name="T12" fmla="*/ 28 w 170"/>
                    <a:gd name="T13" fmla="*/ 161 h 189"/>
                    <a:gd name="T14" fmla="*/ 56 w 170"/>
                    <a:gd name="T15" fmla="*/ 180 h 189"/>
                    <a:gd name="T16" fmla="*/ 85 w 170"/>
                    <a:gd name="T17" fmla="*/ 189 h 189"/>
                    <a:gd name="T18" fmla="*/ 123 w 170"/>
                    <a:gd name="T19" fmla="*/ 180 h 189"/>
                    <a:gd name="T20" fmla="*/ 142 w 170"/>
                    <a:gd name="T21" fmla="*/ 161 h 189"/>
                    <a:gd name="T22" fmla="*/ 161 w 170"/>
                    <a:gd name="T23" fmla="*/ 133 h 189"/>
                    <a:gd name="T24" fmla="*/ 170 w 170"/>
                    <a:gd name="T25" fmla="*/ 95 h 189"/>
                    <a:gd name="T26" fmla="*/ 161 w 170"/>
                    <a:gd name="T27" fmla="*/ 57 h 189"/>
                    <a:gd name="T28" fmla="*/ 142 w 170"/>
                    <a:gd name="T29" fmla="*/ 28 h 189"/>
                    <a:gd name="T30" fmla="*/ 123 w 170"/>
                    <a:gd name="T31" fmla="*/ 9 h 189"/>
                    <a:gd name="T32" fmla="*/ 85 w 17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89"/>
                    <a:gd name="T53" fmla="*/ 170 w 17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89">
                      <a:moveTo>
                        <a:pt x="85" y="0"/>
                      </a:moveTo>
                      <a:lnTo>
                        <a:pt x="56" y="9"/>
                      </a:lnTo>
                      <a:lnTo>
                        <a:pt x="28" y="28"/>
                      </a:lnTo>
                      <a:lnTo>
                        <a:pt x="9" y="57"/>
                      </a:lnTo>
                      <a:lnTo>
                        <a:pt x="0" y="95"/>
                      </a:lnTo>
                      <a:lnTo>
                        <a:pt x="9" y="133"/>
                      </a:lnTo>
                      <a:lnTo>
                        <a:pt x="28" y="161"/>
                      </a:lnTo>
                      <a:lnTo>
                        <a:pt x="56" y="180"/>
                      </a:lnTo>
                      <a:lnTo>
                        <a:pt x="85" y="189"/>
                      </a:lnTo>
                      <a:lnTo>
                        <a:pt x="123" y="180"/>
                      </a:lnTo>
                      <a:lnTo>
                        <a:pt x="142" y="161"/>
                      </a:lnTo>
                      <a:lnTo>
                        <a:pt x="161" y="133"/>
                      </a:lnTo>
                      <a:lnTo>
                        <a:pt x="170" y="95"/>
                      </a:lnTo>
                      <a:lnTo>
                        <a:pt x="161" y="57"/>
                      </a:lnTo>
                      <a:lnTo>
                        <a:pt x="142" y="28"/>
                      </a:lnTo>
                      <a:lnTo>
                        <a:pt x="123" y="9"/>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69" name="Freeform 1667"/>
                <p:cNvSpPr>
                  <a:spLocks/>
                </p:cNvSpPr>
                <p:nvPr/>
              </p:nvSpPr>
              <p:spPr bwMode="auto">
                <a:xfrm>
                  <a:off x="574" y="2395"/>
                  <a:ext cx="161" cy="180"/>
                </a:xfrm>
                <a:custGeom>
                  <a:avLst/>
                  <a:gdLst>
                    <a:gd name="T0" fmla="*/ 76 w 161"/>
                    <a:gd name="T1" fmla="*/ 0 h 180"/>
                    <a:gd name="T2" fmla="*/ 47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7 w 161"/>
                    <a:gd name="T15" fmla="*/ 171 h 180"/>
                    <a:gd name="T16" fmla="*/ 76 w 161"/>
                    <a:gd name="T17" fmla="*/ 180 h 180"/>
                    <a:gd name="T18" fmla="*/ 114 w 161"/>
                    <a:gd name="T19" fmla="*/ 171 h 180"/>
                    <a:gd name="T20" fmla="*/ 133 w 161"/>
                    <a:gd name="T21" fmla="*/ 152 h 180"/>
                    <a:gd name="T22" fmla="*/ 152 w 161"/>
                    <a:gd name="T23" fmla="*/ 124 h 180"/>
                    <a:gd name="T24" fmla="*/ 161 w 161"/>
                    <a:gd name="T25" fmla="*/ 86 h 180"/>
                    <a:gd name="T26" fmla="*/ 152 w 161"/>
                    <a:gd name="T27" fmla="*/ 57 h 180"/>
                    <a:gd name="T28" fmla="*/ 133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9" y="29"/>
                      </a:lnTo>
                      <a:lnTo>
                        <a:pt x="10" y="57"/>
                      </a:lnTo>
                      <a:lnTo>
                        <a:pt x="0" y="86"/>
                      </a:lnTo>
                      <a:lnTo>
                        <a:pt x="10" y="124"/>
                      </a:lnTo>
                      <a:lnTo>
                        <a:pt x="29" y="152"/>
                      </a:lnTo>
                      <a:lnTo>
                        <a:pt x="47" y="171"/>
                      </a:lnTo>
                      <a:lnTo>
                        <a:pt x="76" y="180"/>
                      </a:lnTo>
                      <a:lnTo>
                        <a:pt x="114" y="171"/>
                      </a:lnTo>
                      <a:lnTo>
                        <a:pt x="133" y="152"/>
                      </a:lnTo>
                      <a:lnTo>
                        <a:pt x="152" y="124"/>
                      </a:lnTo>
                      <a:lnTo>
                        <a:pt x="161" y="86"/>
                      </a:lnTo>
                      <a:lnTo>
                        <a:pt x="152" y="57"/>
                      </a:lnTo>
                      <a:lnTo>
                        <a:pt x="133" y="29"/>
                      </a:lnTo>
                      <a:lnTo>
                        <a:pt x="114" y="10"/>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70" name="Freeform 1668"/>
                <p:cNvSpPr>
                  <a:spLocks/>
                </p:cNvSpPr>
                <p:nvPr/>
              </p:nvSpPr>
              <p:spPr bwMode="auto">
                <a:xfrm>
                  <a:off x="584" y="2405"/>
                  <a:ext cx="142" cy="161"/>
                </a:xfrm>
                <a:custGeom>
                  <a:avLst/>
                  <a:gdLst>
                    <a:gd name="T0" fmla="*/ 66 w 142"/>
                    <a:gd name="T1" fmla="*/ 0 h 161"/>
                    <a:gd name="T2" fmla="*/ 37 w 142"/>
                    <a:gd name="T3" fmla="*/ 9 h 161"/>
                    <a:gd name="T4" fmla="*/ 19 w 142"/>
                    <a:gd name="T5" fmla="*/ 28 h 161"/>
                    <a:gd name="T6" fmla="*/ 9 w 142"/>
                    <a:gd name="T7" fmla="*/ 47 h 161"/>
                    <a:gd name="T8" fmla="*/ 0 w 142"/>
                    <a:gd name="T9" fmla="*/ 76 h 161"/>
                    <a:gd name="T10" fmla="*/ 9 w 142"/>
                    <a:gd name="T11" fmla="*/ 114 h 161"/>
                    <a:gd name="T12" fmla="*/ 19 w 142"/>
                    <a:gd name="T13" fmla="*/ 133 h 161"/>
                    <a:gd name="T14" fmla="*/ 37 w 142"/>
                    <a:gd name="T15" fmla="*/ 151 h 161"/>
                    <a:gd name="T16" fmla="*/ 66 w 142"/>
                    <a:gd name="T17" fmla="*/ 161 h 161"/>
                    <a:gd name="T18" fmla="*/ 94 w 142"/>
                    <a:gd name="T19" fmla="*/ 151 h 161"/>
                    <a:gd name="T20" fmla="*/ 123 w 142"/>
                    <a:gd name="T21" fmla="*/ 133 h 161"/>
                    <a:gd name="T22" fmla="*/ 132 w 142"/>
                    <a:gd name="T23" fmla="*/ 114 h 161"/>
                    <a:gd name="T24" fmla="*/ 142 w 142"/>
                    <a:gd name="T25" fmla="*/ 76 h 161"/>
                    <a:gd name="T26" fmla="*/ 132 w 142"/>
                    <a:gd name="T27" fmla="*/ 47 h 161"/>
                    <a:gd name="T28" fmla="*/ 123 w 142"/>
                    <a:gd name="T29" fmla="*/ 28 h 161"/>
                    <a:gd name="T30" fmla="*/ 94 w 142"/>
                    <a:gd name="T31" fmla="*/ 9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9"/>
                      </a:lnTo>
                      <a:lnTo>
                        <a:pt x="19" y="28"/>
                      </a:lnTo>
                      <a:lnTo>
                        <a:pt x="9" y="47"/>
                      </a:lnTo>
                      <a:lnTo>
                        <a:pt x="0" y="76"/>
                      </a:lnTo>
                      <a:lnTo>
                        <a:pt x="9" y="114"/>
                      </a:lnTo>
                      <a:lnTo>
                        <a:pt x="19" y="133"/>
                      </a:lnTo>
                      <a:lnTo>
                        <a:pt x="37" y="151"/>
                      </a:lnTo>
                      <a:lnTo>
                        <a:pt x="66" y="161"/>
                      </a:lnTo>
                      <a:lnTo>
                        <a:pt x="94" y="151"/>
                      </a:lnTo>
                      <a:lnTo>
                        <a:pt x="123" y="133"/>
                      </a:lnTo>
                      <a:lnTo>
                        <a:pt x="132" y="114"/>
                      </a:lnTo>
                      <a:lnTo>
                        <a:pt x="142" y="76"/>
                      </a:lnTo>
                      <a:lnTo>
                        <a:pt x="132" y="47"/>
                      </a:lnTo>
                      <a:lnTo>
                        <a:pt x="123" y="28"/>
                      </a:lnTo>
                      <a:lnTo>
                        <a:pt x="94" y="9"/>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71" name="Freeform 1669"/>
                <p:cNvSpPr>
                  <a:spLocks/>
                </p:cNvSpPr>
                <p:nvPr/>
              </p:nvSpPr>
              <p:spPr bwMode="auto">
                <a:xfrm>
                  <a:off x="593" y="2414"/>
                  <a:ext cx="123" cy="142"/>
                </a:xfrm>
                <a:custGeom>
                  <a:avLst/>
                  <a:gdLst>
                    <a:gd name="T0" fmla="*/ 57 w 123"/>
                    <a:gd name="T1" fmla="*/ 0 h 142"/>
                    <a:gd name="T2" fmla="*/ 38 w 123"/>
                    <a:gd name="T3" fmla="*/ 10 h 142"/>
                    <a:gd name="T4" fmla="*/ 19 w 123"/>
                    <a:gd name="T5" fmla="*/ 19 h 142"/>
                    <a:gd name="T6" fmla="*/ 10 w 123"/>
                    <a:gd name="T7" fmla="*/ 38 h 142"/>
                    <a:gd name="T8" fmla="*/ 0 w 123"/>
                    <a:gd name="T9" fmla="*/ 67 h 142"/>
                    <a:gd name="T10" fmla="*/ 10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10" y="38"/>
                      </a:lnTo>
                      <a:lnTo>
                        <a:pt x="0" y="67"/>
                      </a:lnTo>
                      <a:lnTo>
                        <a:pt x="10"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72" name="Freeform 1670"/>
                <p:cNvSpPr>
                  <a:spLocks/>
                </p:cNvSpPr>
                <p:nvPr/>
              </p:nvSpPr>
              <p:spPr bwMode="auto">
                <a:xfrm>
                  <a:off x="603" y="2424"/>
                  <a:ext cx="104" cy="123"/>
                </a:xfrm>
                <a:custGeom>
                  <a:avLst/>
                  <a:gdLst>
                    <a:gd name="T0" fmla="*/ 56 w 104"/>
                    <a:gd name="T1" fmla="*/ 0 h 123"/>
                    <a:gd name="T2" fmla="*/ 37 w 104"/>
                    <a:gd name="T3" fmla="*/ 9 h 123"/>
                    <a:gd name="T4" fmla="*/ 18 w 104"/>
                    <a:gd name="T5" fmla="*/ 19 h 123"/>
                    <a:gd name="T6" fmla="*/ 9 w 104"/>
                    <a:gd name="T7" fmla="*/ 38 h 123"/>
                    <a:gd name="T8" fmla="*/ 0 w 104"/>
                    <a:gd name="T9" fmla="*/ 66 h 123"/>
                    <a:gd name="T10" fmla="*/ 9 w 104"/>
                    <a:gd name="T11" fmla="*/ 85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6 h 123"/>
                    <a:gd name="T24" fmla="*/ 94 w 104"/>
                    <a:gd name="T25" fmla="*/ 19 h 123"/>
                    <a:gd name="T26" fmla="*/ 75 w 104"/>
                    <a:gd name="T27" fmla="*/ 9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9"/>
                      </a:lnTo>
                      <a:lnTo>
                        <a:pt x="18" y="19"/>
                      </a:lnTo>
                      <a:lnTo>
                        <a:pt x="9" y="38"/>
                      </a:lnTo>
                      <a:lnTo>
                        <a:pt x="0" y="66"/>
                      </a:lnTo>
                      <a:lnTo>
                        <a:pt x="9" y="85"/>
                      </a:lnTo>
                      <a:lnTo>
                        <a:pt x="18" y="104"/>
                      </a:lnTo>
                      <a:lnTo>
                        <a:pt x="37" y="123"/>
                      </a:lnTo>
                      <a:lnTo>
                        <a:pt x="56" y="123"/>
                      </a:lnTo>
                      <a:lnTo>
                        <a:pt x="75" y="123"/>
                      </a:lnTo>
                      <a:lnTo>
                        <a:pt x="94" y="104"/>
                      </a:lnTo>
                      <a:lnTo>
                        <a:pt x="104" y="66"/>
                      </a:lnTo>
                      <a:lnTo>
                        <a:pt x="94" y="19"/>
                      </a:lnTo>
                      <a:lnTo>
                        <a:pt x="75" y="9"/>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73" name="Freeform 1671"/>
                <p:cNvSpPr>
                  <a:spLocks/>
                </p:cNvSpPr>
                <p:nvPr/>
              </p:nvSpPr>
              <p:spPr bwMode="auto">
                <a:xfrm>
                  <a:off x="603" y="2433"/>
                  <a:ext cx="104" cy="105"/>
                </a:xfrm>
                <a:custGeom>
                  <a:avLst/>
                  <a:gdLst>
                    <a:gd name="T0" fmla="*/ 56 w 104"/>
                    <a:gd name="T1" fmla="*/ 0 h 105"/>
                    <a:gd name="T2" fmla="*/ 37 w 104"/>
                    <a:gd name="T3" fmla="*/ 10 h 105"/>
                    <a:gd name="T4" fmla="*/ 18 w 104"/>
                    <a:gd name="T5" fmla="*/ 19 h 105"/>
                    <a:gd name="T6" fmla="*/ 9 w 104"/>
                    <a:gd name="T7" fmla="*/ 38 h 105"/>
                    <a:gd name="T8" fmla="*/ 0 w 104"/>
                    <a:gd name="T9" fmla="*/ 57 h 105"/>
                    <a:gd name="T10" fmla="*/ 9 w 104"/>
                    <a:gd name="T11" fmla="*/ 76 h 105"/>
                    <a:gd name="T12" fmla="*/ 18 w 104"/>
                    <a:gd name="T13" fmla="*/ 95 h 105"/>
                    <a:gd name="T14" fmla="*/ 56 w 104"/>
                    <a:gd name="T15" fmla="*/ 105 h 105"/>
                    <a:gd name="T16" fmla="*/ 94 w 104"/>
                    <a:gd name="T17" fmla="*/ 95 h 105"/>
                    <a:gd name="T18" fmla="*/ 104 w 104"/>
                    <a:gd name="T19" fmla="*/ 57 h 105"/>
                    <a:gd name="T20" fmla="*/ 94 w 104"/>
                    <a:gd name="T21" fmla="*/ 19 h 105"/>
                    <a:gd name="T22" fmla="*/ 75 w 104"/>
                    <a:gd name="T23" fmla="*/ 10 h 105"/>
                    <a:gd name="T24" fmla="*/ 56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6" y="0"/>
                      </a:moveTo>
                      <a:lnTo>
                        <a:pt x="37" y="10"/>
                      </a:lnTo>
                      <a:lnTo>
                        <a:pt x="18" y="19"/>
                      </a:lnTo>
                      <a:lnTo>
                        <a:pt x="9" y="38"/>
                      </a:lnTo>
                      <a:lnTo>
                        <a:pt x="0" y="57"/>
                      </a:lnTo>
                      <a:lnTo>
                        <a:pt x="9" y="76"/>
                      </a:lnTo>
                      <a:lnTo>
                        <a:pt x="18" y="95"/>
                      </a:lnTo>
                      <a:lnTo>
                        <a:pt x="56" y="105"/>
                      </a:lnTo>
                      <a:lnTo>
                        <a:pt x="94" y="95"/>
                      </a:lnTo>
                      <a:lnTo>
                        <a:pt x="104" y="57"/>
                      </a:lnTo>
                      <a:lnTo>
                        <a:pt x="94" y="19"/>
                      </a:lnTo>
                      <a:lnTo>
                        <a:pt x="75" y="10"/>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74" name="Freeform 1672"/>
                <p:cNvSpPr>
                  <a:spLocks/>
                </p:cNvSpPr>
                <p:nvPr/>
              </p:nvSpPr>
              <p:spPr bwMode="auto">
                <a:xfrm>
                  <a:off x="612"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6 w 85"/>
                    <a:gd name="T11" fmla="*/ 76 h 85"/>
                    <a:gd name="T12" fmla="*/ 85 w 85"/>
                    <a:gd name="T13" fmla="*/ 47 h 85"/>
                    <a:gd name="T14" fmla="*/ 76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6" y="76"/>
                      </a:lnTo>
                      <a:lnTo>
                        <a:pt x="85" y="47"/>
                      </a:lnTo>
                      <a:lnTo>
                        <a:pt x="76" y="9"/>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75" name="Freeform 1673"/>
                <p:cNvSpPr>
                  <a:spLocks/>
                </p:cNvSpPr>
                <p:nvPr/>
              </p:nvSpPr>
              <p:spPr bwMode="auto">
                <a:xfrm>
                  <a:off x="621" y="2452"/>
                  <a:ext cx="67" cy="67"/>
                </a:xfrm>
                <a:custGeom>
                  <a:avLst/>
                  <a:gdLst>
                    <a:gd name="T0" fmla="*/ 38 w 67"/>
                    <a:gd name="T1" fmla="*/ 0 h 67"/>
                    <a:gd name="T2" fmla="*/ 10 w 67"/>
                    <a:gd name="T3" fmla="*/ 10 h 67"/>
                    <a:gd name="T4" fmla="*/ 0 w 67"/>
                    <a:gd name="T5" fmla="*/ 38 h 67"/>
                    <a:gd name="T6" fmla="*/ 10 w 67"/>
                    <a:gd name="T7" fmla="*/ 57 h 67"/>
                    <a:gd name="T8" fmla="*/ 38 w 67"/>
                    <a:gd name="T9" fmla="*/ 67 h 67"/>
                    <a:gd name="T10" fmla="*/ 57 w 67"/>
                    <a:gd name="T11" fmla="*/ 57 h 67"/>
                    <a:gd name="T12" fmla="*/ 67 w 67"/>
                    <a:gd name="T13" fmla="*/ 38 h 67"/>
                    <a:gd name="T14" fmla="*/ 57 w 67"/>
                    <a:gd name="T15" fmla="*/ 10 h 67"/>
                    <a:gd name="T16" fmla="*/ 38 w 6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7"/>
                    <a:gd name="T29" fmla="*/ 67 w 6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7">
                      <a:moveTo>
                        <a:pt x="38" y="0"/>
                      </a:moveTo>
                      <a:lnTo>
                        <a:pt x="10" y="10"/>
                      </a:lnTo>
                      <a:lnTo>
                        <a:pt x="0" y="38"/>
                      </a:lnTo>
                      <a:lnTo>
                        <a:pt x="10" y="57"/>
                      </a:lnTo>
                      <a:lnTo>
                        <a:pt x="38" y="67"/>
                      </a:lnTo>
                      <a:lnTo>
                        <a:pt x="57" y="57"/>
                      </a:lnTo>
                      <a:lnTo>
                        <a:pt x="67" y="38"/>
                      </a:lnTo>
                      <a:lnTo>
                        <a:pt x="57" y="10"/>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76" name="Freeform 1674"/>
                <p:cNvSpPr>
                  <a:spLocks/>
                </p:cNvSpPr>
                <p:nvPr/>
              </p:nvSpPr>
              <p:spPr bwMode="auto">
                <a:xfrm>
                  <a:off x="631" y="2462"/>
                  <a:ext cx="57" cy="57"/>
                </a:xfrm>
                <a:custGeom>
                  <a:avLst/>
                  <a:gdLst>
                    <a:gd name="T0" fmla="*/ 28 w 57"/>
                    <a:gd name="T1" fmla="*/ 0 h 57"/>
                    <a:gd name="T2" fmla="*/ 9 w 57"/>
                    <a:gd name="T3" fmla="*/ 9 h 57"/>
                    <a:gd name="T4" fmla="*/ 0 w 57"/>
                    <a:gd name="T5" fmla="*/ 28 h 57"/>
                    <a:gd name="T6" fmla="*/ 9 w 57"/>
                    <a:gd name="T7" fmla="*/ 47 h 57"/>
                    <a:gd name="T8" fmla="*/ 28 w 57"/>
                    <a:gd name="T9" fmla="*/ 57 h 57"/>
                    <a:gd name="T10" fmla="*/ 47 w 57"/>
                    <a:gd name="T11" fmla="*/ 47 h 57"/>
                    <a:gd name="T12" fmla="*/ 57 w 57"/>
                    <a:gd name="T13" fmla="*/ 28 h 57"/>
                    <a:gd name="T14" fmla="*/ 47 w 57"/>
                    <a:gd name="T15" fmla="*/ 9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9"/>
                      </a:lnTo>
                      <a:lnTo>
                        <a:pt x="0" y="28"/>
                      </a:lnTo>
                      <a:lnTo>
                        <a:pt x="9" y="47"/>
                      </a:lnTo>
                      <a:lnTo>
                        <a:pt x="28" y="57"/>
                      </a:lnTo>
                      <a:lnTo>
                        <a:pt x="47" y="47"/>
                      </a:lnTo>
                      <a:lnTo>
                        <a:pt x="57" y="28"/>
                      </a:lnTo>
                      <a:lnTo>
                        <a:pt x="47" y="9"/>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77" name="Freeform 1675"/>
                <p:cNvSpPr>
                  <a:spLocks/>
                </p:cNvSpPr>
                <p:nvPr/>
              </p:nvSpPr>
              <p:spPr bwMode="auto">
                <a:xfrm>
                  <a:off x="640"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9 w 38"/>
                    <a:gd name="T11" fmla="*/ 29 h 38"/>
                    <a:gd name="T12" fmla="*/ 38 w 38"/>
                    <a:gd name="T13" fmla="*/ 19 h 38"/>
                    <a:gd name="T14" fmla="*/ 29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9" y="29"/>
                      </a:lnTo>
                      <a:lnTo>
                        <a:pt x="38" y="19"/>
                      </a:lnTo>
                      <a:lnTo>
                        <a:pt x="29" y="10"/>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78" name="Freeform 1676"/>
                <p:cNvSpPr>
                  <a:spLocks/>
                </p:cNvSpPr>
                <p:nvPr/>
              </p:nvSpPr>
              <p:spPr bwMode="auto">
                <a:xfrm>
                  <a:off x="650" y="2481"/>
                  <a:ext cx="19" cy="19"/>
                </a:xfrm>
                <a:custGeom>
                  <a:avLst/>
                  <a:gdLst>
                    <a:gd name="T0" fmla="*/ 9 w 19"/>
                    <a:gd name="T1" fmla="*/ 0 h 19"/>
                    <a:gd name="T2" fmla="*/ 0 w 19"/>
                    <a:gd name="T3" fmla="*/ 0 h 19"/>
                    <a:gd name="T4" fmla="*/ 0 w 19"/>
                    <a:gd name="T5" fmla="*/ 9 h 19"/>
                    <a:gd name="T6" fmla="*/ 0 w 19"/>
                    <a:gd name="T7" fmla="*/ 19 h 19"/>
                    <a:gd name="T8" fmla="*/ 9 w 19"/>
                    <a:gd name="T9" fmla="*/ 19 h 19"/>
                    <a:gd name="T10" fmla="*/ 19 w 19"/>
                    <a:gd name="T11" fmla="*/ 19 h 19"/>
                    <a:gd name="T12" fmla="*/ 19 w 19"/>
                    <a:gd name="T13" fmla="*/ 9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9"/>
                      </a:lnTo>
                      <a:lnTo>
                        <a:pt x="0" y="19"/>
                      </a:lnTo>
                      <a:lnTo>
                        <a:pt x="9" y="19"/>
                      </a:lnTo>
                      <a:lnTo>
                        <a:pt x="19" y="19"/>
                      </a:lnTo>
                      <a:lnTo>
                        <a:pt x="19" y="9"/>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824" name="Group 1677"/>
              <p:cNvGrpSpPr>
                <a:grpSpLocks/>
              </p:cNvGrpSpPr>
              <p:nvPr/>
            </p:nvGrpSpPr>
            <p:grpSpPr bwMode="auto">
              <a:xfrm>
                <a:off x="782" y="2358"/>
                <a:ext cx="209" cy="246"/>
                <a:chOff x="782" y="2358"/>
                <a:chExt cx="209" cy="246"/>
              </a:xfrm>
            </p:grpSpPr>
            <p:sp>
              <p:nvSpPr>
                <p:cNvPr id="853" name="Freeform 1678"/>
                <p:cNvSpPr>
                  <a:spLocks/>
                </p:cNvSpPr>
                <p:nvPr/>
              </p:nvSpPr>
              <p:spPr bwMode="auto">
                <a:xfrm>
                  <a:off x="782" y="2358"/>
                  <a:ext cx="209" cy="246"/>
                </a:xfrm>
                <a:custGeom>
                  <a:avLst/>
                  <a:gdLst>
                    <a:gd name="T0" fmla="*/ 105 w 209"/>
                    <a:gd name="T1" fmla="*/ 0 h 246"/>
                    <a:gd name="T2" fmla="*/ 67 w 209"/>
                    <a:gd name="T3" fmla="*/ 9 h 246"/>
                    <a:gd name="T4" fmla="*/ 29 w 209"/>
                    <a:gd name="T5" fmla="*/ 37 h 246"/>
                    <a:gd name="T6" fmla="*/ 10 w 209"/>
                    <a:gd name="T7" fmla="*/ 75 h 246"/>
                    <a:gd name="T8" fmla="*/ 0 w 209"/>
                    <a:gd name="T9" fmla="*/ 123 h 246"/>
                    <a:gd name="T10" fmla="*/ 10 w 209"/>
                    <a:gd name="T11" fmla="*/ 170 h 246"/>
                    <a:gd name="T12" fmla="*/ 29 w 209"/>
                    <a:gd name="T13" fmla="*/ 208 h 246"/>
                    <a:gd name="T14" fmla="*/ 67 w 209"/>
                    <a:gd name="T15" fmla="*/ 236 h 246"/>
                    <a:gd name="T16" fmla="*/ 105 w 209"/>
                    <a:gd name="T17" fmla="*/ 246 h 246"/>
                    <a:gd name="T18" fmla="*/ 142 w 209"/>
                    <a:gd name="T19" fmla="*/ 236 h 246"/>
                    <a:gd name="T20" fmla="*/ 180 w 209"/>
                    <a:gd name="T21" fmla="*/ 208 h 246"/>
                    <a:gd name="T22" fmla="*/ 199 w 209"/>
                    <a:gd name="T23" fmla="*/ 170 h 246"/>
                    <a:gd name="T24" fmla="*/ 209 w 209"/>
                    <a:gd name="T25" fmla="*/ 123 h 246"/>
                    <a:gd name="T26" fmla="*/ 199 w 209"/>
                    <a:gd name="T27" fmla="*/ 75 h 246"/>
                    <a:gd name="T28" fmla="*/ 180 w 209"/>
                    <a:gd name="T29" fmla="*/ 37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7"/>
                      </a:lnTo>
                      <a:lnTo>
                        <a:pt x="10" y="75"/>
                      </a:lnTo>
                      <a:lnTo>
                        <a:pt x="0" y="123"/>
                      </a:lnTo>
                      <a:lnTo>
                        <a:pt x="10" y="170"/>
                      </a:lnTo>
                      <a:lnTo>
                        <a:pt x="29" y="208"/>
                      </a:lnTo>
                      <a:lnTo>
                        <a:pt x="67" y="236"/>
                      </a:lnTo>
                      <a:lnTo>
                        <a:pt x="105" y="246"/>
                      </a:lnTo>
                      <a:lnTo>
                        <a:pt x="142" y="236"/>
                      </a:lnTo>
                      <a:lnTo>
                        <a:pt x="180" y="208"/>
                      </a:lnTo>
                      <a:lnTo>
                        <a:pt x="199" y="170"/>
                      </a:lnTo>
                      <a:lnTo>
                        <a:pt x="209" y="123"/>
                      </a:lnTo>
                      <a:lnTo>
                        <a:pt x="199" y="75"/>
                      </a:lnTo>
                      <a:lnTo>
                        <a:pt x="180" y="37"/>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54" name="Freeform 1679"/>
                <p:cNvSpPr>
                  <a:spLocks/>
                </p:cNvSpPr>
                <p:nvPr/>
              </p:nvSpPr>
              <p:spPr bwMode="auto">
                <a:xfrm>
                  <a:off x="792" y="2377"/>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79 h 208"/>
                    <a:gd name="T14" fmla="*/ 57 w 189"/>
                    <a:gd name="T15" fmla="*/ 198 h 208"/>
                    <a:gd name="T16" fmla="*/ 95 w 189"/>
                    <a:gd name="T17" fmla="*/ 208 h 208"/>
                    <a:gd name="T18" fmla="*/ 132 w 189"/>
                    <a:gd name="T19" fmla="*/ 198 h 208"/>
                    <a:gd name="T20" fmla="*/ 161 w 189"/>
                    <a:gd name="T21" fmla="*/ 179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79"/>
                      </a:lnTo>
                      <a:lnTo>
                        <a:pt x="57" y="198"/>
                      </a:lnTo>
                      <a:lnTo>
                        <a:pt x="95" y="208"/>
                      </a:lnTo>
                      <a:lnTo>
                        <a:pt x="132" y="198"/>
                      </a:lnTo>
                      <a:lnTo>
                        <a:pt x="161" y="179"/>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55" name="Freeform 1680"/>
                <p:cNvSpPr>
                  <a:spLocks/>
                </p:cNvSpPr>
                <p:nvPr/>
              </p:nvSpPr>
              <p:spPr bwMode="auto">
                <a:xfrm>
                  <a:off x="801" y="2386"/>
                  <a:ext cx="171" cy="189"/>
                </a:xfrm>
                <a:custGeom>
                  <a:avLst/>
                  <a:gdLst>
                    <a:gd name="T0" fmla="*/ 86 w 171"/>
                    <a:gd name="T1" fmla="*/ 0 h 189"/>
                    <a:gd name="T2" fmla="*/ 57 w 171"/>
                    <a:gd name="T3" fmla="*/ 9 h 189"/>
                    <a:gd name="T4" fmla="*/ 29 w 171"/>
                    <a:gd name="T5" fmla="*/ 28 h 189"/>
                    <a:gd name="T6" fmla="*/ 10 w 171"/>
                    <a:gd name="T7" fmla="*/ 57 h 189"/>
                    <a:gd name="T8" fmla="*/ 0 w 171"/>
                    <a:gd name="T9" fmla="*/ 95 h 189"/>
                    <a:gd name="T10" fmla="*/ 10 w 171"/>
                    <a:gd name="T11" fmla="*/ 133 h 189"/>
                    <a:gd name="T12" fmla="*/ 29 w 171"/>
                    <a:gd name="T13" fmla="*/ 161 h 189"/>
                    <a:gd name="T14" fmla="*/ 57 w 171"/>
                    <a:gd name="T15" fmla="*/ 180 h 189"/>
                    <a:gd name="T16" fmla="*/ 86 w 171"/>
                    <a:gd name="T17" fmla="*/ 189 h 189"/>
                    <a:gd name="T18" fmla="*/ 123 w 171"/>
                    <a:gd name="T19" fmla="*/ 180 h 189"/>
                    <a:gd name="T20" fmla="*/ 142 w 171"/>
                    <a:gd name="T21" fmla="*/ 161 h 189"/>
                    <a:gd name="T22" fmla="*/ 161 w 171"/>
                    <a:gd name="T23" fmla="*/ 133 h 189"/>
                    <a:gd name="T24" fmla="*/ 171 w 171"/>
                    <a:gd name="T25" fmla="*/ 95 h 189"/>
                    <a:gd name="T26" fmla="*/ 161 w 171"/>
                    <a:gd name="T27" fmla="*/ 57 h 189"/>
                    <a:gd name="T28" fmla="*/ 142 w 171"/>
                    <a:gd name="T29" fmla="*/ 28 h 189"/>
                    <a:gd name="T30" fmla="*/ 123 w 171"/>
                    <a:gd name="T31" fmla="*/ 9 h 189"/>
                    <a:gd name="T32" fmla="*/ 86 w 171"/>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89"/>
                    <a:gd name="T53" fmla="*/ 171 w 171"/>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89">
                      <a:moveTo>
                        <a:pt x="86" y="0"/>
                      </a:moveTo>
                      <a:lnTo>
                        <a:pt x="57" y="9"/>
                      </a:lnTo>
                      <a:lnTo>
                        <a:pt x="29" y="28"/>
                      </a:lnTo>
                      <a:lnTo>
                        <a:pt x="10" y="57"/>
                      </a:lnTo>
                      <a:lnTo>
                        <a:pt x="0" y="95"/>
                      </a:lnTo>
                      <a:lnTo>
                        <a:pt x="10" y="133"/>
                      </a:lnTo>
                      <a:lnTo>
                        <a:pt x="29" y="161"/>
                      </a:lnTo>
                      <a:lnTo>
                        <a:pt x="57" y="180"/>
                      </a:lnTo>
                      <a:lnTo>
                        <a:pt x="86" y="189"/>
                      </a:lnTo>
                      <a:lnTo>
                        <a:pt x="123" y="180"/>
                      </a:lnTo>
                      <a:lnTo>
                        <a:pt x="142" y="161"/>
                      </a:lnTo>
                      <a:lnTo>
                        <a:pt x="161" y="133"/>
                      </a:lnTo>
                      <a:lnTo>
                        <a:pt x="171" y="95"/>
                      </a:lnTo>
                      <a:lnTo>
                        <a:pt x="161" y="57"/>
                      </a:lnTo>
                      <a:lnTo>
                        <a:pt x="142" y="28"/>
                      </a:lnTo>
                      <a:lnTo>
                        <a:pt x="123" y="9"/>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56" name="Freeform 1681"/>
                <p:cNvSpPr>
                  <a:spLocks/>
                </p:cNvSpPr>
                <p:nvPr/>
              </p:nvSpPr>
              <p:spPr bwMode="auto">
                <a:xfrm>
                  <a:off x="811" y="2395"/>
                  <a:ext cx="161" cy="180"/>
                </a:xfrm>
                <a:custGeom>
                  <a:avLst/>
                  <a:gdLst>
                    <a:gd name="T0" fmla="*/ 76 w 161"/>
                    <a:gd name="T1" fmla="*/ 0 h 180"/>
                    <a:gd name="T2" fmla="*/ 47 w 161"/>
                    <a:gd name="T3" fmla="*/ 10 h 180"/>
                    <a:gd name="T4" fmla="*/ 28 w 161"/>
                    <a:gd name="T5" fmla="*/ 29 h 180"/>
                    <a:gd name="T6" fmla="*/ 9 w 161"/>
                    <a:gd name="T7" fmla="*/ 57 h 180"/>
                    <a:gd name="T8" fmla="*/ 0 w 161"/>
                    <a:gd name="T9" fmla="*/ 86 h 180"/>
                    <a:gd name="T10" fmla="*/ 9 w 161"/>
                    <a:gd name="T11" fmla="*/ 124 h 180"/>
                    <a:gd name="T12" fmla="*/ 28 w 161"/>
                    <a:gd name="T13" fmla="*/ 152 h 180"/>
                    <a:gd name="T14" fmla="*/ 47 w 161"/>
                    <a:gd name="T15" fmla="*/ 171 h 180"/>
                    <a:gd name="T16" fmla="*/ 76 w 161"/>
                    <a:gd name="T17" fmla="*/ 180 h 180"/>
                    <a:gd name="T18" fmla="*/ 113 w 161"/>
                    <a:gd name="T19" fmla="*/ 171 h 180"/>
                    <a:gd name="T20" fmla="*/ 132 w 161"/>
                    <a:gd name="T21" fmla="*/ 152 h 180"/>
                    <a:gd name="T22" fmla="*/ 151 w 161"/>
                    <a:gd name="T23" fmla="*/ 124 h 180"/>
                    <a:gd name="T24" fmla="*/ 161 w 161"/>
                    <a:gd name="T25" fmla="*/ 86 h 180"/>
                    <a:gd name="T26" fmla="*/ 151 w 161"/>
                    <a:gd name="T27" fmla="*/ 57 h 180"/>
                    <a:gd name="T28" fmla="*/ 132 w 161"/>
                    <a:gd name="T29" fmla="*/ 29 h 180"/>
                    <a:gd name="T30" fmla="*/ 113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8" y="29"/>
                      </a:lnTo>
                      <a:lnTo>
                        <a:pt x="9" y="57"/>
                      </a:lnTo>
                      <a:lnTo>
                        <a:pt x="0" y="86"/>
                      </a:lnTo>
                      <a:lnTo>
                        <a:pt x="9" y="124"/>
                      </a:lnTo>
                      <a:lnTo>
                        <a:pt x="28" y="152"/>
                      </a:lnTo>
                      <a:lnTo>
                        <a:pt x="47" y="171"/>
                      </a:lnTo>
                      <a:lnTo>
                        <a:pt x="76" y="180"/>
                      </a:lnTo>
                      <a:lnTo>
                        <a:pt x="113" y="171"/>
                      </a:lnTo>
                      <a:lnTo>
                        <a:pt x="132" y="152"/>
                      </a:lnTo>
                      <a:lnTo>
                        <a:pt x="151" y="124"/>
                      </a:lnTo>
                      <a:lnTo>
                        <a:pt x="161" y="86"/>
                      </a:lnTo>
                      <a:lnTo>
                        <a:pt x="151" y="57"/>
                      </a:lnTo>
                      <a:lnTo>
                        <a:pt x="132" y="29"/>
                      </a:lnTo>
                      <a:lnTo>
                        <a:pt x="113" y="10"/>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57" name="Freeform 1682"/>
                <p:cNvSpPr>
                  <a:spLocks/>
                </p:cNvSpPr>
                <p:nvPr/>
              </p:nvSpPr>
              <p:spPr bwMode="auto">
                <a:xfrm>
                  <a:off x="820" y="2405"/>
                  <a:ext cx="142" cy="161"/>
                </a:xfrm>
                <a:custGeom>
                  <a:avLst/>
                  <a:gdLst>
                    <a:gd name="T0" fmla="*/ 67 w 142"/>
                    <a:gd name="T1" fmla="*/ 0 h 161"/>
                    <a:gd name="T2" fmla="*/ 38 w 142"/>
                    <a:gd name="T3" fmla="*/ 9 h 161"/>
                    <a:gd name="T4" fmla="*/ 19 w 142"/>
                    <a:gd name="T5" fmla="*/ 28 h 161"/>
                    <a:gd name="T6" fmla="*/ 10 w 142"/>
                    <a:gd name="T7" fmla="*/ 47 h 161"/>
                    <a:gd name="T8" fmla="*/ 0 w 142"/>
                    <a:gd name="T9" fmla="*/ 76 h 161"/>
                    <a:gd name="T10" fmla="*/ 10 w 142"/>
                    <a:gd name="T11" fmla="*/ 114 h 161"/>
                    <a:gd name="T12" fmla="*/ 19 w 142"/>
                    <a:gd name="T13" fmla="*/ 133 h 161"/>
                    <a:gd name="T14" fmla="*/ 38 w 142"/>
                    <a:gd name="T15" fmla="*/ 151 h 161"/>
                    <a:gd name="T16" fmla="*/ 67 w 142"/>
                    <a:gd name="T17" fmla="*/ 161 h 161"/>
                    <a:gd name="T18" fmla="*/ 95 w 142"/>
                    <a:gd name="T19" fmla="*/ 151 h 161"/>
                    <a:gd name="T20" fmla="*/ 123 w 142"/>
                    <a:gd name="T21" fmla="*/ 133 h 161"/>
                    <a:gd name="T22" fmla="*/ 133 w 142"/>
                    <a:gd name="T23" fmla="*/ 114 h 161"/>
                    <a:gd name="T24" fmla="*/ 142 w 142"/>
                    <a:gd name="T25" fmla="*/ 76 h 161"/>
                    <a:gd name="T26" fmla="*/ 133 w 142"/>
                    <a:gd name="T27" fmla="*/ 47 h 161"/>
                    <a:gd name="T28" fmla="*/ 123 w 142"/>
                    <a:gd name="T29" fmla="*/ 28 h 161"/>
                    <a:gd name="T30" fmla="*/ 95 w 142"/>
                    <a:gd name="T31" fmla="*/ 9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9"/>
                      </a:lnTo>
                      <a:lnTo>
                        <a:pt x="19" y="28"/>
                      </a:lnTo>
                      <a:lnTo>
                        <a:pt x="10" y="47"/>
                      </a:lnTo>
                      <a:lnTo>
                        <a:pt x="0" y="76"/>
                      </a:lnTo>
                      <a:lnTo>
                        <a:pt x="10" y="114"/>
                      </a:lnTo>
                      <a:lnTo>
                        <a:pt x="19" y="133"/>
                      </a:lnTo>
                      <a:lnTo>
                        <a:pt x="38" y="151"/>
                      </a:lnTo>
                      <a:lnTo>
                        <a:pt x="67" y="161"/>
                      </a:lnTo>
                      <a:lnTo>
                        <a:pt x="95" y="151"/>
                      </a:lnTo>
                      <a:lnTo>
                        <a:pt x="123" y="133"/>
                      </a:lnTo>
                      <a:lnTo>
                        <a:pt x="133" y="114"/>
                      </a:lnTo>
                      <a:lnTo>
                        <a:pt x="142" y="76"/>
                      </a:lnTo>
                      <a:lnTo>
                        <a:pt x="133" y="47"/>
                      </a:lnTo>
                      <a:lnTo>
                        <a:pt x="123" y="28"/>
                      </a:lnTo>
                      <a:lnTo>
                        <a:pt x="95" y="9"/>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58" name="Freeform 1683"/>
                <p:cNvSpPr>
                  <a:spLocks/>
                </p:cNvSpPr>
                <p:nvPr/>
              </p:nvSpPr>
              <p:spPr bwMode="auto">
                <a:xfrm>
                  <a:off x="830" y="2414"/>
                  <a:ext cx="123" cy="142"/>
                </a:xfrm>
                <a:custGeom>
                  <a:avLst/>
                  <a:gdLst>
                    <a:gd name="T0" fmla="*/ 57 w 123"/>
                    <a:gd name="T1" fmla="*/ 0 h 142"/>
                    <a:gd name="T2" fmla="*/ 38 w 123"/>
                    <a:gd name="T3" fmla="*/ 10 h 142"/>
                    <a:gd name="T4" fmla="*/ 19 w 123"/>
                    <a:gd name="T5" fmla="*/ 19 h 142"/>
                    <a:gd name="T6" fmla="*/ 9 w 123"/>
                    <a:gd name="T7" fmla="*/ 38 h 142"/>
                    <a:gd name="T8" fmla="*/ 0 w 123"/>
                    <a:gd name="T9" fmla="*/ 67 h 142"/>
                    <a:gd name="T10" fmla="*/ 9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9" y="38"/>
                      </a:lnTo>
                      <a:lnTo>
                        <a:pt x="0" y="67"/>
                      </a:lnTo>
                      <a:lnTo>
                        <a:pt x="9"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59" name="Freeform 1684"/>
                <p:cNvSpPr>
                  <a:spLocks/>
                </p:cNvSpPr>
                <p:nvPr/>
              </p:nvSpPr>
              <p:spPr bwMode="auto">
                <a:xfrm>
                  <a:off x="839" y="2424"/>
                  <a:ext cx="104" cy="123"/>
                </a:xfrm>
                <a:custGeom>
                  <a:avLst/>
                  <a:gdLst>
                    <a:gd name="T0" fmla="*/ 57 w 104"/>
                    <a:gd name="T1" fmla="*/ 0 h 123"/>
                    <a:gd name="T2" fmla="*/ 38 w 104"/>
                    <a:gd name="T3" fmla="*/ 9 h 123"/>
                    <a:gd name="T4" fmla="*/ 19 w 104"/>
                    <a:gd name="T5" fmla="*/ 19 h 123"/>
                    <a:gd name="T6" fmla="*/ 10 w 104"/>
                    <a:gd name="T7" fmla="*/ 38 h 123"/>
                    <a:gd name="T8" fmla="*/ 0 w 104"/>
                    <a:gd name="T9" fmla="*/ 66 h 123"/>
                    <a:gd name="T10" fmla="*/ 10 w 104"/>
                    <a:gd name="T11" fmla="*/ 85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6 h 123"/>
                    <a:gd name="T24" fmla="*/ 95 w 104"/>
                    <a:gd name="T25" fmla="*/ 19 h 123"/>
                    <a:gd name="T26" fmla="*/ 76 w 104"/>
                    <a:gd name="T27" fmla="*/ 9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9"/>
                      </a:lnTo>
                      <a:lnTo>
                        <a:pt x="19" y="19"/>
                      </a:lnTo>
                      <a:lnTo>
                        <a:pt x="10" y="38"/>
                      </a:lnTo>
                      <a:lnTo>
                        <a:pt x="0" y="66"/>
                      </a:lnTo>
                      <a:lnTo>
                        <a:pt x="10" y="85"/>
                      </a:lnTo>
                      <a:lnTo>
                        <a:pt x="19" y="104"/>
                      </a:lnTo>
                      <a:lnTo>
                        <a:pt x="38" y="123"/>
                      </a:lnTo>
                      <a:lnTo>
                        <a:pt x="57" y="123"/>
                      </a:lnTo>
                      <a:lnTo>
                        <a:pt x="76" y="123"/>
                      </a:lnTo>
                      <a:lnTo>
                        <a:pt x="95" y="104"/>
                      </a:lnTo>
                      <a:lnTo>
                        <a:pt x="104" y="66"/>
                      </a:lnTo>
                      <a:lnTo>
                        <a:pt x="95" y="19"/>
                      </a:lnTo>
                      <a:lnTo>
                        <a:pt x="76" y="9"/>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60" name="Freeform 1685"/>
                <p:cNvSpPr>
                  <a:spLocks/>
                </p:cNvSpPr>
                <p:nvPr/>
              </p:nvSpPr>
              <p:spPr bwMode="auto">
                <a:xfrm>
                  <a:off x="839" y="2433"/>
                  <a:ext cx="104" cy="105"/>
                </a:xfrm>
                <a:custGeom>
                  <a:avLst/>
                  <a:gdLst>
                    <a:gd name="T0" fmla="*/ 57 w 104"/>
                    <a:gd name="T1" fmla="*/ 0 h 105"/>
                    <a:gd name="T2" fmla="*/ 38 w 104"/>
                    <a:gd name="T3" fmla="*/ 10 h 105"/>
                    <a:gd name="T4" fmla="*/ 19 w 104"/>
                    <a:gd name="T5" fmla="*/ 19 h 105"/>
                    <a:gd name="T6" fmla="*/ 10 w 104"/>
                    <a:gd name="T7" fmla="*/ 38 h 105"/>
                    <a:gd name="T8" fmla="*/ 0 w 104"/>
                    <a:gd name="T9" fmla="*/ 57 h 105"/>
                    <a:gd name="T10" fmla="*/ 10 w 104"/>
                    <a:gd name="T11" fmla="*/ 76 h 105"/>
                    <a:gd name="T12" fmla="*/ 19 w 104"/>
                    <a:gd name="T13" fmla="*/ 95 h 105"/>
                    <a:gd name="T14" fmla="*/ 57 w 104"/>
                    <a:gd name="T15" fmla="*/ 105 h 105"/>
                    <a:gd name="T16" fmla="*/ 95 w 104"/>
                    <a:gd name="T17" fmla="*/ 95 h 105"/>
                    <a:gd name="T18" fmla="*/ 104 w 104"/>
                    <a:gd name="T19" fmla="*/ 57 h 105"/>
                    <a:gd name="T20" fmla="*/ 95 w 104"/>
                    <a:gd name="T21" fmla="*/ 19 h 105"/>
                    <a:gd name="T22" fmla="*/ 76 w 104"/>
                    <a:gd name="T23" fmla="*/ 10 h 105"/>
                    <a:gd name="T24" fmla="*/ 57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7" y="0"/>
                      </a:moveTo>
                      <a:lnTo>
                        <a:pt x="38" y="10"/>
                      </a:lnTo>
                      <a:lnTo>
                        <a:pt x="19" y="19"/>
                      </a:lnTo>
                      <a:lnTo>
                        <a:pt x="10" y="38"/>
                      </a:lnTo>
                      <a:lnTo>
                        <a:pt x="0" y="57"/>
                      </a:lnTo>
                      <a:lnTo>
                        <a:pt x="10" y="76"/>
                      </a:lnTo>
                      <a:lnTo>
                        <a:pt x="19" y="95"/>
                      </a:lnTo>
                      <a:lnTo>
                        <a:pt x="57" y="105"/>
                      </a:lnTo>
                      <a:lnTo>
                        <a:pt x="95" y="95"/>
                      </a:lnTo>
                      <a:lnTo>
                        <a:pt x="104" y="57"/>
                      </a:lnTo>
                      <a:lnTo>
                        <a:pt x="95" y="19"/>
                      </a:lnTo>
                      <a:lnTo>
                        <a:pt x="76" y="10"/>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61" name="Freeform 1686"/>
                <p:cNvSpPr>
                  <a:spLocks/>
                </p:cNvSpPr>
                <p:nvPr/>
              </p:nvSpPr>
              <p:spPr bwMode="auto">
                <a:xfrm>
                  <a:off x="849"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5 w 85"/>
                    <a:gd name="T11" fmla="*/ 76 h 85"/>
                    <a:gd name="T12" fmla="*/ 85 w 85"/>
                    <a:gd name="T13" fmla="*/ 47 h 85"/>
                    <a:gd name="T14" fmla="*/ 75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5" y="76"/>
                      </a:lnTo>
                      <a:lnTo>
                        <a:pt x="85" y="47"/>
                      </a:lnTo>
                      <a:lnTo>
                        <a:pt x="75" y="9"/>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62" name="Freeform 1687"/>
                <p:cNvSpPr>
                  <a:spLocks/>
                </p:cNvSpPr>
                <p:nvPr/>
              </p:nvSpPr>
              <p:spPr bwMode="auto">
                <a:xfrm>
                  <a:off x="858" y="2452"/>
                  <a:ext cx="66" cy="67"/>
                </a:xfrm>
                <a:custGeom>
                  <a:avLst/>
                  <a:gdLst>
                    <a:gd name="T0" fmla="*/ 38 w 66"/>
                    <a:gd name="T1" fmla="*/ 0 h 67"/>
                    <a:gd name="T2" fmla="*/ 10 w 66"/>
                    <a:gd name="T3" fmla="*/ 10 h 67"/>
                    <a:gd name="T4" fmla="*/ 0 w 66"/>
                    <a:gd name="T5" fmla="*/ 38 h 67"/>
                    <a:gd name="T6" fmla="*/ 10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10" y="10"/>
                      </a:lnTo>
                      <a:lnTo>
                        <a:pt x="0" y="38"/>
                      </a:lnTo>
                      <a:lnTo>
                        <a:pt x="10" y="57"/>
                      </a:lnTo>
                      <a:lnTo>
                        <a:pt x="38" y="67"/>
                      </a:lnTo>
                      <a:lnTo>
                        <a:pt x="57" y="57"/>
                      </a:lnTo>
                      <a:lnTo>
                        <a:pt x="66" y="38"/>
                      </a:lnTo>
                      <a:lnTo>
                        <a:pt x="57" y="10"/>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63" name="Freeform 1688"/>
                <p:cNvSpPr>
                  <a:spLocks/>
                </p:cNvSpPr>
                <p:nvPr/>
              </p:nvSpPr>
              <p:spPr bwMode="auto">
                <a:xfrm>
                  <a:off x="868" y="2462"/>
                  <a:ext cx="56" cy="57"/>
                </a:xfrm>
                <a:custGeom>
                  <a:avLst/>
                  <a:gdLst>
                    <a:gd name="T0" fmla="*/ 28 w 56"/>
                    <a:gd name="T1" fmla="*/ 0 h 57"/>
                    <a:gd name="T2" fmla="*/ 9 w 56"/>
                    <a:gd name="T3" fmla="*/ 9 h 57"/>
                    <a:gd name="T4" fmla="*/ 0 w 56"/>
                    <a:gd name="T5" fmla="*/ 28 h 57"/>
                    <a:gd name="T6" fmla="*/ 9 w 56"/>
                    <a:gd name="T7" fmla="*/ 47 h 57"/>
                    <a:gd name="T8" fmla="*/ 28 w 56"/>
                    <a:gd name="T9" fmla="*/ 57 h 57"/>
                    <a:gd name="T10" fmla="*/ 47 w 56"/>
                    <a:gd name="T11" fmla="*/ 47 h 57"/>
                    <a:gd name="T12" fmla="*/ 56 w 56"/>
                    <a:gd name="T13" fmla="*/ 28 h 57"/>
                    <a:gd name="T14" fmla="*/ 47 w 56"/>
                    <a:gd name="T15" fmla="*/ 9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9"/>
                      </a:lnTo>
                      <a:lnTo>
                        <a:pt x="0" y="28"/>
                      </a:lnTo>
                      <a:lnTo>
                        <a:pt x="9" y="47"/>
                      </a:lnTo>
                      <a:lnTo>
                        <a:pt x="28" y="57"/>
                      </a:lnTo>
                      <a:lnTo>
                        <a:pt x="47" y="47"/>
                      </a:lnTo>
                      <a:lnTo>
                        <a:pt x="56" y="28"/>
                      </a:lnTo>
                      <a:lnTo>
                        <a:pt x="47" y="9"/>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64" name="Freeform 1689"/>
                <p:cNvSpPr>
                  <a:spLocks/>
                </p:cNvSpPr>
                <p:nvPr/>
              </p:nvSpPr>
              <p:spPr bwMode="auto">
                <a:xfrm>
                  <a:off x="877"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8" y="29"/>
                      </a:lnTo>
                      <a:lnTo>
                        <a:pt x="38" y="19"/>
                      </a:lnTo>
                      <a:lnTo>
                        <a:pt x="28" y="10"/>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65" name="Freeform 1690"/>
                <p:cNvSpPr>
                  <a:spLocks/>
                </p:cNvSpPr>
                <p:nvPr/>
              </p:nvSpPr>
              <p:spPr bwMode="auto">
                <a:xfrm>
                  <a:off x="887" y="2481"/>
                  <a:ext cx="18" cy="19"/>
                </a:xfrm>
                <a:custGeom>
                  <a:avLst/>
                  <a:gdLst>
                    <a:gd name="T0" fmla="*/ 9 w 18"/>
                    <a:gd name="T1" fmla="*/ 0 h 19"/>
                    <a:gd name="T2" fmla="*/ 0 w 18"/>
                    <a:gd name="T3" fmla="*/ 0 h 19"/>
                    <a:gd name="T4" fmla="*/ 0 w 18"/>
                    <a:gd name="T5" fmla="*/ 9 h 19"/>
                    <a:gd name="T6" fmla="*/ 0 w 18"/>
                    <a:gd name="T7" fmla="*/ 19 h 19"/>
                    <a:gd name="T8" fmla="*/ 9 w 18"/>
                    <a:gd name="T9" fmla="*/ 19 h 19"/>
                    <a:gd name="T10" fmla="*/ 18 w 18"/>
                    <a:gd name="T11" fmla="*/ 19 h 19"/>
                    <a:gd name="T12" fmla="*/ 18 w 18"/>
                    <a:gd name="T13" fmla="*/ 9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9"/>
                      </a:lnTo>
                      <a:lnTo>
                        <a:pt x="0" y="19"/>
                      </a:lnTo>
                      <a:lnTo>
                        <a:pt x="9" y="19"/>
                      </a:lnTo>
                      <a:lnTo>
                        <a:pt x="18" y="19"/>
                      </a:lnTo>
                      <a:lnTo>
                        <a:pt x="18" y="9"/>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825" name="Group 1691"/>
              <p:cNvGrpSpPr>
                <a:grpSpLocks/>
              </p:cNvGrpSpPr>
              <p:nvPr/>
            </p:nvGrpSpPr>
            <p:grpSpPr bwMode="auto">
              <a:xfrm>
                <a:off x="1019" y="2358"/>
                <a:ext cx="218" cy="246"/>
                <a:chOff x="1019" y="2358"/>
                <a:chExt cx="218" cy="246"/>
              </a:xfrm>
            </p:grpSpPr>
            <p:sp>
              <p:nvSpPr>
                <p:cNvPr id="840" name="Freeform 1692"/>
                <p:cNvSpPr>
                  <a:spLocks/>
                </p:cNvSpPr>
                <p:nvPr/>
              </p:nvSpPr>
              <p:spPr bwMode="auto">
                <a:xfrm>
                  <a:off x="1019" y="2358"/>
                  <a:ext cx="218" cy="246"/>
                </a:xfrm>
                <a:custGeom>
                  <a:avLst/>
                  <a:gdLst>
                    <a:gd name="T0" fmla="*/ 104 w 218"/>
                    <a:gd name="T1" fmla="*/ 0 h 246"/>
                    <a:gd name="T2" fmla="*/ 66 w 218"/>
                    <a:gd name="T3" fmla="*/ 9 h 246"/>
                    <a:gd name="T4" fmla="*/ 29 w 218"/>
                    <a:gd name="T5" fmla="*/ 37 h 246"/>
                    <a:gd name="T6" fmla="*/ 10 w 218"/>
                    <a:gd name="T7" fmla="*/ 75 h 246"/>
                    <a:gd name="T8" fmla="*/ 0 w 218"/>
                    <a:gd name="T9" fmla="*/ 123 h 246"/>
                    <a:gd name="T10" fmla="*/ 10 w 218"/>
                    <a:gd name="T11" fmla="*/ 170 h 246"/>
                    <a:gd name="T12" fmla="*/ 29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7"/>
                      </a:lnTo>
                      <a:lnTo>
                        <a:pt x="10" y="75"/>
                      </a:lnTo>
                      <a:lnTo>
                        <a:pt x="0" y="123"/>
                      </a:lnTo>
                      <a:lnTo>
                        <a:pt x="10" y="170"/>
                      </a:lnTo>
                      <a:lnTo>
                        <a:pt x="29"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41" name="Freeform 1693"/>
                <p:cNvSpPr>
                  <a:spLocks/>
                </p:cNvSpPr>
                <p:nvPr/>
              </p:nvSpPr>
              <p:spPr bwMode="auto">
                <a:xfrm>
                  <a:off x="1029" y="2377"/>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79 h 208"/>
                    <a:gd name="T14" fmla="*/ 56 w 198"/>
                    <a:gd name="T15" fmla="*/ 198 h 208"/>
                    <a:gd name="T16" fmla="*/ 94 w 198"/>
                    <a:gd name="T17" fmla="*/ 208 h 208"/>
                    <a:gd name="T18" fmla="*/ 142 w 198"/>
                    <a:gd name="T19" fmla="*/ 198 h 208"/>
                    <a:gd name="T20" fmla="*/ 170 w 198"/>
                    <a:gd name="T21" fmla="*/ 179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79"/>
                      </a:lnTo>
                      <a:lnTo>
                        <a:pt x="56" y="198"/>
                      </a:lnTo>
                      <a:lnTo>
                        <a:pt x="94" y="208"/>
                      </a:lnTo>
                      <a:lnTo>
                        <a:pt x="142" y="198"/>
                      </a:lnTo>
                      <a:lnTo>
                        <a:pt x="170" y="179"/>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42" name="Freeform 1694"/>
                <p:cNvSpPr>
                  <a:spLocks/>
                </p:cNvSpPr>
                <p:nvPr/>
              </p:nvSpPr>
              <p:spPr bwMode="auto">
                <a:xfrm>
                  <a:off x="1038" y="2386"/>
                  <a:ext cx="180" cy="189"/>
                </a:xfrm>
                <a:custGeom>
                  <a:avLst/>
                  <a:gdLst>
                    <a:gd name="T0" fmla="*/ 85 w 180"/>
                    <a:gd name="T1" fmla="*/ 0 h 189"/>
                    <a:gd name="T2" fmla="*/ 57 w 180"/>
                    <a:gd name="T3" fmla="*/ 9 h 189"/>
                    <a:gd name="T4" fmla="*/ 28 w 180"/>
                    <a:gd name="T5" fmla="*/ 28 h 189"/>
                    <a:gd name="T6" fmla="*/ 10 w 180"/>
                    <a:gd name="T7" fmla="*/ 57 h 189"/>
                    <a:gd name="T8" fmla="*/ 0 w 180"/>
                    <a:gd name="T9" fmla="*/ 95 h 189"/>
                    <a:gd name="T10" fmla="*/ 10 w 180"/>
                    <a:gd name="T11" fmla="*/ 133 h 189"/>
                    <a:gd name="T12" fmla="*/ 28 w 180"/>
                    <a:gd name="T13" fmla="*/ 161 h 189"/>
                    <a:gd name="T14" fmla="*/ 57 w 180"/>
                    <a:gd name="T15" fmla="*/ 180 h 189"/>
                    <a:gd name="T16" fmla="*/ 85 w 180"/>
                    <a:gd name="T17" fmla="*/ 189 h 189"/>
                    <a:gd name="T18" fmla="*/ 123 w 180"/>
                    <a:gd name="T19" fmla="*/ 180 h 189"/>
                    <a:gd name="T20" fmla="*/ 152 w 180"/>
                    <a:gd name="T21" fmla="*/ 161 h 189"/>
                    <a:gd name="T22" fmla="*/ 170 w 180"/>
                    <a:gd name="T23" fmla="*/ 133 h 189"/>
                    <a:gd name="T24" fmla="*/ 180 w 180"/>
                    <a:gd name="T25" fmla="*/ 95 h 189"/>
                    <a:gd name="T26" fmla="*/ 170 w 180"/>
                    <a:gd name="T27" fmla="*/ 57 h 189"/>
                    <a:gd name="T28" fmla="*/ 152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10" y="57"/>
                      </a:lnTo>
                      <a:lnTo>
                        <a:pt x="0" y="95"/>
                      </a:lnTo>
                      <a:lnTo>
                        <a:pt x="10" y="133"/>
                      </a:lnTo>
                      <a:lnTo>
                        <a:pt x="28" y="161"/>
                      </a:lnTo>
                      <a:lnTo>
                        <a:pt x="57" y="180"/>
                      </a:lnTo>
                      <a:lnTo>
                        <a:pt x="85" y="189"/>
                      </a:lnTo>
                      <a:lnTo>
                        <a:pt x="123" y="180"/>
                      </a:lnTo>
                      <a:lnTo>
                        <a:pt x="152" y="161"/>
                      </a:lnTo>
                      <a:lnTo>
                        <a:pt x="170" y="133"/>
                      </a:lnTo>
                      <a:lnTo>
                        <a:pt x="180" y="95"/>
                      </a:lnTo>
                      <a:lnTo>
                        <a:pt x="170" y="57"/>
                      </a:lnTo>
                      <a:lnTo>
                        <a:pt x="152" y="28"/>
                      </a:lnTo>
                      <a:lnTo>
                        <a:pt x="123" y="9"/>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43" name="Freeform 1695"/>
                <p:cNvSpPr>
                  <a:spLocks/>
                </p:cNvSpPr>
                <p:nvPr/>
              </p:nvSpPr>
              <p:spPr bwMode="auto">
                <a:xfrm>
                  <a:off x="1048" y="2395"/>
                  <a:ext cx="160" cy="180"/>
                </a:xfrm>
                <a:custGeom>
                  <a:avLst/>
                  <a:gdLst>
                    <a:gd name="T0" fmla="*/ 75 w 160"/>
                    <a:gd name="T1" fmla="*/ 0 h 180"/>
                    <a:gd name="T2" fmla="*/ 47 w 160"/>
                    <a:gd name="T3" fmla="*/ 10 h 180"/>
                    <a:gd name="T4" fmla="*/ 28 w 160"/>
                    <a:gd name="T5" fmla="*/ 29 h 180"/>
                    <a:gd name="T6" fmla="*/ 9 w 160"/>
                    <a:gd name="T7" fmla="*/ 57 h 180"/>
                    <a:gd name="T8" fmla="*/ 0 w 160"/>
                    <a:gd name="T9" fmla="*/ 86 h 180"/>
                    <a:gd name="T10" fmla="*/ 9 w 160"/>
                    <a:gd name="T11" fmla="*/ 124 h 180"/>
                    <a:gd name="T12" fmla="*/ 28 w 160"/>
                    <a:gd name="T13" fmla="*/ 152 h 180"/>
                    <a:gd name="T14" fmla="*/ 47 w 160"/>
                    <a:gd name="T15" fmla="*/ 171 h 180"/>
                    <a:gd name="T16" fmla="*/ 75 w 160"/>
                    <a:gd name="T17" fmla="*/ 180 h 180"/>
                    <a:gd name="T18" fmla="*/ 113 w 160"/>
                    <a:gd name="T19" fmla="*/ 171 h 180"/>
                    <a:gd name="T20" fmla="*/ 142 w 160"/>
                    <a:gd name="T21" fmla="*/ 152 h 180"/>
                    <a:gd name="T22" fmla="*/ 151 w 160"/>
                    <a:gd name="T23" fmla="*/ 124 h 180"/>
                    <a:gd name="T24" fmla="*/ 160 w 160"/>
                    <a:gd name="T25" fmla="*/ 86 h 180"/>
                    <a:gd name="T26" fmla="*/ 151 w 160"/>
                    <a:gd name="T27" fmla="*/ 57 h 180"/>
                    <a:gd name="T28" fmla="*/ 142 w 160"/>
                    <a:gd name="T29" fmla="*/ 29 h 180"/>
                    <a:gd name="T30" fmla="*/ 113 w 160"/>
                    <a:gd name="T31" fmla="*/ 10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10"/>
                      </a:lnTo>
                      <a:lnTo>
                        <a:pt x="28" y="29"/>
                      </a:lnTo>
                      <a:lnTo>
                        <a:pt x="9" y="57"/>
                      </a:lnTo>
                      <a:lnTo>
                        <a:pt x="0" y="86"/>
                      </a:lnTo>
                      <a:lnTo>
                        <a:pt x="9" y="124"/>
                      </a:lnTo>
                      <a:lnTo>
                        <a:pt x="28" y="152"/>
                      </a:lnTo>
                      <a:lnTo>
                        <a:pt x="47" y="171"/>
                      </a:lnTo>
                      <a:lnTo>
                        <a:pt x="75" y="180"/>
                      </a:lnTo>
                      <a:lnTo>
                        <a:pt x="113" y="171"/>
                      </a:lnTo>
                      <a:lnTo>
                        <a:pt x="142" y="152"/>
                      </a:lnTo>
                      <a:lnTo>
                        <a:pt x="151" y="124"/>
                      </a:lnTo>
                      <a:lnTo>
                        <a:pt x="160" y="86"/>
                      </a:lnTo>
                      <a:lnTo>
                        <a:pt x="151" y="57"/>
                      </a:lnTo>
                      <a:lnTo>
                        <a:pt x="142" y="29"/>
                      </a:lnTo>
                      <a:lnTo>
                        <a:pt x="113" y="10"/>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44" name="Freeform 1696"/>
                <p:cNvSpPr>
                  <a:spLocks/>
                </p:cNvSpPr>
                <p:nvPr/>
              </p:nvSpPr>
              <p:spPr bwMode="auto">
                <a:xfrm>
                  <a:off x="105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45" name="Freeform 1697"/>
                <p:cNvSpPr>
                  <a:spLocks/>
                </p:cNvSpPr>
                <p:nvPr/>
              </p:nvSpPr>
              <p:spPr bwMode="auto">
                <a:xfrm>
                  <a:off x="106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46" name="Freeform 1698"/>
                <p:cNvSpPr>
                  <a:spLocks/>
                </p:cNvSpPr>
                <p:nvPr/>
              </p:nvSpPr>
              <p:spPr bwMode="auto">
                <a:xfrm>
                  <a:off x="1076" y="2424"/>
                  <a:ext cx="114" cy="123"/>
                </a:xfrm>
                <a:custGeom>
                  <a:avLst/>
                  <a:gdLst>
                    <a:gd name="T0" fmla="*/ 57 w 114"/>
                    <a:gd name="T1" fmla="*/ 0 h 123"/>
                    <a:gd name="T2" fmla="*/ 38 w 114"/>
                    <a:gd name="T3" fmla="*/ 9 h 123"/>
                    <a:gd name="T4" fmla="*/ 19 w 114"/>
                    <a:gd name="T5" fmla="*/ 19 h 123"/>
                    <a:gd name="T6" fmla="*/ 9 w 114"/>
                    <a:gd name="T7" fmla="*/ 38 h 123"/>
                    <a:gd name="T8" fmla="*/ 0 w 114"/>
                    <a:gd name="T9" fmla="*/ 66 h 123"/>
                    <a:gd name="T10" fmla="*/ 9 w 114"/>
                    <a:gd name="T11" fmla="*/ 85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5 h 123"/>
                    <a:gd name="T24" fmla="*/ 114 w 114"/>
                    <a:gd name="T25" fmla="*/ 66 h 123"/>
                    <a:gd name="T26" fmla="*/ 114 w 114"/>
                    <a:gd name="T27" fmla="*/ 38 h 123"/>
                    <a:gd name="T28" fmla="*/ 95 w 114"/>
                    <a:gd name="T29" fmla="*/ 19 h 123"/>
                    <a:gd name="T30" fmla="*/ 76 w 114"/>
                    <a:gd name="T31" fmla="*/ 9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4" y="85"/>
                      </a:lnTo>
                      <a:lnTo>
                        <a:pt x="114" y="66"/>
                      </a:lnTo>
                      <a:lnTo>
                        <a:pt x="114" y="38"/>
                      </a:lnTo>
                      <a:lnTo>
                        <a:pt x="95" y="19"/>
                      </a:lnTo>
                      <a:lnTo>
                        <a:pt x="76" y="9"/>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47" name="Freeform 1699"/>
                <p:cNvSpPr>
                  <a:spLocks/>
                </p:cNvSpPr>
                <p:nvPr/>
              </p:nvSpPr>
              <p:spPr bwMode="auto">
                <a:xfrm>
                  <a:off x="107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48" name="Freeform 1700"/>
                <p:cNvSpPr>
                  <a:spLocks/>
                </p:cNvSpPr>
                <p:nvPr/>
              </p:nvSpPr>
              <p:spPr bwMode="auto">
                <a:xfrm>
                  <a:off x="108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49" name="Freeform 1701"/>
                <p:cNvSpPr>
                  <a:spLocks/>
                </p:cNvSpPr>
                <p:nvPr/>
              </p:nvSpPr>
              <p:spPr bwMode="auto">
                <a:xfrm>
                  <a:off x="109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50" name="Freeform 1702"/>
                <p:cNvSpPr>
                  <a:spLocks/>
                </p:cNvSpPr>
                <p:nvPr/>
              </p:nvSpPr>
              <p:spPr bwMode="auto">
                <a:xfrm>
                  <a:off x="110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51" name="Freeform 1703"/>
                <p:cNvSpPr>
                  <a:spLocks/>
                </p:cNvSpPr>
                <p:nvPr/>
              </p:nvSpPr>
              <p:spPr bwMode="auto">
                <a:xfrm>
                  <a:off x="111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52" name="Freeform 1704"/>
                <p:cNvSpPr>
                  <a:spLocks/>
                </p:cNvSpPr>
                <p:nvPr/>
              </p:nvSpPr>
              <p:spPr bwMode="auto">
                <a:xfrm>
                  <a:off x="112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826" name="Group 1705"/>
              <p:cNvGrpSpPr>
                <a:grpSpLocks/>
              </p:cNvGrpSpPr>
              <p:nvPr/>
            </p:nvGrpSpPr>
            <p:grpSpPr bwMode="auto">
              <a:xfrm>
                <a:off x="309" y="2358"/>
                <a:ext cx="218" cy="246"/>
                <a:chOff x="309" y="2358"/>
                <a:chExt cx="218" cy="246"/>
              </a:xfrm>
            </p:grpSpPr>
            <p:sp>
              <p:nvSpPr>
                <p:cNvPr id="827" name="Freeform 1706"/>
                <p:cNvSpPr>
                  <a:spLocks/>
                </p:cNvSpPr>
                <p:nvPr/>
              </p:nvSpPr>
              <p:spPr bwMode="auto">
                <a:xfrm>
                  <a:off x="309" y="2358"/>
                  <a:ext cx="218" cy="246"/>
                </a:xfrm>
                <a:custGeom>
                  <a:avLst/>
                  <a:gdLst>
                    <a:gd name="T0" fmla="*/ 104 w 218"/>
                    <a:gd name="T1" fmla="*/ 0 h 246"/>
                    <a:gd name="T2" fmla="*/ 66 w 218"/>
                    <a:gd name="T3" fmla="*/ 9 h 246"/>
                    <a:gd name="T4" fmla="*/ 28 w 218"/>
                    <a:gd name="T5" fmla="*/ 37 h 246"/>
                    <a:gd name="T6" fmla="*/ 9 w 218"/>
                    <a:gd name="T7" fmla="*/ 75 h 246"/>
                    <a:gd name="T8" fmla="*/ 0 w 218"/>
                    <a:gd name="T9" fmla="*/ 123 h 246"/>
                    <a:gd name="T10" fmla="*/ 9 w 218"/>
                    <a:gd name="T11" fmla="*/ 170 h 246"/>
                    <a:gd name="T12" fmla="*/ 28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7"/>
                      </a:lnTo>
                      <a:lnTo>
                        <a:pt x="9" y="75"/>
                      </a:lnTo>
                      <a:lnTo>
                        <a:pt x="0" y="123"/>
                      </a:lnTo>
                      <a:lnTo>
                        <a:pt x="9" y="170"/>
                      </a:lnTo>
                      <a:lnTo>
                        <a:pt x="28"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28" name="Freeform 1707"/>
                <p:cNvSpPr>
                  <a:spLocks/>
                </p:cNvSpPr>
                <p:nvPr/>
              </p:nvSpPr>
              <p:spPr bwMode="auto">
                <a:xfrm>
                  <a:off x="318" y="2377"/>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79 h 208"/>
                    <a:gd name="T14" fmla="*/ 57 w 199"/>
                    <a:gd name="T15" fmla="*/ 198 h 208"/>
                    <a:gd name="T16" fmla="*/ 95 w 199"/>
                    <a:gd name="T17" fmla="*/ 208 h 208"/>
                    <a:gd name="T18" fmla="*/ 143 w 199"/>
                    <a:gd name="T19" fmla="*/ 198 h 208"/>
                    <a:gd name="T20" fmla="*/ 171 w 199"/>
                    <a:gd name="T21" fmla="*/ 179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79"/>
                      </a:lnTo>
                      <a:lnTo>
                        <a:pt x="57" y="198"/>
                      </a:lnTo>
                      <a:lnTo>
                        <a:pt x="95" y="208"/>
                      </a:lnTo>
                      <a:lnTo>
                        <a:pt x="143" y="198"/>
                      </a:lnTo>
                      <a:lnTo>
                        <a:pt x="171" y="179"/>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29" name="Freeform 1708"/>
                <p:cNvSpPr>
                  <a:spLocks/>
                </p:cNvSpPr>
                <p:nvPr/>
              </p:nvSpPr>
              <p:spPr bwMode="auto">
                <a:xfrm>
                  <a:off x="328" y="2386"/>
                  <a:ext cx="180" cy="189"/>
                </a:xfrm>
                <a:custGeom>
                  <a:avLst/>
                  <a:gdLst>
                    <a:gd name="T0" fmla="*/ 85 w 180"/>
                    <a:gd name="T1" fmla="*/ 0 h 189"/>
                    <a:gd name="T2" fmla="*/ 57 w 180"/>
                    <a:gd name="T3" fmla="*/ 9 h 189"/>
                    <a:gd name="T4" fmla="*/ 28 w 180"/>
                    <a:gd name="T5" fmla="*/ 28 h 189"/>
                    <a:gd name="T6" fmla="*/ 9 w 180"/>
                    <a:gd name="T7" fmla="*/ 57 h 189"/>
                    <a:gd name="T8" fmla="*/ 0 w 180"/>
                    <a:gd name="T9" fmla="*/ 95 h 189"/>
                    <a:gd name="T10" fmla="*/ 9 w 180"/>
                    <a:gd name="T11" fmla="*/ 133 h 189"/>
                    <a:gd name="T12" fmla="*/ 28 w 180"/>
                    <a:gd name="T13" fmla="*/ 161 h 189"/>
                    <a:gd name="T14" fmla="*/ 57 w 180"/>
                    <a:gd name="T15" fmla="*/ 180 h 189"/>
                    <a:gd name="T16" fmla="*/ 85 w 180"/>
                    <a:gd name="T17" fmla="*/ 189 h 189"/>
                    <a:gd name="T18" fmla="*/ 123 w 180"/>
                    <a:gd name="T19" fmla="*/ 180 h 189"/>
                    <a:gd name="T20" fmla="*/ 151 w 180"/>
                    <a:gd name="T21" fmla="*/ 161 h 189"/>
                    <a:gd name="T22" fmla="*/ 170 w 180"/>
                    <a:gd name="T23" fmla="*/ 133 h 189"/>
                    <a:gd name="T24" fmla="*/ 180 w 180"/>
                    <a:gd name="T25" fmla="*/ 95 h 189"/>
                    <a:gd name="T26" fmla="*/ 170 w 180"/>
                    <a:gd name="T27" fmla="*/ 57 h 189"/>
                    <a:gd name="T28" fmla="*/ 151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9" y="57"/>
                      </a:lnTo>
                      <a:lnTo>
                        <a:pt x="0" y="95"/>
                      </a:lnTo>
                      <a:lnTo>
                        <a:pt x="9" y="133"/>
                      </a:lnTo>
                      <a:lnTo>
                        <a:pt x="28" y="161"/>
                      </a:lnTo>
                      <a:lnTo>
                        <a:pt x="57" y="180"/>
                      </a:lnTo>
                      <a:lnTo>
                        <a:pt x="85" y="189"/>
                      </a:lnTo>
                      <a:lnTo>
                        <a:pt x="123" y="180"/>
                      </a:lnTo>
                      <a:lnTo>
                        <a:pt x="151" y="161"/>
                      </a:lnTo>
                      <a:lnTo>
                        <a:pt x="170" y="133"/>
                      </a:lnTo>
                      <a:lnTo>
                        <a:pt x="180" y="95"/>
                      </a:lnTo>
                      <a:lnTo>
                        <a:pt x="170" y="57"/>
                      </a:lnTo>
                      <a:lnTo>
                        <a:pt x="151" y="28"/>
                      </a:lnTo>
                      <a:lnTo>
                        <a:pt x="123" y="9"/>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0" name="Freeform 1709"/>
                <p:cNvSpPr>
                  <a:spLocks/>
                </p:cNvSpPr>
                <p:nvPr/>
              </p:nvSpPr>
              <p:spPr bwMode="auto">
                <a:xfrm>
                  <a:off x="337" y="2395"/>
                  <a:ext cx="161" cy="180"/>
                </a:xfrm>
                <a:custGeom>
                  <a:avLst/>
                  <a:gdLst>
                    <a:gd name="T0" fmla="*/ 76 w 161"/>
                    <a:gd name="T1" fmla="*/ 0 h 180"/>
                    <a:gd name="T2" fmla="*/ 48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8 w 161"/>
                    <a:gd name="T15" fmla="*/ 171 h 180"/>
                    <a:gd name="T16" fmla="*/ 76 w 161"/>
                    <a:gd name="T17" fmla="*/ 180 h 180"/>
                    <a:gd name="T18" fmla="*/ 114 w 161"/>
                    <a:gd name="T19" fmla="*/ 171 h 180"/>
                    <a:gd name="T20" fmla="*/ 142 w 161"/>
                    <a:gd name="T21" fmla="*/ 152 h 180"/>
                    <a:gd name="T22" fmla="*/ 152 w 161"/>
                    <a:gd name="T23" fmla="*/ 124 h 180"/>
                    <a:gd name="T24" fmla="*/ 161 w 161"/>
                    <a:gd name="T25" fmla="*/ 86 h 180"/>
                    <a:gd name="T26" fmla="*/ 152 w 161"/>
                    <a:gd name="T27" fmla="*/ 57 h 180"/>
                    <a:gd name="T28" fmla="*/ 142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10"/>
                      </a:lnTo>
                      <a:lnTo>
                        <a:pt x="29" y="29"/>
                      </a:lnTo>
                      <a:lnTo>
                        <a:pt x="10" y="57"/>
                      </a:lnTo>
                      <a:lnTo>
                        <a:pt x="0" y="86"/>
                      </a:lnTo>
                      <a:lnTo>
                        <a:pt x="10" y="124"/>
                      </a:lnTo>
                      <a:lnTo>
                        <a:pt x="29" y="152"/>
                      </a:lnTo>
                      <a:lnTo>
                        <a:pt x="48" y="171"/>
                      </a:lnTo>
                      <a:lnTo>
                        <a:pt x="76" y="180"/>
                      </a:lnTo>
                      <a:lnTo>
                        <a:pt x="114" y="171"/>
                      </a:lnTo>
                      <a:lnTo>
                        <a:pt x="142" y="152"/>
                      </a:lnTo>
                      <a:lnTo>
                        <a:pt x="152" y="124"/>
                      </a:lnTo>
                      <a:lnTo>
                        <a:pt x="161" y="86"/>
                      </a:lnTo>
                      <a:lnTo>
                        <a:pt x="152" y="57"/>
                      </a:lnTo>
                      <a:lnTo>
                        <a:pt x="142" y="29"/>
                      </a:lnTo>
                      <a:lnTo>
                        <a:pt x="114" y="10"/>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1" name="Freeform 1710"/>
                <p:cNvSpPr>
                  <a:spLocks/>
                </p:cNvSpPr>
                <p:nvPr/>
              </p:nvSpPr>
              <p:spPr bwMode="auto">
                <a:xfrm>
                  <a:off x="34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2" name="Freeform 1711"/>
                <p:cNvSpPr>
                  <a:spLocks/>
                </p:cNvSpPr>
                <p:nvPr/>
              </p:nvSpPr>
              <p:spPr bwMode="auto">
                <a:xfrm>
                  <a:off x="35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3" name="Freeform 1712"/>
                <p:cNvSpPr>
                  <a:spLocks/>
                </p:cNvSpPr>
                <p:nvPr/>
              </p:nvSpPr>
              <p:spPr bwMode="auto">
                <a:xfrm>
                  <a:off x="366" y="2424"/>
                  <a:ext cx="113" cy="123"/>
                </a:xfrm>
                <a:custGeom>
                  <a:avLst/>
                  <a:gdLst>
                    <a:gd name="T0" fmla="*/ 57 w 113"/>
                    <a:gd name="T1" fmla="*/ 0 h 123"/>
                    <a:gd name="T2" fmla="*/ 38 w 113"/>
                    <a:gd name="T3" fmla="*/ 9 h 123"/>
                    <a:gd name="T4" fmla="*/ 19 w 113"/>
                    <a:gd name="T5" fmla="*/ 19 h 123"/>
                    <a:gd name="T6" fmla="*/ 9 w 113"/>
                    <a:gd name="T7" fmla="*/ 38 h 123"/>
                    <a:gd name="T8" fmla="*/ 0 w 113"/>
                    <a:gd name="T9" fmla="*/ 66 h 123"/>
                    <a:gd name="T10" fmla="*/ 9 w 113"/>
                    <a:gd name="T11" fmla="*/ 85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5 h 123"/>
                    <a:gd name="T24" fmla="*/ 113 w 113"/>
                    <a:gd name="T25" fmla="*/ 66 h 123"/>
                    <a:gd name="T26" fmla="*/ 113 w 113"/>
                    <a:gd name="T27" fmla="*/ 38 h 123"/>
                    <a:gd name="T28" fmla="*/ 95 w 113"/>
                    <a:gd name="T29" fmla="*/ 19 h 123"/>
                    <a:gd name="T30" fmla="*/ 76 w 113"/>
                    <a:gd name="T31" fmla="*/ 9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3" y="85"/>
                      </a:lnTo>
                      <a:lnTo>
                        <a:pt x="113" y="66"/>
                      </a:lnTo>
                      <a:lnTo>
                        <a:pt x="113" y="38"/>
                      </a:lnTo>
                      <a:lnTo>
                        <a:pt x="95" y="19"/>
                      </a:lnTo>
                      <a:lnTo>
                        <a:pt x="76" y="9"/>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4" name="Freeform 1713"/>
                <p:cNvSpPr>
                  <a:spLocks/>
                </p:cNvSpPr>
                <p:nvPr/>
              </p:nvSpPr>
              <p:spPr bwMode="auto">
                <a:xfrm>
                  <a:off x="36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5" name="Freeform 1714"/>
                <p:cNvSpPr>
                  <a:spLocks/>
                </p:cNvSpPr>
                <p:nvPr/>
              </p:nvSpPr>
              <p:spPr bwMode="auto">
                <a:xfrm>
                  <a:off x="37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6" name="Freeform 1715"/>
                <p:cNvSpPr>
                  <a:spLocks/>
                </p:cNvSpPr>
                <p:nvPr/>
              </p:nvSpPr>
              <p:spPr bwMode="auto">
                <a:xfrm>
                  <a:off x="38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7" name="Freeform 1716"/>
                <p:cNvSpPr>
                  <a:spLocks/>
                </p:cNvSpPr>
                <p:nvPr/>
              </p:nvSpPr>
              <p:spPr bwMode="auto">
                <a:xfrm>
                  <a:off x="39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8" name="Freeform 1717"/>
                <p:cNvSpPr>
                  <a:spLocks/>
                </p:cNvSpPr>
                <p:nvPr/>
              </p:nvSpPr>
              <p:spPr bwMode="auto">
                <a:xfrm>
                  <a:off x="40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39" name="Freeform 1718"/>
                <p:cNvSpPr>
                  <a:spLocks/>
                </p:cNvSpPr>
                <p:nvPr/>
              </p:nvSpPr>
              <p:spPr bwMode="auto">
                <a:xfrm>
                  <a:off x="41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sp>
          <p:nvSpPr>
            <p:cNvPr id="502" name="Line 1719"/>
            <p:cNvSpPr>
              <a:spLocks noChangeShapeType="1"/>
            </p:cNvSpPr>
            <p:nvPr/>
          </p:nvSpPr>
          <p:spPr bwMode="auto">
            <a:xfrm>
              <a:off x="1710" y="2019"/>
              <a:ext cx="602"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503" name="Line 1720"/>
            <p:cNvSpPr>
              <a:spLocks noChangeShapeType="1"/>
            </p:cNvSpPr>
            <p:nvPr/>
          </p:nvSpPr>
          <p:spPr bwMode="auto">
            <a:xfrm>
              <a:off x="1567" y="1898"/>
              <a:ext cx="143" cy="129"/>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504" name="Line 1721"/>
            <p:cNvSpPr>
              <a:spLocks noChangeShapeType="1"/>
            </p:cNvSpPr>
            <p:nvPr/>
          </p:nvSpPr>
          <p:spPr bwMode="auto">
            <a:xfrm>
              <a:off x="793" y="1898"/>
              <a:ext cx="728"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505" name="Group 1722"/>
            <p:cNvGrpSpPr>
              <a:grpSpLocks/>
            </p:cNvGrpSpPr>
            <p:nvPr/>
          </p:nvGrpSpPr>
          <p:grpSpPr bwMode="auto">
            <a:xfrm>
              <a:off x="955" y="1794"/>
              <a:ext cx="198" cy="209"/>
              <a:chOff x="546" y="2064"/>
              <a:chExt cx="208" cy="246"/>
            </a:xfrm>
          </p:grpSpPr>
          <p:sp>
            <p:nvSpPr>
              <p:cNvPr id="809" name="Freeform 1723"/>
              <p:cNvSpPr>
                <a:spLocks/>
              </p:cNvSpPr>
              <p:nvPr/>
            </p:nvSpPr>
            <p:spPr bwMode="auto">
              <a:xfrm>
                <a:off x="546" y="2064"/>
                <a:ext cx="208" cy="246"/>
              </a:xfrm>
              <a:custGeom>
                <a:avLst/>
                <a:gdLst>
                  <a:gd name="T0" fmla="*/ 104 w 208"/>
                  <a:gd name="T1" fmla="*/ 0 h 246"/>
                  <a:gd name="T2" fmla="*/ 66 w 208"/>
                  <a:gd name="T3" fmla="*/ 9 h 246"/>
                  <a:gd name="T4" fmla="*/ 28 w 208"/>
                  <a:gd name="T5" fmla="*/ 38 h 246"/>
                  <a:gd name="T6" fmla="*/ 9 w 208"/>
                  <a:gd name="T7" fmla="*/ 76 h 246"/>
                  <a:gd name="T8" fmla="*/ 0 w 208"/>
                  <a:gd name="T9" fmla="*/ 123 h 246"/>
                  <a:gd name="T10" fmla="*/ 9 w 208"/>
                  <a:gd name="T11" fmla="*/ 170 h 246"/>
                  <a:gd name="T12" fmla="*/ 28 w 208"/>
                  <a:gd name="T13" fmla="*/ 208 h 246"/>
                  <a:gd name="T14" fmla="*/ 66 w 208"/>
                  <a:gd name="T15" fmla="*/ 237 h 246"/>
                  <a:gd name="T16" fmla="*/ 104 w 208"/>
                  <a:gd name="T17" fmla="*/ 246 h 246"/>
                  <a:gd name="T18" fmla="*/ 142 w 208"/>
                  <a:gd name="T19" fmla="*/ 237 h 246"/>
                  <a:gd name="T20" fmla="*/ 180 w 208"/>
                  <a:gd name="T21" fmla="*/ 208 h 246"/>
                  <a:gd name="T22" fmla="*/ 199 w 208"/>
                  <a:gd name="T23" fmla="*/ 170 h 246"/>
                  <a:gd name="T24" fmla="*/ 208 w 208"/>
                  <a:gd name="T25" fmla="*/ 123 h 246"/>
                  <a:gd name="T26" fmla="*/ 199 w 208"/>
                  <a:gd name="T27" fmla="*/ 76 h 246"/>
                  <a:gd name="T28" fmla="*/ 180 w 208"/>
                  <a:gd name="T29" fmla="*/ 38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8"/>
                    </a:lnTo>
                    <a:lnTo>
                      <a:pt x="9" y="76"/>
                    </a:lnTo>
                    <a:lnTo>
                      <a:pt x="0" y="123"/>
                    </a:lnTo>
                    <a:lnTo>
                      <a:pt x="9" y="170"/>
                    </a:lnTo>
                    <a:lnTo>
                      <a:pt x="28" y="208"/>
                    </a:lnTo>
                    <a:lnTo>
                      <a:pt x="66" y="237"/>
                    </a:lnTo>
                    <a:lnTo>
                      <a:pt x="104" y="246"/>
                    </a:lnTo>
                    <a:lnTo>
                      <a:pt x="142" y="237"/>
                    </a:lnTo>
                    <a:lnTo>
                      <a:pt x="180" y="208"/>
                    </a:lnTo>
                    <a:lnTo>
                      <a:pt x="199" y="170"/>
                    </a:lnTo>
                    <a:lnTo>
                      <a:pt x="208" y="123"/>
                    </a:lnTo>
                    <a:lnTo>
                      <a:pt x="199" y="76"/>
                    </a:lnTo>
                    <a:lnTo>
                      <a:pt x="180" y="38"/>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0" name="Freeform 1724"/>
              <p:cNvSpPr>
                <a:spLocks/>
              </p:cNvSpPr>
              <p:nvPr/>
            </p:nvSpPr>
            <p:spPr bwMode="auto">
              <a:xfrm>
                <a:off x="555" y="2083"/>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80 h 208"/>
                  <a:gd name="T14" fmla="*/ 57 w 190"/>
                  <a:gd name="T15" fmla="*/ 199 h 208"/>
                  <a:gd name="T16" fmla="*/ 95 w 190"/>
                  <a:gd name="T17" fmla="*/ 208 h 208"/>
                  <a:gd name="T18" fmla="*/ 133 w 190"/>
                  <a:gd name="T19" fmla="*/ 199 h 208"/>
                  <a:gd name="T20" fmla="*/ 161 w 190"/>
                  <a:gd name="T21" fmla="*/ 180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80"/>
                    </a:lnTo>
                    <a:lnTo>
                      <a:pt x="57" y="199"/>
                    </a:lnTo>
                    <a:lnTo>
                      <a:pt x="95" y="208"/>
                    </a:lnTo>
                    <a:lnTo>
                      <a:pt x="133" y="199"/>
                    </a:lnTo>
                    <a:lnTo>
                      <a:pt x="161" y="180"/>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1" name="Freeform 1725"/>
              <p:cNvSpPr>
                <a:spLocks/>
              </p:cNvSpPr>
              <p:nvPr/>
            </p:nvSpPr>
            <p:spPr bwMode="auto">
              <a:xfrm>
                <a:off x="565" y="2092"/>
                <a:ext cx="170" cy="190"/>
              </a:xfrm>
              <a:custGeom>
                <a:avLst/>
                <a:gdLst>
                  <a:gd name="T0" fmla="*/ 85 w 170"/>
                  <a:gd name="T1" fmla="*/ 0 h 190"/>
                  <a:gd name="T2" fmla="*/ 56 w 170"/>
                  <a:gd name="T3" fmla="*/ 10 h 190"/>
                  <a:gd name="T4" fmla="*/ 28 w 170"/>
                  <a:gd name="T5" fmla="*/ 29 h 190"/>
                  <a:gd name="T6" fmla="*/ 9 w 170"/>
                  <a:gd name="T7" fmla="*/ 57 h 190"/>
                  <a:gd name="T8" fmla="*/ 0 w 170"/>
                  <a:gd name="T9" fmla="*/ 95 h 190"/>
                  <a:gd name="T10" fmla="*/ 9 w 170"/>
                  <a:gd name="T11" fmla="*/ 133 h 190"/>
                  <a:gd name="T12" fmla="*/ 28 w 170"/>
                  <a:gd name="T13" fmla="*/ 161 h 190"/>
                  <a:gd name="T14" fmla="*/ 56 w 170"/>
                  <a:gd name="T15" fmla="*/ 180 h 190"/>
                  <a:gd name="T16" fmla="*/ 85 w 170"/>
                  <a:gd name="T17" fmla="*/ 190 h 190"/>
                  <a:gd name="T18" fmla="*/ 123 w 170"/>
                  <a:gd name="T19" fmla="*/ 180 h 190"/>
                  <a:gd name="T20" fmla="*/ 142 w 170"/>
                  <a:gd name="T21" fmla="*/ 161 h 190"/>
                  <a:gd name="T22" fmla="*/ 161 w 170"/>
                  <a:gd name="T23" fmla="*/ 133 h 190"/>
                  <a:gd name="T24" fmla="*/ 170 w 170"/>
                  <a:gd name="T25" fmla="*/ 95 h 190"/>
                  <a:gd name="T26" fmla="*/ 161 w 170"/>
                  <a:gd name="T27" fmla="*/ 57 h 190"/>
                  <a:gd name="T28" fmla="*/ 142 w 170"/>
                  <a:gd name="T29" fmla="*/ 29 h 190"/>
                  <a:gd name="T30" fmla="*/ 123 w 170"/>
                  <a:gd name="T31" fmla="*/ 10 h 190"/>
                  <a:gd name="T32" fmla="*/ 85 w 17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90"/>
                  <a:gd name="T53" fmla="*/ 170 w 17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90">
                    <a:moveTo>
                      <a:pt x="85" y="0"/>
                    </a:moveTo>
                    <a:lnTo>
                      <a:pt x="56" y="10"/>
                    </a:lnTo>
                    <a:lnTo>
                      <a:pt x="28" y="29"/>
                    </a:lnTo>
                    <a:lnTo>
                      <a:pt x="9" y="57"/>
                    </a:lnTo>
                    <a:lnTo>
                      <a:pt x="0" y="95"/>
                    </a:lnTo>
                    <a:lnTo>
                      <a:pt x="9" y="133"/>
                    </a:lnTo>
                    <a:lnTo>
                      <a:pt x="28" y="161"/>
                    </a:lnTo>
                    <a:lnTo>
                      <a:pt x="56" y="180"/>
                    </a:lnTo>
                    <a:lnTo>
                      <a:pt x="85" y="190"/>
                    </a:lnTo>
                    <a:lnTo>
                      <a:pt x="123" y="180"/>
                    </a:lnTo>
                    <a:lnTo>
                      <a:pt x="142" y="161"/>
                    </a:lnTo>
                    <a:lnTo>
                      <a:pt x="161" y="133"/>
                    </a:lnTo>
                    <a:lnTo>
                      <a:pt x="170" y="95"/>
                    </a:lnTo>
                    <a:lnTo>
                      <a:pt x="161" y="57"/>
                    </a:lnTo>
                    <a:lnTo>
                      <a:pt x="142" y="29"/>
                    </a:lnTo>
                    <a:lnTo>
                      <a:pt x="123" y="10"/>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2" name="Freeform 1726"/>
              <p:cNvSpPr>
                <a:spLocks/>
              </p:cNvSpPr>
              <p:nvPr/>
            </p:nvSpPr>
            <p:spPr bwMode="auto">
              <a:xfrm>
                <a:off x="574" y="2102"/>
                <a:ext cx="161" cy="180"/>
              </a:xfrm>
              <a:custGeom>
                <a:avLst/>
                <a:gdLst>
                  <a:gd name="T0" fmla="*/ 76 w 161"/>
                  <a:gd name="T1" fmla="*/ 0 h 180"/>
                  <a:gd name="T2" fmla="*/ 4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7 w 161"/>
                  <a:gd name="T15" fmla="*/ 170 h 180"/>
                  <a:gd name="T16" fmla="*/ 76 w 161"/>
                  <a:gd name="T17" fmla="*/ 180 h 180"/>
                  <a:gd name="T18" fmla="*/ 114 w 161"/>
                  <a:gd name="T19" fmla="*/ 170 h 180"/>
                  <a:gd name="T20" fmla="*/ 133 w 161"/>
                  <a:gd name="T21" fmla="*/ 151 h 180"/>
                  <a:gd name="T22" fmla="*/ 152 w 161"/>
                  <a:gd name="T23" fmla="*/ 123 h 180"/>
                  <a:gd name="T24" fmla="*/ 161 w 161"/>
                  <a:gd name="T25" fmla="*/ 85 h 180"/>
                  <a:gd name="T26" fmla="*/ 152 w 161"/>
                  <a:gd name="T27" fmla="*/ 57 h 180"/>
                  <a:gd name="T28" fmla="*/ 133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9" y="28"/>
                    </a:lnTo>
                    <a:lnTo>
                      <a:pt x="10" y="57"/>
                    </a:lnTo>
                    <a:lnTo>
                      <a:pt x="0" y="85"/>
                    </a:lnTo>
                    <a:lnTo>
                      <a:pt x="10" y="123"/>
                    </a:lnTo>
                    <a:lnTo>
                      <a:pt x="29" y="151"/>
                    </a:lnTo>
                    <a:lnTo>
                      <a:pt x="47" y="170"/>
                    </a:lnTo>
                    <a:lnTo>
                      <a:pt x="76" y="180"/>
                    </a:lnTo>
                    <a:lnTo>
                      <a:pt x="114" y="170"/>
                    </a:lnTo>
                    <a:lnTo>
                      <a:pt x="133" y="151"/>
                    </a:lnTo>
                    <a:lnTo>
                      <a:pt x="152" y="123"/>
                    </a:lnTo>
                    <a:lnTo>
                      <a:pt x="161" y="85"/>
                    </a:lnTo>
                    <a:lnTo>
                      <a:pt x="152" y="57"/>
                    </a:lnTo>
                    <a:lnTo>
                      <a:pt x="133" y="28"/>
                    </a:lnTo>
                    <a:lnTo>
                      <a:pt x="114" y="9"/>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3" name="Freeform 1727"/>
              <p:cNvSpPr>
                <a:spLocks/>
              </p:cNvSpPr>
              <p:nvPr/>
            </p:nvSpPr>
            <p:spPr bwMode="auto">
              <a:xfrm>
                <a:off x="584" y="2111"/>
                <a:ext cx="142" cy="161"/>
              </a:xfrm>
              <a:custGeom>
                <a:avLst/>
                <a:gdLst>
                  <a:gd name="T0" fmla="*/ 66 w 142"/>
                  <a:gd name="T1" fmla="*/ 0 h 161"/>
                  <a:gd name="T2" fmla="*/ 37 w 142"/>
                  <a:gd name="T3" fmla="*/ 10 h 161"/>
                  <a:gd name="T4" fmla="*/ 19 w 142"/>
                  <a:gd name="T5" fmla="*/ 29 h 161"/>
                  <a:gd name="T6" fmla="*/ 9 w 142"/>
                  <a:gd name="T7" fmla="*/ 48 h 161"/>
                  <a:gd name="T8" fmla="*/ 0 w 142"/>
                  <a:gd name="T9" fmla="*/ 76 h 161"/>
                  <a:gd name="T10" fmla="*/ 9 w 142"/>
                  <a:gd name="T11" fmla="*/ 114 h 161"/>
                  <a:gd name="T12" fmla="*/ 19 w 142"/>
                  <a:gd name="T13" fmla="*/ 133 h 161"/>
                  <a:gd name="T14" fmla="*/ 37 w 142"/>
                  <a:gd name="T15" fmla="*/ 152 h 161"/>
                  <a:gd name="T16" fmla="*/ 66 w 142"/>
                  <a:gd name="T17" fmla="*/ 161 h 161"/>
                  <a:gd name="T18" fmla="*/ 94 w 142"/>
                  <a:gd name="T19" fmla="*/ 152 h 161"/>
                  <a:gd name="T20" fmla="*/ 123 w 142"/>
                  <a:gd name="T21" fmla="*/ 133 h 161"/>
                  <a:gd name="T22" fmla="*/ 132 w 142"/>
                  <a:gd name="T23" fmla="*/ 114 h 161"/>
                  <a:gd name="T24" fmla="*/ 142 w 142"/>
                  <a:gd name="T25" fmla="*/ 76 h 161"/>
                  <a:gd name="T26" fmla="*/ 132 w 142"/>
                  <a:gd name="T27" fmla="*/ 48 h 161"/>
                  <a:gd name="T28" fmla="*/ 123 w 142"/>
                  <a:gd name="T29" fmla="*/ 29 h 161"/>
                  <a:gd name="T30" fmla="*/ 94 w 142"/>
                  <a:gd name="T31" fmla="*/ 10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10"/>
                    </a:lnTo>
                    <a:lnTo>
                      <a:pt x="19" y="29"/>
                    </a:lnTo>
                    <a:lnTo>
                      <a:pt x="9" y="48"/>
                    </a:lnTo>
                    <a:lnTo>
                      <a:pt x="0" y="76"/>
                    </a:lnTo>
                    <a:lnTo>
                      <a:pt x="9" y="114"/>
                    </a:lnTo>
                    <a:lnTo>
                      <a:pt x="19" y="133"/>
                    </a:lnTo>
                    <a:lnTo>
                      <a:pt x="37" y="152"/>
                    </a:lnTo>
                    <a:lnTo>
                      <a:pt x="66" y="161"/>
                    </a:lnTo>
                    <a:lnTo>
                      <a:pt x="94" y="152"/>
                    </a:lnTo>
                    <a:lnTo>
                      <a:pt x="123" y="133"/>
                    </a:lnTo>
                    <a:lnTo>
                      <a:pt x="132" y="114"/>
                    </a:lnTo>
                    <a:lnTo>
                      <a:pt x="142" y="76"/>
                    </a:lnTo>
                    <a:lnTo>
                      <a:pt x="132" y="48"/>
                    </a:lnTo>
                    <a:lnTo>
                      <a:pt x="123" y="29"/>
                    </a:lnTo>
                    <a:lnTo>
                      <a:pt x="94" y="10"/>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4" name="Freeform 1728"/>
              <p:cNvSpPr>
                <a:spLocks/>
              </p:cNvSpPr>
              <p:nvPr/>
            </p:nvSpPr>
            <p:spPr bwMode="auto">
              <a:xfrm>
                <a:off x="593" y="2121"/>
                <a:ext cx="123" cy="142"/>
              </a:xfrm>
              <a:custGeom>
                <a:avLst/>
                <a:gdLst>
                  <a:gd name="T0" fmla="*/ 57 w 123"/>
                  <a:gd name="T1" fmla="*/ 0 h 142"/>
                  <a:gd name="T2" fmla="*/ 38 w 123"/>
                  <a:gd name="T3" fmla="*/ 9 h 142"/>
                  <a:gd name="T4" fmla="*/ 19 w 123"/>
                  <a:gd name="T5" fmla="*/ 19 h 142"/>
                  <a:gd name="T6" fmla="*/ 10 w 123"/>
                  <a:gd name="T7" fmla="*/ 38 h 142"/>
                  <a:gd name="T8" fmla="*/ 0 w 123"/>
                  <a:gd name="T9" fmla="*/ 66 h 142"/>
                  <a:gd name="T10" fmla="*/ 10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10" y="38"/>
                    </a:lnTo>
                    <a:lnTo>
                      <a:pt x="0" y="66"/>
                    </a:lnTo>
                    <a:lnTo>
                      <a:pt x="10"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5" name="Freeform 1729"/>
              <p:cNvSpPr>
                <a:spLocks/>
              </p:cNvSpPr>
              <p:nvPr/>
            </p:nvSpPr>
            <p:spPr bwMode="auto">
              <a:xfrm>
                <a:off x="603" y="2130"/>
                <a:ext cx="104" cy="123"/>
              </a:xfrm>
              <a:custGeom>
                <a:avLst/>
                <a:gdLst>
                  <a:gd name="T0" fmla="*/ 56 w 104"/>
                  <a:gd name="T1" fmla="*/ 0 h 123"/>
                  <a:gd name="T2" fmla="*/ 37 w 104"/>
                  <a:gd name="T3" fmla="*/ 10 h 123"/>
                  <a:gd name="T4" fmla="*/ 18 w 104"/>
                  <a:gd name="T5" fmla="*/ 19 h 123"/>
                  <a:gd name="T6" fmla="*/ 9 w 104"/>
                  <a:gd name="T7" fmla="*/ 38 h 123"/>
                  <a:gd name="T8" fmla="*/ 0 w 104"/>
                  <a:gd name="T9" fmla="*/ 67 h 123"/>
                  <a:gd name="T10" fmla="*/ 9 w 104"/>
                  <a:gd name="T11" fmla="*/ 86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7 h 123"/>
                  <a:gd name="T24" fmla="*/ 94 w 104"/>
                  <a:gd name="T25" fmla="*/ 19 h 123"/>
                  <a:gd name="T26" fmla="*/ 75 w 104"/>
                  <a:gd name="T27" fmla="*/ 10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10"/>
                    </a:lnTo>
                    <a:lnTo>
                      <a:pt x="18" y="19"/>
                    </a:lnTo>
                    <a:lnTo>
                      <a:pt x="9" y="38"/>
                    </a:lnTo>
                    <a:lnTo>
                      <a:pt x="0" y="67"/>
                    </a:lnTo>
                    <a:lnTo>
                      <a:pt x="9" y="86"/>
                    </a:lnTo>
                    <a:lnTo>
                      <a:pt x="18" y="104"/>
                    </a:lnTo>
                    <a:lnTo>
                      <a:pt x="37" y="123"/>
                    </a:lnTo>
                    <a:lnTo>
                      <a:pt x="56" y="123"/>
                    </a:lnTo>
                    <a:lnTo>
                      <a:pt x="75" y="123"/>
                    </a:lnTo>
                    <a:lnTo>
                      <a:pt x="94" y="104"/>
                    </a:lnTo>
                    <a:lnTo>
                      <a:pt x="104" y="67"/>
                    </a:lnTo>
                    <a:lnTo>
                      <a:pt x="94" y="19"/>
                    </a:lnTo>
                    <a:lnTo>
                      <a:pt x="75" y="10"/>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6" name="Freeform 1730"/>
              <p:cNvSpPr>
                <a:spLocks/>
              </p:cNvSpPr>
              <p:nvPr/>
            </p:nvSpPr>
            <p:spPr bwMode="auto">
              <a:xfrm>
                <a:off x="603" y="2140"/>
                <a:ext cx="104" cy="104"/>
              </a:xfrm>
              <a:custGeom>
                <a:avLst/>
                <a:gdLst>
                  <a:gd name="T0" fmla="*/ 56 w 104"/>
                  <a:gd name="T1" fmla="*/ 0 h 104"/>
                  <a:gd name="T2" fmla="*/ 37 w 104"/>
                  <a:gd name="T3" fmla="*/ 9 h 104"/>
                  <a:gd name="T4" fmla="*/ 18 w 104"/>
                  <a:gd name="T5" fmla="*/ 19 h 104"/>
                  <a:gd name="T6" fmla="*/ 9 w 104"/>
                  <a:gd name="T7" fmla="*/ 38 h 104"/>
                  <a:gd name="T8" fmla="*/ 0 w 104"/>
                  <a:gd name="T9" fmla="*/ 57 h 104"/>
                  <a:gd name="T10" fmla="*/ 9 w 104"/>
                  <a:gd name="T11" fmla="*/ 76 h 104"/>
                  <a:gd name="T12" fmla="*/ 18 w 104"/>
                  <a:gd name="T13" fmla="*/ 94 h 104"/>
                  <a:gd name="T14" fmla="*/ 56 w 104"/>
                  <a:gd name="T15" fmla="*/ 104 h 104"/>
                  <a:gd name="T16" fmla="*/ 94 w 104"/>
                  <a:gd name="T17" fmla="*/ 94 h 104"/>
                  <a:gd name="T18" fmla="*/ 104 w 104"/>
                  <a:gd name="T19" fmla="*/ 57 h 104"/>
                  <a:gd name="T20" fmla="*/ 94 w 104"/>
                  <a:gd name="T21" fmla="*/ 19 h 104"/>
                  <a:gd name="T22" fmla="*/ 75 w 104"/>
                  <a:gd name="T23" fmla="*/ 9 h 104"/>
                  <a:gd name="T24" fmla="*/ 56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6" y="0"/>
                    </a:moveTo>
                    <a:lnTo>
                      <a:pt x="37" y="9"/>
                    </a:lnTo>
                    <a:lnTo>
                      <a:pt x="18" y="19"/>
                    </a:lnTo>
                    <a:lnTo>
                      <a:pt x="9" y="38"/>
                    </a:lnTo>
                    <a:lnTo>
                      <a:pt x="0" y="57"/>
                    </a:lnTo>
                    <a:lnTo>
                      <a:pt x="9" y="76"/>
                    </a:lnTo>
                    <a:lnTo>
                      <a:pt x="18" y="94"/>
                    </a:lnTo>
                    <a:lnTo>
                      <a:pt x="56" y="104"/>
                    </a:lnTo>
                    <a:lnTo>
                      <a:pt x="94" y="94"/>
                    </a:lnTo>
                    <a:lnTo>
                      <a:pt x="104" y="57"/>
                    </a:lnTo>
                    <a:lnTo>
                      <a:pt x="94" y="19"/>
                    </a:lnTo>
                    <a:lnTo>
                      <a:pt x="75" y="9"/>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7" name="Freeform 1731"/>
              <p:cNvSpPr>
                <a:spLocks/>
              </p:cNvSpPr>
              <p:nvPr/>
            </p:nvSpPr>
            <p:spPr bwMode="auto">
              <a:xfrm>
                <a:off x="612"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6 w 85"/>
                  <a:gd name="T11" fmla="*/ 76 h 85"/>
                  <a:gd name="T12" fmla="*/ 85 w 85"/>
                  <a:gd name="T13" fmla="*/ 48 h 85"/>
                  <a:gd name="T14" fmla="*/ 76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6" y="76"/>
                    </a:lnTo>
                    <a:lnTo>
                      <a:pt x="85" y="48"/>
                    </a:lnTo>
                    <a:lnTo>
                      <a:pt x="76" y="10"/>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8" name="Freeform 1732"/>
              <p:cNvSpPr>
                <a:spLocks/>
              </p:cNvSpPr>
              <p:nvPr/>
            </p:nvSpPr>
            <p:spPr bwMode="auto">
              <a:xfrm>
                <a:off x="621" y="2159"/>
                <a:ext cx="67" cy="66"/>
              </a:xfrm>
              <a:custGeom>
                <a:avLst/>
                <a:gdLst>
                  <a:gd name="T0" fmla="*/ 38 w 67"/>
                  <a:gd name="T1" fmla="*/ 0 h 66"/>
                  <a:gd name="T2" fmla="*/ 10 w 67"/>
                  <a:gd name="T3" fmla="*/ 9 h 66"/>
                  <a:gd name="T4" fmla="*/ 0 w 67"/>
                  <a:gd name="T5" fmla="*/ 38 h 66"/>
                  <a:gd name="T6" fmla="*/ 10 w 67"/>
                  <a:gd name="T7" fmla="*/ 57 h 66"/>
                  <a:gd name="T8" fmla="*/ 38 w 67"/>
                  <a:gd name="T9" fmla="*/ 66 h 66"/>
                  <a:gd name="T10" fmla="*/ 57 w 67"/>
                  <a:gd name="T11" fmla="*/ 57 h 66"/>
                  <a:gd name="T12" fmla="*/ 67 w 67"/>
                  <a:gd name="T13" fmla="*/ 38 h 66"/>
                  <a:gd name="T14" fmla="*/ 57 w 67"/>
                  <a:gd name="T15" fmla="*/ 9 h 66"/>
                  <a:gd name="T16" fmla="*/ 38 w 67"/>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6"/>
                  <a:gd name="T29" fmla="*/ 67 w 6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6">
                    <a:moveTo>
                      <a:pt x="38" y="0"/>
                    </a:moveTo>
                    <a:lnTo>
                      <a:pt x="10" y="9"/>
                    </a:lnTo>
                    <a:lnTo>
                      <a:pt x="0" y="38"/>
                    </a:lnTo>
                    <a:lnTo>
                      <a:pt x="10" y="57"/>
                    </a:lnTo>
                    <a:lnTo>
                      <a:pt x="38" y="66"/>
                    </a:lnTo>
                    <a:lnTo>
                      <a:pt x="57" y="57"/>
                    </a:lnTo>
                    <a:lnTo>
                      <a:pt x="67" y="38"/>
                    </a:lnTo>
                    <a:lnTo>
                      <a:pt x="57" y="9"/>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19" name="Freeform 1733"/>
              <p:cNvSpPr>
                <a:spLocks/>
              </p:cNvSpPr>
              <p:nvPr/>
            </p:nvSpPr>
            <p:spPr bwMode="auto">
              <a:xfrm>
                <a:off x="631" y="2168"/>
                <a:ext cx="57" cy="57"/>
              </a:xfrm>
              <a:custGeom>
                <a:avLst/>
                <a:gdLst>
                  <a:gd name="T0" fmla="*/ 28 w 57"/>
                  <a:gd name="T1" fmla="*/ 0 h 57"/>
                  <a:gd name="T2" fmla="*/ 9 w 57"/>
                  <a:gd name="T3" fmla="*/ 10 h 57"/>
                  <a:gd name="T4" fmla="*/ 0 w 57"/>
                  <a:gd name="T5" fmla="*/ 29 h 57"/>
                  <a:gd name="T6" fmla="*/ 9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10"/>
                    </a:lnTo>
                    <a:lnTo>
                      <a:pt x="0" y="29"/>
                    </a:lnTo>
                    <a:lnTo>
                      <a:pt x="9" y="48"/>
                    </a:lnTo>
                    <a:lnTo>
                      <a:pt x="28" y="57"/>
                    </a:lnTo>
                    <a:lnTo>
                      <a:pt x="47" y="48"/>
                    </a:lnTo>
                    <a:lnTo>
                      <a:pt x="57" y="29"/>
                    </a:lnTo>
                    <a:lnTo>
                      <a:pt x="47" y="10"/>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20" name="Freeform 1734"/>
              <p:cNvSpPr>
                <a:spLocks/>
              </p:cNvSpPr>
              <p:nvPr/>
            </p:nvSpPr>
            <p:spPr bwMode="auto">
              <a:xfrm>
                <a:off x="640"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9 w 38"/>
                  <a:gd name="T11" fmla="*/ 28 h 38"/>
                  <a:gd name="T12" fmla="*/ 38 w 38"/>
                  <a:gd name="T13" fmla="*/ 19 h 38"/>
                  <a:gd name="T14" fmla="*/ 29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9" y="28"/>
                    </a:lnTo>
                    <a:lnTo>
                      <a:pt x="38" y="19"/>
                    </a:lnTo>
                    <a:lnTo>
                      <a:pt x="29" y="9"/>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21" name="Freeform 1735"/>
              <p:cNvSpPr>
                <a:spLocks/>
              </p:cNvSpPr>
              <p:nvPr/>
            </p:nvSpPr>
            <p:spPr bwMode="auto">
              <a:xfrm>
                <a:off x="650" y="2187"/>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06" name="Group 1736"/>
            <p:cNvGrpSpPr>
              <a:grpSpLocks/>
            </p:cNvGrpSpPr>
            <p:nvPr/>
          </p:nvGrpSpPr>
          <p:grpSpPr bwMode="auto">
            <a:xfrm>
              <a:off x="1179" y="1794"/>
              <a:ext cx="199" cy="209"/>
              <a:chOff x="782" y="2064"/>
              <a:chExt cx="209" cy="246"/>
            </a:xfrm>
          </p:grpSpPr>
          <p:sp>
            <p:nvSpPr>
              <p:cNvPr id="796" name="Freeform 1737"/>
              <p:cNvSpPr>
                <a:spLocks/>
              </p:cNvSpPr>
              <p:nvPr/>
            </p:nvSpPr>
            <p:spPr bwMode="auto">
              <a:xfrm>
                <a:off x="782" y="2064"/>
                <a:ext cx="209" cy="246"/>
              </a:xfrm>
              <a:custGeom>
                <a:avLst/>
                <a:gdLst>
                  <a:gd name="T0" fmla="*/ 105 w 209"/>
                  <a:gd name="T1" fmla="*/ 0 h 246"/>
                  <a:gd name="T2" fmla="*/ 67 w 209"/>
                  <a:gd name="T3" fmla="*/ 9 h 246"/>
                  <a:gd name="T4" fmla="*/ 29 w 209"/>
                  <a:gd name="T5" fmla="*/ 38 h 246"/>
                  <a:gd name="T6" fmla="*/ 10 w 209"/>
                  <a:gd name="T7" fmla="*/ 76 h 246"/>
                  <a:gd name="T8" fmla="*/ 0 w 209"/>
                  <a:gd name="T9" fmla="*/ 123 h 246"/>
                  <a:gd name="T10" fmla="*/ 10 w 209"/>
                  <a:gd name="T11" fmla="*/ 170 h 246"/>
                  <a:gd name="T12" fmla="*/ 29 w 209"/>
                  <a:gd name="T13" fmla="*/ 208 h 246"/>
                  <a:gd name="T14" fmla="*/ 67 w 209"/>
                  <a:gd name="T15" fmla="*/ 237 h 246"/>
                  <a:gd name="T16" fmla="*/ 105 w 209"/>
                  <a:gd name="T17" fmla="*/ 246 h 246"/>
                  <a:gd name="T18" fmla="*/ 142 w 209"/>
                  <a:gd name="T19" fmla="*/ 237 h 246"/>
                  <a:gd name="T20" fmla="*/ 180 w 209"/>
                  <a:gd name="T21" fmla="*/ 208 h 246"/>
                  <a:gd name="T22" fmla="*/ 199 w 209"/>
                  <a:gd name="T23" fmla="*/ 170 h 246"/>
                  <a:gd name="T24" fmla="*/ 209 w 209"/>
                  <a:gd name="T25" fmla="*/ 123 h 246"/>
                  <a:gd name="T26" fmla="*/ 199 w 209"/>
                  <a:gd name="T27" fmla="*/ 76 h 246"/>
                  <a:gd name="T28" fmla="*/ 180 w 209"/>
                  <a:gd name="T29" fmla="*/ 38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8"/>
                    </a:lnTo>
                    <a:lnTo>
                      <a:pt x="10" y="76"/>
                    </a:lnTo>
                    <a:lnTo>
                      <a:pt x="0" y="123"/>
                    </a:lnTo>
                    <a:lnTo>
                      <a:pt x="10" y="170"/>
                    </a:lnTo>
                    <a:lnTo>
                      <a:pt x="29" y="208"/>
                    </a:lnTo>
                    <a:lnTo>
                      <a:pt x="67" y="237"/>
                    </a:lnTo>
                    <a:lnTo>
                      <a:pt x="105" y="246"/>
                    </a:lnTo>
                    <a:lnTo>
                      <a:pt x="142" y="237"/>
                    </a:lnTo>
                    <a:lnTo>
                      <a:pt x="180" y="208"/>
                    </a:lnTo>
                    <a:lnTo>
                      <a:pt x="199" y="170"/>
                    </a:lnTo>
                    <a:lnTo>
                      <a:pt x="209" y="123"/>
                    </a:lnTo>
                    <a:lnTo>
                      <a:pt x="199" y="76"/>
                    </a:lnTo>
                    <a:lnTo>
                      <a:pt x="180" y="38"/>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97" name="Freeform 1738"/>
              <p:cNvSpPr>
                <a:spLocks/>
              </p:cNvSpPr>
              <p:nvPr/>
            </p:nvSpPr>
            <p:spPr bwMode="auto">
              <a:xfrm>
                <a:off x="792" y="2083"/>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80 h 208"/>
                  <a:gd name="T14" fmla="*/ 57 w 189"/>
                  <a:gd name="T15" fmla="*/ 199 h 208"/>
                  <a:gd name="T16" fmla="*/ 95 w 189"/>
                  <a:gd name="T17" fmla="*/ 208 h 208"/>
                  <a:gd name="T18" fmla="*/ 132 w 189"/>
                  <a:gd name="T19" fmla="*/ 199 h 208"/>
                  <a:gd name="T20" fmla="*/ 161 w 189"/>
                  <a:gd name="T21" fmla="*/ 180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80"/>
                    </a:lnTo>
                    <a:lnTo>
                      <a:pt x="57" y="199"/>
                    </a:lnTo>
                    <a:lnTo>
                      <a:pt x="95" y="208"/>
                    </a:lnTo>
                    <a:lnTo>
                      <a:pt x="132" y="199"/>
                    </a:lnTo>
                    <a:lnTo>
                      <a:pt x="161" y="180"/>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98" name="Freeform 1739"/>
              <p:cNvSpPr>
                <a:spLocks/>
              </p:cNvSpPr>
              <p:nvPr/>
            </p:nvSpPr>
            <p:spPr bwMode="auto">
              <a:xfrm>
                <a:off x="801" y="2092"/>
                <a:ext cx="171" cy="190"/>
              </a:xfrm>
              <a:custGeom>
                <a:avLst/>
                <a:gdLst>
                  <a:gd name="T0" fmla="*/ 86 w 171"/>
                  <a:gd name="T1" fmla="*/ 0 h 190"/>
                  <a:gd name="T2" fmla="*/ 57 w 171"/>
                  <a:gd name="T3" fmla="*/ 10 h 190"/>
                  <a:gd name="T4" fmla="*/ 29 w 171"/>
                  <a:gd name="T5" fmla="*/ 29 h 190"/>
                  <a:gd name="T6" fmla="*/ 10 w 171"/>
                  <a:gd name="T7" fmla="*/ 57 h 190"/>
                  <a:gd name="T8" fmla="*/ 0 w 171"/>
                  <a:gd name="T9" fmla="*/ 95 h 190"/>
                  <a:gd name="T10" fmla="*/ 10 w 171"/>
                  <a:gd name="T11" fmla="*/ 133 h 190"/>
                  <a:gd name="T12" fmla="*/ 29 w 171"/>
                  <a:gd name="T13" fmla="*/ 161 h 190"/>
                  <a:gd name="T14" fmla="*/ 57 w 171"/>
                  <a:gd name="T15" fmla="*/ 180 h 190"/>
                  <a:gd name="T16" fmla="*/ 86 w 171"/>
                  <a:gd name="T17" fmla="*/ 190 h 190"/>
                  <a:gd name="T18" fmla="*/ 123 w 171"/>
                  <a:gd name="T19" fmla="*/ 180 h 190"/>
                  <a:gd name="T20" fmla="*/ 142 w 171"/>
                  <a:gd name="T21" fmla="*/ 161 h 190"/>
                  <a:gd name="T22" fmla="*/ 161 w 171"/>
                  <a:gd name="T23" fmla="*/ 133 h 190"/>
                  <a:gd name="T24" fmla="*/ 171 w 171"/>
                  <a:gd name="T25" fmla="*/ 95 h 190"/>
                  <a:gd name="T26" fmla="*/ 161 w 171"/>
                  <a:gd name="T27" fmla="*/ 57 h 190"/>
                  <a:gd name="T28" fmla="*/ 142 w 171"/>
                  <a:gd name="T29" fmla="*/ 29 h 190"/>
                  <a:gd name="T30" fmla="*/ 123 w 171"/>
                  <a:gd name="T31" fmla="*/ 10 h 190"/>
                  <a:gd name="T32" fmla="*/ 86 w 171"/>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90"/>
                  <a:gd name="T53" fmla="*/ 171 w 171"/>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90">
                    <a:moveTo>
                      <a:pt x="86" y="0"/>
                    </a:moveTo>
                    <a:lnTo>
                      <a:pt x="57" y="10"/>
                    </a:lnTo>
                    <a:lnTo>
                      <a:pt x="29" y="29"/>
                    </a:lnTo>
                    <a:lnTo>
                      <a:pt x="10" y="57"/>
                    </a:lnTo>
                    <a:lnTo>
                      <a:pt x="0" y="95"/>
                    </a:lnTo>
                    <a:lnTo>
                      <a:pt x="10" y="133"/>
                    </a:lnTo>
                    <a:lnTo>
                      <a:pt x="29" y="161"/>
                    </a:lnTo>
                    <a:lnTo>
                      <a:pt x="57" y="180"/>
                    </a:lnTo>
                    <a:lnTo>
                      <a:pt x="86" y="190"/>
                    </a:lnTo>
                    <a:lnTo>
                      <a:pt x="123" y="180"/>
                    </a:lnTo>
                    <a:lnTo>
                      <a:pt x="142" y="161"/>
                    </a:lnTo>
                    <a:lnTo>
                      <a:pt x="161" y="133"/>
                    </a:lnTo>
                    <a:lnTo>
                      <a:pt x="171" y="95"/>
                    </a:lnTo>
                    <a:lnTo>
                      <a:pt x="161" y="57"/>
                    </a:lnTo>
                    <a:lnTo>
                      <a:pt x="142" y="29"/>
                    </a:lnTo>
                    <a:lnTo>
                      <a:pt x="123" y="10"/>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99" name="Freeform 1740"/>
              <p:cNvSpPr>
                <a:spLocks/>
              </p:cNvSpPr>
              <p:nvPr/>
            </p:nvSpPr>
            <p:spPr bwMode="auto">
              <a:xfrm>
                <a:off x="811" y="2102"/>
                <a:ext cx="161" cy="180"/>
              </a:xfrm>
              <a:custGeom>
                <a:avLst/>
                <a:gdLst>
                  <a:gd name="T0" fmla="*/ 76 w 161"/>
                  <a:gd name="T1" fmla="*/ 0 h 180"/>
                  <a:gd name="T2" fmla="*/ 47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47 w 161"/>
                  <a:gd name="T15" fmla="*/ 170 h 180"/>
                  <a:gd name="T16" fmla="*/ 76 w 161"/>
                  <a:gd name="T17" fmla="*/ 180 h 180"/>
                  <a:gd name="T18" fmla="*/ 113 w 161"/>
                  <a:gd name="T19" fmla="*/ 170 h 180"/>
                  <a:gd name="T20" fmla="*/ 132 w 161"/>
                  <a:gd name="T21" fmla="*/ 151 h 180"/>
                  <a:gd name="T22" fmla="*/ 151 w 161"/>
                  <a:gd name="T23" fmla="*/ 123 h 180"/>
                  <a:gd name="T24" fmla="*/ 161 w 161"/>
                  <a:gd name="T25" fmla="*/ 85 h 180"/>
                  <a:gd name="T26" fmla="*/ 151 w 161"/>
                  <a:gd name="T27" fmla="*/ 57 h 180"/>
                  <a:gd name="T28" fmla="*/ 132 w 161"/>
                  <a:gd name="T29" fmla="*/ 28 h 180"/>
                  <a:gd name="T30" fmla="*/ 113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8" y="28"/>
                    </a:lnTo>
                    <a:lnTo>
                      <a:pt x="9" y="57"/>
                    </a:lnTo>
                    <a:lnTo>
                      <a:pt x="0" y="85"/>
                    </a:lnTo>
                    <a:lnTo>
                      <a:pt x="9" y="123"/>
                    </a:lnTo>
                    <a:lnTo>
                      <a:pt x="28" y="151"/>
                    </a:lnTo>
                    <a:lnTo>
                      <a:pt x="47" y="170"/>
                    </a:lnTo>
                    <a:lnTo>
                      <a:pt x="76" y="180"/>
                    </a:lnTo>
                    <a:lnTo>
                      <a:pt x="113" y="170"/>
                    </a:lnTo>
                    <a:lnTo>
                      <a:pt x="132" y="151"/>
                    </a:lnTo>
                    <a:lnTo>
                      <a:pt x="151" y="123"/>
                    </a:lnTo>
                    <a:lnTo>
                      <a:pt x="161" y="85"/>
                    </a:lnTo>
                    <a:lnTo>
                      <a:pt x="151" y="57"/>
                    </a:lnTo>
                    <a:lnTo>
                      <a:pt x="132" y="28"/>
                    </a:lnTo>
                    <a:lnTo>
                      <a:pt x="113" y="9"/>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00" name="Freeform 1741"/>
              <p:cNvSpPr>
                <a:spLocks/>
              </p:cNvSpPr>
              <p:nvPr/>
            </p:nvSpPr>
            <p:spPr bwMode="auto">
              <a:xfrm>
                <a:off x="820" y="2111"/>
                <a:ext cx="142" cy="161"/>
              </a:xfrm>
              <a:custGeom>
                <a:avLst/>
                <a:gdLst>
                  <a:gd name="T0" fmla="*/ 67 w 142"/>
                  <a:gd name="T1" fmla="*/ 0 h 161"/>
                  <a:gd name="T2" fmla="*/ 38 w 142"/>
                  <a:gd name="T3" fmla="*/ 10 h 161"/>
                  <a:gd name="T4" fmla="*/ 19 w 142"/>
                  <a:gd name="T5" fmla="*/ 29 h 161"/>
                  <a:gd name="T6" fmla="*/ 10 w 142"/>
                  <a:gd name="T7" fmla="*/ 48 h 161"/>
                  <a:gd name="T8" fmla="*/ 0 w 142"/>
                  <a:gd name="T9" fmla="*/ 76 h 161"/>
                  <a:gd name="T10" fmla="*/ 10 w 142"/>
                  <a:gd name="T11" fmla="*/ 114 h 161"/>
                  <a:gd name="T12" fmla="*/ 19 w 142"/>
                  <a:gd name="T13" fmla="*/ 133 h 161"/>
                  <a:gd name="T14" fmla="*/ 38 w 142"/>
                  <a:gd name="T15" fmla="*/ 152 h 161"/>
                  <a:gd name="T16" fmla="*/ 67 w 142"/>
                  <a:gd name="T17" fmla="*/ 161 h 161"/>
                  <a:gd name="T18" fmla="*/ 95 w 142"/>
                  <a:gd name="T19" fmla="*/ 152 h 161"/>
                  <a:gd name="T20" fmla="*/ 123 w 142"/>
                  <a:gd name="T21" fmla="*/ 133 h 161"/>
                  <a:gd name="T22" fmla="*/ 133 w 142"/>
                  <a:gd name="T23" fmla="*/ 114 h 161"/>
                  <a:gd name="T24" fmla="*/ 142 w 142"/>
                  <a:gd name="T25" fmla="*/ 76 h 161"/>
                  <a:gd name="T26" fmla="*/ 133 w 142"/>
                  <a:gd name="T27" fmla="*/ 48 h 161"/>
                  <a:gd name="T28" fmla="*/ 123 w 142"/>
                  <a:gd name="T29" fmla="*/ 29 h 161"/>
                  <a:gd name="T30" fmla="*/ 95 w 142"/>
                  <a:gd name="T31" fmla="*/ 10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10"/>
                    </a:lnTo>
                    <a:lnTo>
                      <a:pt x="19" y="29"/>
                    </a:lnTo>
                    <a:lnTo>
                      <a:pt x="10" y="48"/>
                    </a:lnTo>
                    <a:lnTo>
                      <a:pt x="0" y="76"/>
                    </a:lnTo>
                    <a:lnTo>
                      <a:pt x="10" y="114"/>
                    </a:lnTo>
                    <a:lnTo>
                      <a:pt x="19" y="133"/>
                    </a:lnTo>
                    <a:lnTo>
                      <a:pt x="38" y="152"/>
                    </a:lnTo>
                    <a:lnTo>
                      <a:pt x="67" y="161"/>
                    </a:lnTo>
                    <a:lnTo>
                      <a:pt x="95" y="152"/>
                    </a:lnTo>
                    <a:lnTo>
                      <a:pt x="123" y="133"/>
                    </a:lnTo>
                    <a:lnTo>
                      <a:pt x="133" y="114"/>
                    </a:lnTo>
                    <a:lnTo>
                      <a:pt x="142" y="76"/>
                    </a:lnTo>
                    <a:lnTo>
                      <a:pt x="133" y="48"/>
                    </a:lnTo>
                    <a:lnTo>
                      <a:pt x="123" y="29"/>
                    </a:lnTo>
                    <a:lnTo>
                      <a:pt x="95" y="10"/>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01" name="Freeform 1742"/>
              <p:cNvSpPr>
                <a:spLocks/>
              </p:cNvSpPr>
              <p:nvPr/>
            </p:nvSpPr>
            <p:spPr bwMode="auto">
              <a:xfrm>
                <a:off x="830" y="2121"/>
                <a:ext cx="123" cy="142"/>
              </a:xfrm>
              <a:custGeom>
                <a:avLst/>
                <a:gdLst>
                  <a:gd name="T0" fmla="*/ 57 w 123"/>
                  <a:gd name="T1" fmla="*/ 0 h 142"/>
                  <a:gd name="T2" fmla="*/ 38 w 123"/>
                  <a:gd name="T3" fmla="*/ 9 h 142"/>
                  <a:gd name="T4" fmla="*/ 19 w 123"/>
                  <a:gd name="T5" fmla="*/ 19 h 142"/>
                  <a:gd name="T6" fmla="*/ 9 w 123"/>
                  <a:gd name="T7" fmla="*/ 38 h 142"/>
                  <a:gd name="T8" fmla="*/ 0 w 123"/>
                  <a:gd name="T9" fmla="*/ 66 h 142"/>
                  <a:gd name="T10" fmla="*/ 9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9" y="38"/>
                    </a:lnTo>
                    <a:lnTo>
                      <a:pt x="0" y="66"/>
                    </a:lnTo>
                    <a:lnTo>
                      <a:pt x="9"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02" name="Freeform 1743"/>
              <p:cNvSpPr>
                <a:spLocks/>
              </p:cNvSpPr>
              <p:nvPr/>
            </p:nvSpPr>
            <p:spPr bwMode="auto">
              <a:xfrm>
                <a:off x="839" y="2130"/>
                <a:ext cx="104" cy="123"/>
              </a:xfrm>
              <a:custGeom>
                <a:avLst/>
                <a:gdLst>
                  <a:gd name="T0" fmla="*/ 57 w 104"/>
                  <a:gd name="T1" fmla="*/ 0 h 123"/>
                  <a:gd name="T2" fmla="*/ 38 w 104"/>
                  <a:gd name="T3" fmla="*/ 10 h 123"/>
                  <a:gd name="T4" fmla="*/ 19 w 104"/>
                  <a:gd name="T5" fmla="*/ 19 h 123"/>
                  <a:gd name="T6" fmla="*/ 10 w 104"/>
                  <a:gd name="T7" fmla="*/ 38 h 123"/>
                  <a:gd name="T8" fmla="*/ 0 w 104"/>
                  <a:gd name="T9" fmla="*/ 67 h 123"/>
                  <a:gd name="T10" fmla="*/ 10 w 104"/>
                  <a:gd name="T11" fmla="*/ 86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7 h 123"/>
                  <a:gd name="T24" fmla="*/ 95 w 104"/>
                  <a:gd name="T25" fmla="*/ 19 h 123"/>
                  <a:gd name="T26" fmla="*/ 76 w 104"/>
                  <a:gd name="T27" fmla="*/ 10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10"/>
                    </a:lnTo>
                    <a:lnTo>
                      <a:pt x="19" y="19"/>
                    </a:lnTo>
                    <a:lnTo>
                      <a:pt x="10" y="38"/>
                    </a:lnTo>
                    <a:lnTo>
                      <a:pt x="0" y="67"/>
                    </a:lnTo>
                    <a:lnTo>
                      <a:pt x="10" y="86"/>
                    </a:lnTo>
                    <a:lnTo>
                      <a:pt x="19" y="104"/>
                    </a:lnTo>
                    <a:lnTo>
                      <a:pt x="38" y="123"/>
                    </a:lnTo>
                    <a:lnTo>
                      <a:pt x="57" y="123"/>
                    </a:lnTo>
                    <a:lnTo>
                      <a:pt x="76" y="123"/>
                    </a:lnTo>
                    <a:lnTo>
                      <a:pt x="95" y="104"/>
                    </a:lnTo>
                    <a:lnTo>
                      <a:pt x="104" y="67"/>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03" name="Freeform 1744"/>
              <p:cNvSpPr>
                <a:spLocks/>
              </p:cNvSpPr>
              <p:nvPr/>
            </p:nvSpPr>
            <p:spPr bwMode="auto">
              <a:xfrm>
                <a:off x="839" y="2140"/>
                <a:ext cx="104" cy="104"/>
              </a:xfrm>
              <a:custGeom>
                <a:avLst/>
                <a:gdLst>
                  <a:gd name="T0" fmla="*/ 57 w 104"/>
                  <a:gd name="T1" fmla="*/ 0 h 104"/>
                  <a:gd name="T2" fmla="*/ 38 w 104"/>
                  <a:gd name="T3" fmla="*/ 9 h 104"/>
                  <a:gd name="T4" fmla="*/ 19 w 104"/>
                  <a:gd name="T5" fmla="*/ 19 h 104"/>
                  <a:gd name="T6" fmla="*/ 10 w 104"/>
                  <a:gd name="T7" fmla="*/ 38 h 104"/>
                  <a:gd name="T8" fmla="*/ 0 w 104"/>
                  <a:gd name="T9" fmla="*/ 57 h 104"/>
                  <a:gd name="T10" fmla="*/ 10 w 104"/>
                  <a:gd name="T11" fmla="*/ 76 h 104"/>
                  <a:gd name="T12" fmla="*/ 19 w 104"/>
                  <a:gd name="T13" fmla="*/ 94 h 104"/>
                  <a:gd name="T14" fmla="*/ 57 w 104"/>
                  <a:gd name="T15" fmla="*/ 104 h 104"/>
                  <a:gd name="T16" fmla="*/ 95 w 104"/>
                  <a:gd name="T17" fmla="*/ 94 h 104"/>
                  <a:gd name="T18" fmla="*/ 104 w 104"/>
                  <a:gd name="T19" fmla="*/ 57 h 104"/>
                  <a:gd name="T20" fmla="*/ 95 w 104"/>
                  <a:gd name="T21" fmla="*/ 19 h 104"/>
                  <a:gd name="T22" fmla="*/ 76 w 104"/>
                  <a:gd name="T23" fmla="*/ 9 h 104"/>
                  <a:gd name="T24" fmla="*/ 57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7" y="0"/>
                    </a:moveTo>
                    <a:lnTo>
                      <a:pt x="38" y="9"/>
                    </a:lnTo>
                    <a:lnTo>
                      <a:pt x="19" y="19"/>
                    </a:lnTo>
                    <a:lnTo>
                      <a:pt x="10" y="38"/>
                    </a:lnTo>
                    <a:lnTo>
                      <a:pt x="0" y="57"/>
                    </a:lnTo>
                    <a:lnTo>
                      <a:pt x="10" y="76"/>
                    </a:lnTo>
                    <a:lnTo>
                      <a:pt x="19" y="94"/>
                    </a:lnTo>
                    <a:lnTo>
                      <a:pt x="57" y="104"/>
                    </a:lnTo>
                    <a:lnTo>
                      <a:pt x="95" y="94"/>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04" name="Freeform 1745"/>
              <p:cNvSpPr>
                <a:spLocks/>
              </p:cNvSpPr>
              <p:nvPr/>
            </p:nvSpPr>
            <p:spPr bwMode="auto">
              <a:xfrm>
                <a:off x="849"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5 w 85"/>
                  <a:gd name="T11" fmla="*/ 76 h 85"/>
                  <a:gd name="T12" fmla="*/ 85 w 85"/>
                  <a:gd name="T13" fmla="*/ 48 h 85"/>
                  <a:gd name="T14" fmla="*/ 75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05" name="Freeform 1746"/>
              <p:cNvSpPr>
                <a:spLocks/>
              </p:cNvSpPr>
              <p:nvPr/>
            </p:nvSpPr>
            <p:spPr bwMode="auto">
              <a:xfrm>
                <a:off x="858" y="2159"/>
                <a:ext cx="66" cy="66"/>
              </a:xfrm>
              <a:custGeom>
                <a:avLst/>
                <a:gdLst>
                  <a:gd name="T0" fmla="*/ 38 w 66"/>
                  <a:gd name="T1" fmla="*/ 0 h 66"/>
                  <a:gd name="T2" fmla="*/ 10 w 66"/>
                  <a:gd name="T3" fmla="*/ 9 h 66"/>
                  <a:gd name="T4" fmla="*/ 0 w 66"/>
                  <a:gd name="T5" fmla="*/ 38 h 66"/>
                  <a:gd name="T6" fmla="*/ 10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10" y="9"/>
                    </a:lnTo>
                    <a:lnTo>
                      <a:pt x="0" y="38"/>
                    </a:lnTo>
                    <a:lnTo>
                      <a:pt x="10"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06" name="Freeform 1747"/>
              <p:cNvSpPr>
                <a:spLocks/>
              </p:cNvSpPr>
              <p:nvPr/>
            </p:nvSpPr>
            <p:spPr bwMode="auto">
              <a:xfrm>
                <a:off x="868" y="2168"/>
                <a:ext cx="56" cy="57"/>
              </a:xfrm>
              <a:custGeom>
                <a:avLst/>
                <a:gdLst>
                  <a:gd name="T0" fmla="*/ 28 w 56"/>
                  <a:gd name="T1" fmla="*/ 0 h 57"/>
                  <a:gd name="T2" fmla="*/ 9 w 56"/>
                  <a:gd name="T3" fmla="*/ 10 h 57"/>
                  <a:gd name="T4" fmla="*/ 0 w 56"/>
                  <a:gd name="T5" fmla="*/ 29 h 57"/>
                  <a:gd name="T6" fmla="*/ 9 w 56"/>
                  <a:gd name="T7" fmla="*/ 48 h 57"/>
                  <a:gd name="T8" fmla="*/ 28 w 56"/>
                  <a:gd name="T9" fmla="*/ 57 h 57"/>
                  <a:gd name="T10" fmla="*/ 47 w 56"/>
                  <a:gd name="T11" fmla="*/ 48 h 57"/>
                  <a:gd name="T12" fmla="*/ 56 w 56"/>
                  <a:gd name="T13" fmla="*/ 29 h 57"/>
                  <a:gd name="T14" fmla="*/ 47 w 56"/>
                  <a:gd name="T15" fmla="*/ 10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10"/>
                    </a:lnTo>
                    <a:lnTo>
                      <a:pt x="0" y="29"/>
                    </a:lnTo>
                    <a:lnTo>
                      <a:pt x="9" y="48"/>
                    </a:lnTo>
                    <a:lnTo>
                      <a:pt x="28" y="57"/>
                    </a:lnTo>
                    <a:lnTo>
                      <a:pt x="47" y="48"/>
                    </a:lnTo>
                    <a:lnTo>
                      <a:pt x="56" y="29"/>
                    </a:lnTo>
                    <a:lnTo>
                      <a:pt x="47" y="10"/>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07" name="Freeform 1748"/>
              <p:cNvSpPr>
                <a:spLocks/>
              </p:cNvSpPr>
              <p:nvPr/>
            </p:nvSpPr>
            <p:spPr bwMode="auto">
              <a:xfrm>
                <a:off x="877"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808" name="Freeform 1749"/>
              <p:cNvSpPr>
                <a:spLocks/>
              </p:cNvSpPr>
              <p:nvPr/>
            </p:nvSpPr>
            <p:spPr bwMode="auto">
              <a:xfrm>
                <a:off x="887" y="2187"/>
                <a:ext cx="18" cy="19"/>
              </a:xfrm>
              <a:custGeom>
                <a:avLst/>
                <a:gdLst>
                  <a:gd name="T0" fmla="*/ 9 w 18"/>
                  <a:gd name="T1" fmla="*/ 0 h 19"/>
                  <a:gd name="T2" fmla="*/ 0 w 18"/>
                  <a:gd name="T3" fmla="*/ 0 h 19"/>
                  <a:gd name="T4" fmla="*/ 0 w 18"/>
                  <a:gd name="T5" fmla="*/ 10 h 19"/>
                  <a:gd name="T6" fmla="*/ 0 w 18"/>
                  <a:gd name="T7" fmla="*/ 19 h 19"/>
                  <a:gd name="T8" fmla="*/ 9 w 18"/>
                  <a:gd name="T9" fmla="*/ 19 h 19"/>
                  <a:gd name="T10" fmla="*/ 18 w 18"/>
                  <a:gd name="T11" fmla="*/ 19 h 19"/>
                  <a:gd name="T12" fmla="*/ 18 w 18"/>
                  <a:gd name="T13" fmla="*/ 10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10"/>
                    </a:lnTo>
                    <a:lnTo>
                      <a:pt x="0" y="19"/>
                    </a:lnTo>
                    <a:lnTo>
                      <a:pt x="9" y="19"/>
                    </a:lnTo>
                    <a:lnTo>
                      <a:pt x="18" y="19"/>
                    </a:lnTo>
                    <a:lnTo>
                      <a:pt x="18" y="10"/>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07" name="Group 1750"/>
            <p:cNvGrpSpPr>
              <a:grpSpLocks/>
            </p:cNvGrpSpPr>
            <p:nvPr/>
          </p:nvGrpSpPr>
          <p:grpSpPr bwMode="auto">
            <a:xfrm>
              <a:off x="1404" y="1794"/>
              <a:ext cx="207" cy="209"/>
              <a:chOff x="1019" y="2064"/>
              <a:chExt cx="218" cy="246"/>
            </a:xfrm>
          </p:grpSpPr>
          <p:sp>
            <p:nvSpPr>
              <p:cNvPr id="783" name="Freeform 1751"/>
              <p:cNvSpPr>
                <a:spLocks/>
              </p:cNvSpPr>
              <p:nvPr/>
            </p:nvSpPr>
            <p:spPr bwMode="auto">
              <a:xfrm>
                <a:off x="1019" y="2064"/>
                <a:ext cx="218" cy="246"/>
              </a:xfrm>
              <a:custGeom>
                <a:avLst/>
                <a:gdLst>
                  <a:gd name="T0" fmla="*/ 104 w 218"/>
                  <a:gd name="T1" fmla="*/ 0 h 246"/>
                  <a:gd name="T2" fmla="*/ 66 w 218"/>
                  <a:gd name="T3" fmla="*/ 9 h 246"/>
                  <a:gd name="T4" fmla="*/ 29 w 218"/>
                  <a:gd name="T5" fmla="*/ 38 h 246"/>
                  <a:gd name="T6" fmla="*/ 10 w 218"/>
                  <a:gd name="T7" fmla="*/ 76 h 246"/>
                  <a:gd name="T8" fmla="*/ 0 w 218"/>
                  <a:gd name="T9" fmla="*/ 123 h 246"/>
                  <a:gd name="T10" fmla="*/ 10 w 218"/>
                  <a:gd name="T11" fmla="*/ 170 h 246"/>
                  <a:gd name="T12" fmla="*/ 29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8"/>
                    </a:lnTo>
                    <a:lnTo>
                      <a:pt x="10" y="76"/>
                    </a:lnTo>
                    <a:lnTo>
                      <a:pt x="0" y="123"/>
                    </a:lnTo>
                    <a:lnTo>
                      <a:pt x="10" y="170"/>
                    </a:lnTo>
                    <a:lnTo>
                      <a:pt x="29"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84" name="Freeform 1752"/>
              <p:cNvSpPr>
                <a:spLocks/>
              </p:cNvSpPr>
              <p:nvPr/>
            </p:nvSpPr>
            <p:spPr bwMode="auto">
              <a:xfrm>
                <a:off x="1029" y="2083"/>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56 w 198"/>
                  <a:gd name="T15" fmla="*/ 199 h 208"/>
                  <a:gd name="T16" fmla="*/ 9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80"/>
                    </a:lnTo>
                    <a:lnTo>
                      <a:pt x="56" y="199"/>
                    </a:lnTo>
                    <a:lnTo>
                      <a:pt x="94" y="208"/>
                    </a:lnTo>
                    <a:lnTo>
                      <a:pt x="142" y="199"/>
                    </a:lnTo>
                    <a:lnTo>
                      <a:pt x="170" y="180"/>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85" name="Freeform 1753"/>
              <p:cNvSpPr>
                <a:spLocks/>
              </p:cNvSpPr>
              <p:nvPr/>
            </p:nvSpPr>
            <p:spPr bwMode="auto">
              <a:xfrm>
                <a:off x="1038" y="2092"/>
                <a:ext cx="180" cy="190"/>
              </a:xfrm>
              <a:custGeom>
                <a:avLst/>
                <a:gdLst>
                  <a:gd name="T0" fmla="*/ 85 w 180"/>
                  <a:gd name="T1" fmla="*/ 0 h 190"/>
                  <a:gd name="T2" fmla="*/ 57 w 180"/>
                  <a:gd name="T3" fmla="*/ 10 h 190"/>
                  <a:gd name="T4" fmla="*/ 28 w 180"/>
                  <a:gd name="T5" fmla="*/ 29 h 190"/>
                  <a:gd name="T6" fmla="*/ 10 w 180"/>
                  <a:gd name="T7" fmla="*/ 57 h 190"/>
                  <a:gd name="T8" fmla="*/ 0 w 180"/>
                  <a:gd name="T9" fmla="*/ 95 h 190"/>
                  <a:gd name="T10" fmla="*/ 10 w 180"/>
                  <a:gd name="T11" fmla="*/ 133 h 190"/>
                  <a:gd name="T12" fmla="*/ 28 w 180"/>
                  <a:gd name="T13" fmla="*/ 161 h 190"/>
                  <a:gd name="T14" fmla="*/ 57 w 180"/>
                  <a:gd name="T15" fmla="*/ 180 h 190"/>
                  <a:gd name="T16" fmla="*/ 85 w 180"/>
                  <a:gd name="T17" fmla="*/ 190 h 190"/>
                  <a:gd name="T18" fmla="*/ 12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10" y="57"/>
                    </a:lnTo>
                    <a:lnTo>
                      <a:pt x="0" y="95"/>
                    </a:lnTo>
                    <a:lnTo>
                      <a:pt x="10" y="133"/>
                    </a:lnTo>
                    <a:lnTo>
                      <a:pt x="28" y="161"/>
                    </a:lnTo>
                    <a:lnTo>
                      <a:pt x="57" y="180"/>
                    </a:lnTo>
                    <a:lnTo>
                      <a:pt x="85" y="190"/>
                    </a:lnTo>
                    <a:lnTo>
                      <a:pt x="123" y="180"/>
                    </a:lnTo>
                    <a:lnTo>
                      <a:pt x="152" y="161"/>
                    </a:lnTo>
                    <a:lnTo>
                      <a:pt x="170" y="133"/>
                    </a:lnTo>
                    <a:lnTo>
                      <a:pt x="180" y="95"/>
                    </a:lnTo>
                    <a:lnTo>
                      <a:pt x="170" y="57"/>
                    </a:lnTo>
                    <a:lnTo>
                      <a:pt x="152"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86" name="Freeform 1754"/>
              <p:cNvSpPr>
                <a:spLocks/>
              </p:cNvSpPr>
              <p:nvPr/>
            </p:nvSpPr>
            <p:spPr bwMode="auto">
              <a:xfrm>
                <a:off x="1048" y="2102"/>
                <a:ext cx="160" cy="180"/>
              </a:xfrm>
              <a:custGeom>
                <a:avLst/>
                <a:gdLst>
                  <a:gd name="T0" fmla="*/ 75 w 160"/>
                  <a:gd name="T1" fmla="*/ 0 h 180"/>
                  <a:gd name="T2" fmla="*/ 47 w 160"/>
                  <a:gd name="T3" fmla="*/ 9 h 180"/>
                  <a:gd name="T4" fmla="*/ 28 w 160"/>
                  <a:gd name="T5" fmla="*/ 28 h 180"/>
                  <a:gd name="T6" fmla="*/ 9 w 160"/>
                  <a:gd name="T7" fmla="*/ 57 h 180"/>
                  <a:gd name="T8" fmla="*/ 0 w 160"/>
                  <a:gd name="T9" fmla="*/ 85 h 180"/>
                  <a:gd name="T10" fmla="*/ 9 w 160"/>
                  <a:gd name="T11" fmla="*/ 123 h 180"/>
                  <a:gd name="T12" fmla="*/ 28 w 160"/>
                  <a:gd name="T13" fmla="*/ 151 h 180"/>
                  <a:gd name="T14" fmla="*/ 47 w 160"/>
                  <a:gd name="T15" fmla="*/ 170 h 180"/>
                  <a:gd name="T16" fmla="*/ 75 w 160"/>
                  <a:gd name="T17" fmla="*/ 180 h 180"/>
                  <a:gd name="T18" fmla="*/ 113 w 160"/>
                  <a:gd name="T19" fmla="*/ 170 h 180"/>
                  <a:gd name="T20" fmla="*/ 142 w 160"/>
                  <a:gd name="T21" fmla="*/ 151 h 180"/>
                  <a:gd name="T22" fmla="*/ 151 w 160"/>
                  <a:gd name="T23" fmla="*/ 123 h 180"/>
                  <a:gd name="T24" fmla="*/ 160 w 160"/>
                  <a:gd name="T25" fmla="*/ 85 h 180"/>
                  <a:gd name="T26" fmla="*/ 151 w 160"/>
                  <a:gd name="T27" fmla="*/ 57 h 180"/>
                  <a:gd name="T28" fmla="*/ 142 w 160"/>
                  <a:gd name="T29" fmla="*/ 28 h 180"/>
                  <a:gd name="T30" fmla="*/ 113 w 160"/>
                  <a:gd name="T31" fmla="*/ 9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9"/>
                    </a:lnTo>
                    <a:lnTo>
                      <a:pt x="28" y="28"/>
                    </a:lnTo>
                    <a:lnTo>
                      <a:pt x="9" y="57"/>
                    </a:lnTo>
                    <a:lnTo>
                      <a:pt x="0" y="85"/>
                    </a:lnTo>
                    <a:lnTo>
                      <a:pt x="9" y="123"/>
                    </a:lnTo>
                    <a:lnTo>
                      <a:pt x="28" y="151"/>
                    </a:lnTo>
                    <a:lnTo>
                      <a:pt x="47" y="170"/>
                    </a:lnTo>
                    <a:lnTo>
                      <a:pt x="75" y="180"/>
                    </a:lnTo>
                    <a:lnTo>
                      <a:pt x="113" y="170"/>
                    </a:lnTo>
                    <a:lnTo>
                      <a:pt x="142" y="151"/>
                    </a:lnTo>
                    <a:lnTo>
                      <a:pt x="151" y="123"/>
                    </a:lnTo>
                    <a:lnTo>
                      <a:pt x="160" y="85"/>
                    </a:lnTo>
                    <a:lnTo>
                      <a:pt x="151" y="57"/>
                    </a:lnTo>
                    <a:lnTo>
                      <a:pt x="142" y="28"/>
                    </a:lnTo>
                    <a:lnTo>
                      <a:pt x="113" y="9"/>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87" name="Freeform 1755"/>
              <p:cNvSpPr>
                <a:spLocks/>
              </p:cNvSpPr>
              <p:nvPr/>
            </p:nvSpPr>
            <p:spPr bwMode="auto">
              <a:xfrm>
                <a:off x="105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88" name="Freeform 1756"/>
              <p:cNvSpPr>
                <a:spLocks/>
              </p:cNvSpPr>
              <p:nvPr/>
            </p:nvSpPr>
            <p:spPr bwMode="auto">
              <a:xfrm>
                <a:off x="106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89" name="Freeform 1757"/>
              <p:cNvSpPr>
                <a:spLocks/>
              </p:cNvSpPr>
              <p:nvPr/>
            </p:nvSpPr>
            <p:spPr bwMode="auto">
              <a:xfrm>
                <a:off x="1076" y="2130"/>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4" y="86"/>
                    </a:lnTo>
                    <a:lnTo>
                      <a:pt x="114" y="67"/>
                    </a:lnTo>
                    <a:lnTo>
                      <a:pt x="114" y="38"/>
                    </a:lnTo>
                    <a:lnTo>
                      <a:pt x="95" y="19"/>
                    </a:lnTo>
                    <a:lnTo>
                      <a:pt x="76" y="10"/>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90" name="Freeform 1758"/>
              <p:cNvSpPr>
                <a:spLocks/>
              </p:cNvSpPr>
              <p:nvPr/>
            </p:nvSpPr>
            <p:spPr bwMode="auto">
              <a:xfrm>
                <a:off x="107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91" name="Freeform 1759"/>
              <p:cNvSpPr>
                <a:spLocks/>
              </p:cNvSpPr>
              <p:nvPr/>
            </p:nvSpPr>
            <p:spPr bwMode="auto">
              <a:xfrm>
                <a:off x="108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92" name="Freeform 1760"/>
              <p:cNvSpPr>
                <a:spLocks/>
              </p:cNvSpPr>
              <p:nvPr/>
            </p:nvSpPr>
            <p:spPr bwMode="auto">
              <a:xfrm>
                <a:off x="109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93" name="Freeform 1761"/>
              <p:cNvSpPr>
                <a:spLocks/>
              </p:cNvSpPr>
              <p:nvPr/>
            </p:nvSpPr>
            <p:spPr bwMode="auto">
              <a:xfrm>
                <a:off x="110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94" name="Freeform 1762"/>
              <p:cNvSpPr>
                <a:spLocks/>
              </p:cNvSpPr>
              <p:nvPr/>
            </p:nvSpPr>
            <p:spPr bwMode="auto">
              <a:xfrm>
                <a:off x="111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95" name="Freeform 1763"/>
              <p:cNvSpPr>
                <a:spLocks/>
              </p:cNvSpPr>
              <p:nvPr/>
            </p:nvSpPr>
            <p:spPr bwMode="auto">
              <a:xfrm>
                <a:off x="112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08" name="Group 1764"/>
            <p:cNvGrpSpPr>
              <a:grpSpLocks/>
            </p:cNvGrpSpPr>
            <p:nvPr/>
          </p:nvGrpSpPr>
          <p:grpSpPr bwMode="auto">
            <a:xfrm>
              <a:off x="730" y="1794"/>
              <a:ext cx="207" cy="209"/>
              <a:chOff x="309" y="2064"/>
              <a:chExt cx="218" cy="246"/>
            </a:xfrm>
          </p:grpSpPr>
          <p:sp>
            <p:nvSpPr>
              <p:cNvPr id="770" name="Freeform 1765"/>
              <p:cNvSpPr>
                <a:spLocks/>
              </p:cNvSpPr>
              <p:nvPr/>
            </p:nvSpPr>
            <p:spPr bwMode="auto">
              <a:xfrm>
                <a:off x="309" y="2064"/>
                <a:ext cx="218" cy="246"/>
              </a:xfrm>
              <a:custGeom>
                <a:avLst/>
                <a:gdLst>
                  <a:gd name="T0" fmla="*/ 104 w 218"/>
                  <a:gd name="T1" fmla="*/ 0 h 246"/>
                  <a:gd name="T2" fmla="*/ 66 w 218"/>
                  <a:gd name="T3" fmla="*/ 9 h 246"/>
                  <a:gd name="T4" fmla="*/ 28 w 218"/>
                  <a:gd name="T5" fmla="*/ 38 h 246"/>
                  <a:gd name="T6" fmla="*/ 9 w 218"/>
                  <a:gd name="T7" fmla="*/ 76 h 246"/>
                  <a:gd name="T8" fmla="*/ 0 w 218"/>
                  <a:gd name="T9" fmla="*/ 123 h 246"/>
                  <a:gd name="T10" fmla="*/ 9 w 218"/>
                  <a:gd name="T11" fmla="*/ 170 h 246"/>
                  <a:gd name="T12" fmla="*/ 28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8"/>
                    </a:lnTo>
                    <a:lnTo>
                      <a:pt x="9" y="76"/>
                    </a:lnTo>
                    <a:lnTo>
                      <a:pt x="0" y="123"/>
                    </a:lnTo>
                    <a:lnTo>
                      <a:pt x="9" y="170"/>
                    </a:lnTo>
                    <a:lnTo>
                      <a:pt x="28"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71" name="Freeform 1766"/>
              <p:cNvSpPr>
                <a:spLocks/>
              </p:cNvSpPr>
              <p:nvPr/>
            </p:nvSpPr>
            <p:spPr bwMode="auto">
              <a:xfrm>
                <a:off x="318" y="2083"/>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3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3" y="199"/>
                    </a:lnTo>
                    <a:lnTo>
                      <a:pt x="171" y="180"/>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72" name="Freeform 1767"/>
              <p:cNvSpPr>
                <a:spLocks/>
              </p:cNvSpPr>
              <p:nvPr/>
            </p:nvSpPr>
            <p:spPr bwMode="auto">
              <a:xfrm>
                <a:off x="328" y="2092"/>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73" name="Freeform 1768"/>
              <p:cNvSpPr>
                <a:spLocks/>
              </p:cNvSpPr>
              <p:nvPr/>
            </p:nvSpPr>
            <p:spPr bwMode="auto">
              <a:xfrm>
                <a:off x="337" y="2102"/>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74" name="Freeform 1769"/>
              <p:cNvSpPr>
                <a:spLocks/>
              </p:cNvSpPr>
              <p:nvPr/>
            </p:nvSpPr>
            <p:spPr bwMode="auto">
              <a:xfrm>
                <a:off x="34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75" name="Freeform 1770"/>
              <p:cNvSpPr>
                <a:spLocks/>
              </p:cNvSpPr>
              <p:nvPr/>
            </p:nvSpPr>
            <p:spPr bwMode="auto">
              <a:xfrm>
                <a:off x="35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76" name="Freeform 1771"/>
              <p:cNvSpPr>
                <a:spLocks/>
              </p:cNvSpPr>
              <p:nvPr/>
            </p:nvSpPr>
            <p:spPr bwMode="auto">
              <a:xfrm>
                <a:off x="366" y="2130"/>
                <a:ext cx="113" cy="123"/>
              </a:xfrm>
              <a:custGeom>
                <a:avLst/>
                <a:gdLst>
                  <a:gd name="T0" fmla="*/ 57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6 h 123"/>
                  <a:gd name="T24" fmla="*/ 113 w 113"/>
                  <a:gd name="T25" fmla="*/ 67 h 123"/>
                  <a:gd name="T26" fmla="*/ 113 w 113"/>
                  <a:gd name="T27" fmla="*/ 38 h 123"/>
                  <a:gd name="T28" fmla="*/ 95 w 113"/>
                  <a:gd name="T29" fmla="*/ 19 h 123"/>
                  <a:gd name="T30" fmla="*/ 76 w 113"/>
                  <a:gd name="T31" fmla="*/ 10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3" y="86"/>
                    </a:lnTo>
                    <a:lnTo>
                      <a:pt x="113" y="67"/>
                    </a:lnTo>
                    <a:lnTo>
                      <a:pt x="113" y="38"/>
                    </a:lnTo>
                    <a:lnTo>
                      <a:pt x="95" y="19"/>
                    </a:lnTo>
                    <a:lnTo>
                      <a:pt x="76" y="10"/>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77" name="Freeform 1772"/>
              <p:cNvSpPr>
                <a:spLocks/>
              </p:cNvSpPr>
              <p:nvPr/>
            </p:nvSpPr>
            <p:spPr bwMode="auto">
              <a:xfrm>
                <a:off x="36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78" name="Freeform 1773"/>
              <p:cNvSpPr>
                <a:spLocks/>
              </p:cNvSpPr>
              <p:nvPr/>
            </p:nvSpPr>
            <p:spPr bwMode="auto">
              <a:xfrm>
                <a:off x="37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79" name="Freeform 1774"/>
              <p:cNvSpPr>
                <a:spLocks/>
              </p:cNvSpPr>
              <p:nvPr/>
            </p:nvSpPr>
            <p:spPr bwMode="auto">
              <a:xfrm>
                <a:off x="38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80" name="Freeform 1775"/>
              <p:cNvSpPr>
                <a:spLocks/>
              </p:cNvSpPr>
              <p:nvPr/>
            </p:nvSpPr>
            <p:spPr bwMode="auto">
              <a:xfrm>
                <a:off x="39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81" name="Freeform 1776"/>
              <p:cNvSpPr>
                <a:spLocks/>
              </p:cNvSpPr>
              <p:nvPr/>
            </p:nvSpPr>
            <p:spPr bwMode="auto">
              <a:xfrm>
                <a:off x="40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82" name="Freeform 1777"/>
              <p:cNvSpPr>
                <a:spLocks/>
              </p:cNvSpPr>
              <p:nvPr/>
            </p:nvSpPr>
            <p:spPr bwMode="auto">
              <a:xfrm>
                <a:off x="41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sp>
          <p:nvSpPr>
            <p:cNvPr id="509" name="Line 1778"/>
            <p:cNvSpPr>
              <a:spLocks noChangeShapeType="1"/>
            </p:cNvSpPr>
            <p:nvPr/>
          </p:nvSpPr>
          <p:spPr bwMode="auto">
            <a:xfrm>
              <a:off x="793" y="1898"/>
              <a:ext cx="728"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510" name="Group 1779"/>
            <p:cNvGrpSpPr>
              <a:grpSpLocks/>
            </p:cNvGrpSpPr>
            <p:nvPr/>
          </p:nvGrpSpPr>
          <p:grpSpPr bwMode="auto">
            <a:xfrm>
              <a:off x="955" y="1794"/>
              <a:ext cx="198" cy="209"/>
              <a:chOff x="546" y="2064"/>
              <a:chExt cx="208" cy="246"/>
            </a:xfrm>
          </p:grpSpPr>
          <p:sp>
            <p:nvSpPr>
              <p:cNvPr id="757" name="Freeform 1780"/>
              <p:cNvSpPr>
                <a:spLocks/>
              </p:cNvSpPr>
              <p:nvPr/>
            </p:nvSpPr>
            <p:spPr bwMode="auto">
              <a:xfrm>
                <a:off x="546" y="2064"/>
                <a:ext cx="208" cy="246"/>
              </a:xfrm>
              <a:custGeom>
                <a:avLst/>
                <a:gdLst>
                  <a:gd name="T0" fmla="*/ 104 w 208"/>
                  <a:gd name="T1" fmla="*/ 0 h 246"/>
                  <a:gd name="T2" fmla="*/ 66 w 208"/>
                  <a:gd name="T3" fmla="*/ 9 h 246"/>
                  <a:gd name="T4" fmla="*/ 28 w 208"/>
                  <a:gd name="T5" fmla="*/ 38 h 246"/>
                  <a:gd name="T6" fmla="*/ 9 w 208"/>
                  <a:gd name="T7" fmla="*/ 76 h 246"/>
                  <a:gd name="T8" fmla="*/ 0 w 208"/>
                  <a:gd name="T9" fmla="*/ 123 h 246"/>
                  <a:gd name="T10" fmla="*/ 9 w 208"/>
                  <a:gd name="T11" fmla="*/ 170 h 246"/>
                  <a:gd name="T12" fmla="*/ 28 w 208"/>
                  <a:gd name="T13" fmla="*/ 208 h 246"/>
                  <a:gd name="T14" fmla="*/ 66 w 208"/>
                  <a:gd name="T15" fmla="*/ 237 h 246"/>
                  <a:gd name="T16" fmla="*/ 104 w 208"/>
                  <a:gd name="T17" fmla="*/ 246 h 246"/>
                  <a:gd name="T18" fmla="*/ 142 w 208"/>
                  <a:gd name="T19" fmla="*/ 237 h 246"/>
                  <a:gd name="T20" fmla="*/ 180 w 208"/>
                  <a:gd name="T21" fmla="*/ 208 h 246"/>
                  <a:gd name="T22" fmla="*/ 199 w 208"/>
                  <a:gd name="T23" fmla="*/ 170 h 246"/>
                  <a:gd name="T24" fmla="*/ 208 w 208"/>
                  <a:gd name="T25" fmla="*/ 123 h 246"/>
                  <a:gd name="T26" fmla="*/ 199 w 208"/>
                  <a:gd name="T27" fmla="*/ 76 h 246"/>
                  <a:gd name="T28" fmla="*/ 180 w 208"/>
                  <a:gd name="T29" fmla="*/ 38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8"/>
                    </a:lnTo>
                    <a:lnTo>
                      <a:pt x="9" y="76"/>
                    </a:lnTo>
                    <a:lnTo>
                      <a:pt x="0" y="123"/>
                    </a:lnTo>
                    <a:lnTo>
                      <a:pt x="9" y="170"/>
                    </a:lnTo>
                    <a:lnTo>
                      <a:pt x="28" y="208"/>
                    </a:lnTo>
                    <a:lnTo>
                      <a:pt x="66" y="237"/>
                    </a:lnTo>
                    <a:lnTo>
                      <a:pt x="104" y="246"/>
                    </a:lnTo>
                    <a:lnTo>
                      <a:pt x="142" y="237"/>
                    </a:lnTo>
                    <a:lnTo>
                      <a:pt x="180" y="208"/>
                    </a:lnTo>
                    <a:lnTo>
                      <a:pt x="199" y="170"/>
                    </a:lnTo>
                    <a:lnTo>
                      <a:pt x="208" y="123"/>
                    </a:lnTo>
                    <a:lnTo>
                      <a:pt x="199" y="76"/>
                    </a:lnTo>
                    <a:lnTo>
                      <a:pt x="180" y="38"/>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58" name="Freeform 1781"/>
              <p:cNvSpPr>
                <a:spLocks/>
              </p:cNvSpPr>
              <p:nvPr/>
            </p:nvSpPr>
            <p:spPr bwMode="auto">
              <a:xfrm>
                <a:off x="555" y="2083"/>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80 h 208"/>
                  <a:gd name="T14" fmla="*/ 57 w 190"/>
                  <a:gd name="T15" fmla="*/ 199 h 208"/>
                  <a:gd name="T16" fmla="*/ 95 w 190"/>
                  <a:gd name="T17" fmla="*/ 208 h 208"/>
                  <a:gd name="T18" fmla="*/ 133 w 190"/>
                  <a:gd name="T19" fmla="*/ 199 h 208"/>
                  <a:gd name="T20" fmla="*/ 161 w 190"/>
                  <a:gd name="T21" fmla="*/ 180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80"/>
                    </a:lnTo>
                    <a:lnTo>
                      <a:pt x="57" y="199"/>
                    </a:lnTo>
                    <a:lnTo>
                      <a:pt x="95" y="208"/>
                    </a:lnTo>
                    <a:lnTo>
                      <a:pt x="133" y="199"/>
                    </a:lnTo>
                    <a:lnTo>
                      <a:pt x="161" y="180"/>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59" name="Freeform 1782"/>
              <p:cNvSpPr>
                <a:spLocks/>
              </p:cNvSpPr>
              <p:nvPr/>
            </p:nvSpPr>
            <p:spPr bwMode="auto">
              <a:xfrm>
                <a:off x="565" y="2092"/>
                <a:ext cx="170" cy="190"/>
              </a:xfrm>
              <a:custGeom>
                <a:avLst/>
                <a:gdLst>
                  <a:gd name="T0" fmla="*/ 85 w 170"/>
                  <a:gd name="T1" fmla="*/ 0 h 190"/>
                  <a:gd name="T2" fmla="*/ 56 w 170"/>
                  <a:gd name="T3" fmla="*/ 10 h 190"/>
                  <a:gd name="T4" fmla="*/ 28 w 170"/>
                  <a:gd name="T5" fmla="*/ 29 h 190"/>
                  <a:gd name="T6" fmla="*/ 9 w 170"/>
                  <a:gd name="T7" fmla="*/ 57 h 190"/>
                  <a:gd name="T8" fmla="*/ 0 w 170"/>
                  <a:gd name="T9" fmla="*/ 95 h 190"/>
                  <a:gd name="T10" fmla="*/ 9 w 170"/>
                  <a:gd name="T11" fmla="*/ 133 h 190"/>
                  <a:gd name="T12" fmla="*/ 28 w 170"/>
                  <a:gd name="T13" fmla="*/ 161 h 190"/>
                  <a:gd name="T14" fmla="*/ 56 w 170"/>
                  <a:gd name="T15" fmla="*/ 180 h 190"/>
                  <a:gd name="T16" fmla="*/ 85 w 170"/>
                  <a:gd name="T17" fmla="*/ 190 h 190"/>
                  <a:gd name="T18" fmla="*/ 123 w 170"/>
                  <a:gd name="T19" fmla="*/ 180 h 190"/>
                  <a:gd name="T20" fmla="*/ 142 w 170"/>
                  <a:gd name="T21" fmla="*/ 161 h 190"/>
                  <a:gd name="T22" fmla="*/ 161 w 170"/>
                  <a:gd name="T23" fmla="*/ 133 h 190"/>
                  <a:gd name="T24" fmla="*/ 170 w 170"/>
                  <a:gd name="T25" fmla="*/ 95 h 190"/>
                  <a:gd name="T26" fmla="*/ 161 w 170"/>
                  <a:gd name="T27" fmla="*/ 57 h 190"/>
                  <a:gd name="T28" fmla="*/ 142 w 170"/>
                  <a:gd name="T29" fmla="*/ 29 h 190"/>
                  <a:gd name="T30" fmla="*/ 123 w 170"/>
                  <a:gd name="T31" fmla="*/ 10 h 190"/>
                  <a:gd name="T32" fmla="*/ 85 w 17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90"/>
                  <a:gd name="T53" fmla="*/ 170 w 17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90">
                    <a:moveTo>
                      <a:pt x="85" y="0"/>
                    </a:moveTo>
                    <a:lnTo>
                      <a:pt x="56" y="10"/>
                    </a:lnTo>
                    <a:lnTo>
                      <a:pt x="28" y="29"/>
                    </a:lnTo>
                    <a:lnTo>
                      <a:pt x="9" y="57"/>
                    </a:lnTo>
                    <a:lnTo>
                      <a:pt x="0" y="95"/>
                    </a:lnTo>
                    <a:lnTo>
                      <a:pt x="9" y="133"/>
                    </a:lnTo>
                    <a:lnTo>
                      <a:pt x="28" y="161"/>
                    </a:lnTo>
                    <a:lnTo>
                      <a:pt x="56" y="180"/>
                    </a:lnTo>
                    <a:lnTo>
                      <a:pt x="85" y="190"/>
                    </a:lnTo>
                    <a:lnTo>
                      <a:pt x="123" y="180"/>
                    </a:lnTo>
                    <a:lnTo>
                      <a:pt x="142" y="161"/>
                    </a:lnTo>
                    <a:lnTo>
                      <a:pt x="161" y="133"/>
                    </a:lnTo>
                    <a:lnTo>
                      <a:pt x="170" y="95"/>
                    </a:lnTo>
                    <a:lnTo>
                      <a:pt x="161" y="57"/>
                    </a:lnTo>
                    <a:lnTo>
                      <a:pt x="142" y="29"/>
                    </a:lnTo>
                    <a:lnTo>
                      <a:pt x="123" y="10"/>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0" name="Freeform 1783"/>
              <p:cNvSpPr>
                <a:spLocks/>
              </p:cNvSpPr>
              <p:nvPr/>
            </p:nvSpPr>
            <p:spPr bwMode="auto">
              <a:xfrm>
                <a:off x="574" y="2102"/>
                <a:ext cx="161" cy="180"/>
              </a:xfrm>
              <a:custGeom>
                <a:avLst/>
                <a:gdLst>
                  <a:gd name="T0" fmla="*/ 76 w 161"/>
                  <a:gd name="T1" fmla="*/ 0 h 180"/>
                  <a:gd name="T2" fmla="*/ 4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7 w 161"/>
                  <a:gd name="T15" fmla="*/ 170 h 180"/>
                  <a:gd name="T16" fmla="*/ 76 w 161"/>
                  <a:gd name="T17" fmla="*/ 180 h 180"/>
                  <a:gd name="T18" fmla="*/ 114 w 161"/>
                  <a:gd name="T19" fmla="*/ 170 h 180"/>
                  <a:gd name="T20" fmla="*/ 133 w 161"/>
                  <a:gd name="T21" fmla="*/ 151 h 180"/>
                  <a:gd name="T22" fmla="*/ 152 w 161"/>
                  <a:gd name="T23" fmla="*/ 123 h 180"/>
                  <a:gd name="T24" fmla="*/ 161 w 161"/>
                  <a:gd name="T25" fmla="*/ 85 h 180"/>
                  <a:gd name="T26" fmla="*/ 152 w 161"/>
                  <a:gd name="T27" fmla="*/ 57 h 180"/>
                  <a:gd name="T28" fmla="*/ 133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9" y="28"/>
                    </a:lnTo>
                    <a:lnTo>
                      <a:pt x="10" y="57"/>
                    </a:lnTo>
                    <a:lnTo>
                      <a:pt x="0" y="85"/>
                    </a:lnTo>
                    <a:lnTo>
                      <a:pt x="10" y="123"/>
                    </a:lnTo>
                    <a:lnTo>
                      <a:pt x="29" y="151"/>
                    </a:lnTo>
                    <a:lnTo>
                      <a:pt x="47" y="170"/>
                    </a:lnTo>
                    <a:lnTo>
                      <a:pt x="76" y="180"/>
                    </a:lnTo>
                    <a:lnTo>
                      <a:pt x="114" y="170"/>
                    </a:lnTo>
                    <a:lnTo>
                      <a:pt x="133" y="151"/>
                    </a:lnTo>
                    <a:lnTo>
                      <a:pt x="152" y="123"/>
                    </a:lnTo>
                    <a:lnTo>
                      <a:pt x="161" y="85"/>
                    </a:lnTo>
                    <a:lnTo>
                      <a:pt x="152" y="57"/>
                    </a:lnTo>
                    <a:lnTo>
                      <a:pt x="133" y="28"/>
                    </a:lnTo>
                    <a:lnTo>
                      <a:pt x="114" y="9"/>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1" name="Freeform 1784"/>
              <p:cNvSpPr>
                <a:spLocks/>
              </p:cNvSpPr>
              <p:nvPr/>
            </p:nvSpPr>
            <p:spPr bwMode="auto">
              <a:xfrm>
                <a:off x="584" y="2111"/>
                <a:ext cx="142" cy="161"/>
              </a:xfrm>
              <a:custGeom>
                <a:avLst/>
                <a:gdLst>
                  <a:gd name="T0" fmla="*/ 66 w 142"/>
                  <a:gd name="T1" fmla="*/ 0 h 161"/>
                  <a:gd name="T2" fmla="*/ 37 w 142"/>
                  <a:gd name="T3" fmla="*/ 10 h 161"/>
                  <a:gd name="T4" fmla="*/ 19 w 142"/>
                  <a:gd name="T5" fmla="*/ 29 h 161"/>
                  <a:gd name="T6" fmla="*/ 9 w 142"/>
                  <a:gd name="T7" fmla="*/ 48 h 161"/>
                  <a:gd name="T8" fmla="*/ 0 w 142"/>
                  <a:gd name="T9" fmla="*/ 76 h 161"/>
                  <a:gd name="T10" fmla="*/ 9 w 142"/>
                  <a:gd name="T11" fmla="*/ 114 h 161"/>
                  <a:gd name="T12" fmla="*/ 19 w 142"/>
                  <a:gd name="T13" fmla="*/ 133 h 161"/>
                  <a:gd name="T14" fmla="*/ 37 w 142"/>
                  <a:gd name="T15" fmla="*/ 152 h 161"/>
                  <a:gd name="T16" fmla="*/ 66 w 142"/>
                  <a:gd name="T17" fmla="*/ 161 h 161"/>
                  <a:gd name="T18" fmla="*/ 94 w 142"/>
                  <a:gd name="T19" fmla="*/ 152 h 161"/>
                  <a:gd name="T20" fmla="*/ 123 w 142"/>
                  <a:gd name="T21" fmla="*/ 133 h 161"/>
                  <a:gd name="T22" fmla="*/ 132 w 142"/>
                  <a:gd name="T23" fmla="*/ 114 h 161"/>
                  <a:gd name="T24" fmla="*/ 142 w 142"/>
                  <a:gd name="T25" fmla="*/ 76 h 161"/>
                  <a:gd name="T26" fmla="*/ 132 w 142"/>
                  <a:gd name="T27" fmla="*/ 48 h 161"/>
                  <a:gd name="T28" fmla="*/ 123 w 142"/>
                  <a:gd name="T29" fmla="*/ 29 h 161"/>
                  <a:gd name="T30" fmla="*/ 94 w 142"/>
                  <a:gd name="T31" fmla="*/ 10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10"/>
                    </a:lnTo>
                    <a:lnTo>
                      <a:pt x="19" y="29"/>
                    </a:lnTo>
                    <a:lnTo>
                      <a:pt x="9" y="48"/>
                    </a:lnTo>
                    <a:lnTo>
                      <a:pt x="0" y="76"/>
                    </a:lnTo>
                    <a:lnTo>
                      <a:pt x="9" y="114"/>
                    </a:lnTo>
                    <a:lnTo>
                      <a:pt x="19" y="133"/>
                    </a:lnTo>
                    <a:lnTo>
                      <a:pt x="37" y="152"/>
                    </a:lnTo>
                    <a:lnTo>
                      <a:pt x="66" y="161"/>
                    </a:lnTo>
                    <a:lnTo>
                      <a:pt x="94" y="152"/>
                    </a:lnTo>
                    <a:lnTo>
                      <a:pt x="123" y="133"/>
                    </a:lnTo>
                    <a:lnTo>
                      <a:pt x="132" y="114"/>
                    </a:lnTo>
                    <a:lnTo>
                      <a:pt x="142" y="76"/>
                    </a:lnTo>
                    <a:lnTo>
                      <a:pt x="132" y="48"/>
                    </a:lnTo>
                    <a:lnTo>
                      <a:pt x="123" y="29"/>
                    </a:lnTo>
                    <a:lnTo>
                      <a:pt x="94" y="10"/>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2" name="Freeform 1785"/>
              <p:cNvSpPr>
                <a:spLocks/>
              </p:cNvSpPr>
              <p:nvPr/>
            </p:nvSpPr>
            <p:spPr bwMode="auto">
              <a:xfrm>
                <a:off x="593" y="2121"/>
                <a:ext cx="123" cy="142"/>
              </a:xfrm>
              <a:custGeom>
                <a:avLst/>
                <a:gdLst>
                  <a:gd name="T0" fmla="*/ 57 w 123"/>
                  <a:gd name="T1" fmla="*/ 0 h 142"/>
                  <a:gd name="T2" fmla="*/ 38 w 123"/>
                  <a:gd name="T3" fmla="*/ 9 h 142"/>
                  <a:gd name="T4" fmla="*/ 19 w 123"/>
                  <a:gd name="T5" fmla="*/ 19 h 142"/>
                  <a:gd name="T6" fmla="*/ 10 w 123"/>
                  <a:gd name="T7" fmla="*/ 38 h 142"/>
                  <a:gd name="T8" fmla="*/ 0 w 123"/>
                  <a:gd name="T9" fmla="*/ 66 h 142"/>
                  <a:gd name="T10" fmla="*/ 10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10" y="38"/>
                    </a:lnTo>
                    <a:lnTo>
                      <a:pt x="0" y="66"/>
                    </a:lnTo>
                    <a:lnTo>
                      <a:pt x="10"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3" name="Freeform 1786"/>
              <p:cNvSpPr>
                <a:spLocks/>
              </p:cNvSpPr>
              <p:nvPr/>
            </p:nvSpPr>
            <p:spPr bwMode="auto">
              <a:xfrm>
                <a:off x="603" y="2130"/>
                <a:ext cx="104" cy="123"/>
              </a:xfrm>
              <a:custGeom>
                <a:avLst/>
                <a:gdLst>
                  <a:gd name="T0" fmla="*/ 56 w 104"/>
                  <a:gd name="T1" fmla="*/ 0 h 123"/>
                  <a:gd name="T2" fmla="*/ 37 w 104"/>
                  <a:gd name="T3" fmla="*/ 10 h 123"/>
                  <a:gd name="T4" fmla="*/ 18 w 104"/>
                  <a:gd name="T5" fmla="*/ 19 h 123"/>
                  <a:gd name="T6" fmla="*/ 9 w 104"/>
                  <a:gd name="T7" fmla="*/ 38 h 123"/>
                  <a:gd name="T8" fmla="*/ 0 w 104"/>
                  <a:gd name="T9" fmla="*/ 67 h 123"/>
                  <a:gd name="T10" fmla="*/ 9 w 104"/>
                  <a:gd name="T11" fmla="*/ 86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7 h 123"/>
                  <a:gd name="T24" fmla="*/ 94 w 104"/>
                  <a:gd name="T25" fmla="*/ 19 h 123"/>
                  <a:gd name="T26" fmla="*/ 75 w 104"/>
                  <a:gd name="T27" fmla="*/ 10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10"/>
                    </a:lnTo>
                    <a:lnTo>
                      <a:pt x="18" y="19"/>
                    </a:lnTo>
                    <a:lnTo>
                      <a:pt x="9" y="38"/>
                    </a:lnTo>
                    <a:lnTo>
                      <a:pt x="0" y="67"/>
                    </a:lnTo>
                    <a:lnTo>
                      <a:pt x="9" y="86"/>
                    </a:lnTo>
                    <a:lnTo>
                      <a:pt x="18" y="104"/>
                    </a:lnTo>
                    <a:lnTo>
                      <a:pt x="37" y="123"/>
                    </a:lnTo>
                    <a:lnTo>
                      <a:pt x="56" y="123"/>
                    </a:lnTo>
                    <a:lnTo>
                      <a:pt x="75" y="123"/>
                    </a:lnTo>
                    <a:lnTo>
                      <a:pt x="94" y="104"/>
                    </a:lnTo>
                    <a:lnTo>
                      <a:pt x="104" y="67"/>
                    </a:lnTo>
                    <a:lnTo>
                      <a:pt x="94" y="19"/>
                    </a:lnTo>
                    <a:lnTo>
                      <a:pt x="75" y="10"/>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4" name="Freeform 1787"/>
              <p:cNvSpPr>
                <a:spLocks/>
              </p:cNvSpPr>
              <p:nvPr/>
            </p:nvSpPr>
            <p:spPr bwMode="auto">
              <a:xfrm>
                <a:off x="603" y="2140"/>
                <a:ext cx="104" cy="104"/>
              </a:xfrm>
              <a:custGeom>
                <a:avLst/>
                <a:gdLst>
                  <a:gd name="T0" fmla="*/ 56 w 104"/>
                  <a:gd name="T1" fmla="*/ 0 h 104"/>
                  <a:gd name="T2" fmla="*/ 37 w 104"/>
                  <a:gd name="T3" fmla="*/ 9 h 104"/>
                  <a:gd name="T4" fmla="*/ 18 w 104"/>
                  <a:gd name="T5" fmla="*/ 19 h 104"/>
                  <a:gd name="T6" fmla="*/ 9 w 104"/>
                  <a:gd name="T7" fmla="*/ 38 h 104"/>
                  <a:gd name="T8" fmla="*/ 0 w 104"/>
                  <a:gd name="T9" fmla="*/ 57 h 104"/>
                  <a:gd name="T10" fmla="*/ 9 w 104"/>
                  <a:gd name="T11" fmla="*/ 76 h 104"/>
                  <a:gd name="T12" fmla="*/ 18 w 104"/>
                  <a:gd name="T13" fmla="*/ 94 h 104"/>
                  <a:gd name="T14" fmla="*/ 56 w 104"/>
                  <a:gd name="T15" fmla="*/ 104 h 104"/>
                  <a:gd name="T16" fmla="*/ 94 w 104"/>
                  <a:gd name="T17" fmla="*/ 94 h 104"/>
                  <a:gd name="T18" fmla="*/ 104 w 104"/>
                  <a:gd name="T19" fmla="*/ 57 h 104"/>
                  <a:gd name="T20" fmla="*/ 94 w 104"/>
                  <a:gd name="T21" fmla="*/ 19 h 104"/>
                  <a:gd name="T22" fmla="*/ 75 w 104"/>
                  <a:gd name="T23" fmla="*/ 9 h 104"/>
                  <a:gd name="T24" fmla="*/ 56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6" y="0"/>
                    </a:moveTo>
                    <a:lnTo>
                      <a:pt x="37" y="9"/>
                    </a:lnTo>
                    <a:lnTo>
                      <a:pt x="18" y="19"/>
                    </a:lnTo>
                    <a:lnTo>
                      <a:pt x="9" y="38"/>
                    </a:lnTo>
                    <a:lnTo>
                      <a:pt x="0" y="57"/>
                    </a:lnTo>
                    <a:lnTo>
                      <a:pt x="9" y="76"/>
                    </a:lnTo>
                    <a:lnTo>
                      <a:pt x="18" y="94"/>
                    </a:lnTo>
                    <a:lnTo>
                      <a:pt x="56" y="104"/>
                    </a:lnTo>
                    <a:lnTo>
                      <a:pt x="94" y="94"/>
                    </a:lnTo>
                    <a:lnTo>
                      <a:pt x="104" y="57"/>
                    </a:lnTo>
                    <a:lnTo>
                      <a:pt x="94" y="19"/>
                    </a:lnTo>
                    <a:lnTo>
                      <a:pt x="75" y="9"/>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5" name="Freeform 1788"/>
              <p:cNvSpPr>
                <a:spLocks/>
              </p:cNvSpPr>
              <p:nvPr/>
            </p:nvSpPr>
            <p:spPr bwMode="auto">
              <a:xfrm>
                <a:off x="612"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6 w 85"/>
                  <a:gd name="T11" fmla="*/ 76 h 85"/>
                  <a:gd name="T12" fmla="*/ 85 w 85"/>
                  <a:gd name="T13" fmla="*/ 48 h 85"/>
                  <a:gd name="T14" fmla="*/ 76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6" y="76"/>
                    </a:lnTo>
                    <a:lnTo>
                      <a:pt x="85" y="48"/>
                    </a:lnTo>
                    <a:lnTo>
                      <a:pt x="76" y="10"/>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6" name="Freeform 1789"/>
              <p:cNvSpPr>
                <a:spLocks/>
              </p:cNvSpPr>
              <p:nvPr/>
            </p:nvSpPr>
            <p:spPr bwMode="auto">
              <a:xfrm>
                <a:off x="621" y="2159"/>
                <a:ext cx="67" cy="66"/>
              </a:xfrm>
              <a:custGeom>
                <a:avLst/>
                <a:gdLst>
                  <a:gd name="T0" fmla="*/ 38 w 67"/>
                  <a:gd name="T1" fmla="*/ 0 h 66"/>
                  <a:gd name="T2" fmla="*/ 10 w 67"/>
                  <a:gd name="T3" fmla="*/ 9 h 66"/>
                  <a:gd name="T4" fmla="*/ 0 w 67"/>
                  <a:gd name="T5" fmla="*/ 38 h 66"/>
                  <a:gd name="T6" fmla="*/ 10 w 67"/>
                  <a:gd name="T7" fmla="*/ 57 h 66"/>
                  <a:gd name="T8" fmla="*/ 38 w 67"/>
                  <a:gd name="T9" fmla="*/ 66 h 66"/>
                  <a:gd name="T10" fmla="*/ 57 w 67"/>
                  <a:gd name="T11" fmla="*/ 57 h 66"/>
                  <a:gd name="T12" fmla="*/ 67 w 67"/>
                  <a:gd name="T13" fmla="*/ 38 h 66"/>
                  <a:gd name="T14" fmla="*/ 57 w 67"/>
                  <a:gd name="T15" fmla="*/ 9 h 66"/>
                  <a:gd name="T16" fmla="*/ 38 w 67"/>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6"/>
                  <a:gd name="T29" fmla="*/ 67 w 6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6">
                    <a:moveTo>
                      <a:pt x="38" y="0"/>
                    </a:moveTo>
                    <a:lnTo>
                      <a:pt x="10" y="9"/>
                    </a:lnTo>
                    <a:lnTo>
                      <a:pt x="0" y="38"/>
                    </a:lnTo>
                    <a:lnTo>
                      <a:pt x="10" y="57"/>
                    </a:lnTo>
                    <a:lnTo>
                      <a:pt x="38" y="66"/>
                    </a:lnTo>
                    <a:lnTo>
                      <a:pt x="57" y="57"/>
                    </a:lnTo>
                    <a:lnTo>
                      <a:pt x="67" y="38"/>
                    </a:lnTo>
                    <a:lnTo>
                      <a:pt x="57" y="9"/>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7" name="Freeform 1790"/>
              <p:cNvSpPr>
                <a:spLocks/>
              </p:cNvSpPr>
              <p:nvPr/>
            </p:nvSpPr>
            <p:spPr bwMode="auto">
              <a:xfrm>
                <a:off x="631" y="2168"/>
                <a:ext cx="57" cy="57"/>
              </a:xfrm>
              <a:custGeom>
                <a:avLst/>
                <a:gdLst>
                  <a:gd name="T0" fmla="*/ 28 w 57"/>
                  <a:gd name="T1" fmla="*/ 0 h 57"/>
                  <a:gd name="T2" fmla="*/ 9 w 57"/>
                  <a:gd name="T3" fmla="*/ 10 h 57"/>
                  <a:gd name="T4" fmla="*/ 0 w 57"/>
                  <a:gd name="T5" fmla="*/ 29 h 57"/>
                  <a:gd name="T6" fmla="*/ 9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10"/>
                    </a:lnTo>
                    <a:lnTo>
                      <a:pt x="0" y="29"/>
                    </a:lnTo>
                    <a:lnTo>
                      <a:pt x="9" y="48"/>
                    </a:lnTo>
                    <a:lnTo>
                      <a:pt x="28" y="57"/>
                    </a:lnTo>
                    <a:lnTo>
                      <a:pt x="47" y="48"/>
                    </a:lnTo>
                    <a:lnTo>
                      <a:pt x="57" y="29"/>
                    </a:lnTo>
                    <a:lnTo>
                      <a:pt x="47" y="10"/>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8" name="Freeform 1791"/>
              <p:cNvSpPr>
                <a:spLocks/>
              </p:cNvSpPr>
              <p:nvPr/>
            </p:nvSpPr>
            <p:spPr bwMode="auto">
              <a:xfrm>
                <a:off x="640"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9 w 38"/>
                  <a:gd name="T11" fmla="*/ 28 h 38"/>
                  <a:gd name="T12" fmla="*/ 38 w 38"/>
                  <a:gd name="T13" fmla="*/ 19 h 38"/>
                  <a:gd name="T14" fmla="*/ 29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9" y="28"/>
                    </a:lnTo>
                    <a:lnTo>
                      <a:pt x="38" y="19"/>
                    </a:lnTo>
                    <a:lnTo>
                      <a:pt x="29" y="9"/>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69" name="Freeform 1792"/>
              <p:cNvSpPr>
                <a:spLocks/>
              </p:cNvSpPr>
              <p:nvPr/>
            </p:nvSpPr>
            <p:spPr bwMode="auto">
              <a:xfrm>
                <a:off x="650" y="2187"/>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11" name="Group 1793"/>
            <p:cNvGrpSpPr>
              <a:grpSpLocks/>
            </p:cNvGrpSpPr>
            <p:nvPr/>
          </p:nvGrpSpPr>
          <p:grpSpPr bwMode="auto">
            <a:xfrm>
              <a:off x="1179" y="1794"/>
              <a:ext cx="199" cy="209"/>
              <a:chOff x="782" y="2064"/>
              <a:chExt cx="209" cy="246"/>
            </a:xfrm>
          </p:grpSpPr>
          <p:sp>
            <p:nvSpPr>
              <p:cNvPr id="744" name="Freeform 1794"/>
              <p:cNvSpPr>
                <a:spLocks/>
              </p:cNvSpPr>
              <p:nvPr/>
            </p:nvSpPr>
            <p:spPr bwMode="auto">
              <a:xfrm>
                <a:off x="782" y="2064"/>
                <a:ext cx="209" cy="246"/>
              </a:xfrm>
              <a:custGeom>
                <a:avLst/>
                <a:gdLst>
                  <a:gd name="T0" fmla="*/ 105 w 209"/>
                  <a:gd name="T1" fmla="*/ 0 h 246"/>
                  <a:gd name="T2" fmla="*/ 67 w 209"/>
                  <a:gd name="T3" fmla="*/ 9 h 246"/>
                  <a:gd name="T4" fmla="*/ 29 w 209"/>
                  <a:gd name="T5" fmla="*/ 38 h 246"/>
                  <a:gd name="T6" fmla="*/ 10 w 209"/>
                  <a:gd name="T7" fmla="*/ 76 h 246"/>
                  <a:gd name="T8" fmla="*/ 0 w 209"/>
                  <a:gd name="T9" fmla="*/ 123 h 246"/>
                  <a:gd name="T10" fmla="*/ 10 w 209"/>
                  <a:gd name="T11" fmla="*/ 170 h 246"/>
                  <a:gd name="T12" fmla="*/ 29 w 209"/>
                  <a:gd name="T13" fmla="*/ 208 h 246"/>
                  <a:gd name="T14" fmla="*/ 67 w 209"/>
                  <a:gd name="T15" fmla="*/ 237 h 246"/>
                  <a:gd name="T16" fmla="*/ 105 w 209"/>
                  <a:gd name="T17" fmla="*/ 246 h 246"/>
                  <a:gd name="T18" fmla="*/ 142 w 209"/>
                  <a:gd name="T19" fmla="*/ 237 h 246"/>
                  <a:gd name="T20" fmla="*/ 180 w 209"/>
                  <a:gd name="T21" fmla="*/ 208 h 246"/>
                  <a:gd name="T22" fmla="*/ 199 w 209"/>
                  <a:gd name="T23" fmla="*/ 170 h 246"/>
                  <a:gd name="T24" fmla="*/ 209 w 209"/>
                  <a:gd name="T25" fmla="*/ 123 h 246"/>
                  <a:gd name="T26" fmla="*/ 199 w 209"/>
                  <a:gd name="T27" fmla="*/ 76 h 246"/>
                  <a:gd name="T28" fmla="*/ 180 w 209"/>
                  <a:gd name="T29" fmla="*/ 38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8"/>
                    </a:lnTo>
                    <a:lnTo>
                      <a:pt x="10" y="76"/>
                    </a:lnTo>
                    <a:lnTo>
                      <a:pt x="0" y="123"/>
                    </a:lnTo>
                    <a:lnTo>
                      <a:pt x="10" y="170"/>
                    </a:lnTo>
                    <a:lnTo>
                      <a:pt x="29" y="208"/>
                    </a:lnTo>
                    <a:lnTo>
                      <a:pt x="67" y="237"/>
                    </a:lnTo>
                    <a:lnTo>
                      <a:pt x="105" y="246"/>
                    </a:lnTo>
                    <a:lnTo>
                      <a:pt x="142" y="237"/>
                    </a:lnTo>
                    <a:lnTo>
                      <a:pt x="180" y="208"/>
                    </a:lnTo>
                    <a:lnTo>
                      <a:pt x="199" y="170"/>
                    </a:lnTo>
                    <a:lnTo>
                      <a:pt x="209" y="123"/>
                    </a:lnTo>
                    <a:lnTo>
                      <a:pt x="199" y="76"/>
                    </a:lnTo>
                    <a:lnTo>
                      <a:pt x="180" y="38"/>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5" name="Freeform 1795"/>
              <p:cNvSpPr>
                <a:spLocks/>
              </p:cNvSpPr>
              <p:nvPr/>
            </p:nvSpPr>
            <p:spPr bwMode="auto">
              <a:xfrm>
                <a:off x="792" y="2083"/>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80 h 208"/>
                  <a:gd name="T14" fmla="*/ 57 w 189"/>
                  <a:gd name="T15" fmla="*/ 199 h 208"/>
                  <a:gd name="T16" fmla="*/ 95 w 189"/>
                  <a:gd name="T17" fmla="*/ 208 h 208"/>
                  <a:gd name="T18" fmla="*/ 132 w 189"/>
                  <a:gd name="T19" fmla="*/ 199 h 208"/>
                  <a:gd name="T20" fmla="*/ 161 w 189"/>
                  <a:gd name="T21" fmla="*/ 180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80"/>
                    </a:lnTo>
                    <a:lnTo>
                      <a:pt x="57" y="199"/>
                    </a:lnTo>
                    <a:lnTo>
                      <a:pt x="95" y="208"/>
                    </a:lnTo>
                    <a:lnTo>
                      <a:pt x="132" y="199"/>
                    </a:lnTo>
                    <a:lnTo>
                      <a:pt x="161" y="180"/>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6" name="Freeform 1796"/>
              <p:cNvSpPr>
                <a:spLocks/>
              </p:cNvSpPr>
              <p:nvPr/>
            </p:nvSpPr>
            <p:spPr bwMode="auto">
              <a:xfrm>
                <a:off x="801" y="2092"/>
                <a:ext cx="171" cy="190"/>
              </a:xfrm>
              <a:custGeom>
                <a:avLst/>
                <a:gdLst>
                  <a:gd name="T0" fmla="*/ 86 w 171"/>
                  <a:gd name="T1" fmla="*/ 0 h 190"/>
                  <a:gd name="T2" fmla="*/ 57 w 171"/>
                  <a:gd name="T3" fmla="*/ 10 h 190"/>
                  <a:gd name="T4" fmla="*/ 29 w 171"/>
                  <a:gd name="T5" fmla="*/ 29 h 190"/>
                  <a:gd name="T6" fmla="*/ 10 w 171"/>
                  <a:gd name="T7" fmla="*/ 57 h 190"/>
                  <a:gd name="T8" fmla="*/ 0 w 171"/>
                  <a:gd name="T9" fmla="*/ 95 h 190"/>
                  <a:gd name="T10" fmla="*/ 10 w 171"/>
                  <a:gd name="T11" fmla="*/ 133 h 190"/>
                  <a:gd name="T12" fmla="*/ 29 w 171"/>
                  <a:gd name="T13" fmla="*/ 161 h 190"/>
                  <a:gd name="T14" fmla="*/ 57 w 171"/>
                  <a:gd name="T15" fmla="*/ 180 h 190"/>
                  <a:gd name="T16" fmla="*/ 86 w 171"/>
                  <a:gd name="T17" fmla="*/ 190 h 190"/>
                  <a:gd name="T18" fmla="*/ 123 w 171"/>
                  <a:gd name="T19" fmla="*/ 180 h 190"/>
                  <a:gd name="T20" fmla="*/ 142 w 171"/>
                  <a:gd name="T21" fmla="*/ 161 h 190"/>
                  <a:gd name="T22" fmla="*/ 161 w 171"/>
                  <a:gd name="T23" fmla="*/ 133 h 190"/>
                  <a:gd name="T24" fmla="*/ 171 w 171"/>
                  <a:gd name="T25" fmla="*/ 95 h 190"/>
                  <a:gd name="T26" fmla="*/ 161 w 171"/>
                  <a:gd name="T27" fmla="*/ 57 h 190"/>
                  <a:gd name="T28" fmla="*/ 142 w 171"/>
                  <a:gd name="T29" fmla="*/ 29 h 190"/>
                  <a:gd name="T30" fmla="*/ 123 w 171"/>
                  <a:gd name="T31" fmla="*/ 10 h 190"/>
                  <a:gd name="T32" fmla="*/ 86 w 171"/>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90"/>
                  <a:gd name="T53" fmla="*/ 171 w 171"/>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90">
                    <a:moveTo>
                      <a:pt x="86" y="0"/>
                    </a:moveTo>
                    <a:lnTo>
                      <a:pt x="57" y="10"/>
                    </a:lnTo>
                    <a:lnTo>
                      <a:pt x="29" y="29"/>
                    </a:lnTo>
                    <a:lnTo>
                      <a:pt x="10" y="57"/>
                    </a:lnTo>
                    <a:lnTo>
                      <a:pt x="0" y="95"/>
                    </a:lnTo>
                    <a:lnTo>
                      <a:pt x="10" y="133"/>
                    </a:lnTo>
                    <a:lnTo>
                      <a:pt x="29" y="161"/>
                    </a:lnTo>
                    <a:lnTo>
                      <a:pt x="57" y="180"/>
                    </a:lnTo>
                    <a:lnTo>
                      <a:pt x="86" y="190"/>
                    </a:lnTo>
                    <a:lnTo>
                      <a:pt x="123" y="180"/>
                    </a:lnTo>
                    <a:lnTo>
                      <a:pt x="142" y="161"/>
                    </a:lnTo>
                    <a:lnTo>
                      <a:pt x="161" y="133"/>
                    </a:lnTo>
                    <a:lnTo>
                      <a:pt x="171" y="95"/>
                    </a:lnTo>
                    <a:lnTo>
                      <a:pt x="161" y="57"/>
                    </a:lnTo>
                    <a:lnTo>
                      <a:pt x="142" y="29"/>
                    </a:lnTo>
                    <a:lnTo>
                      <a:pt x="123" y="10"/>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7" name="Freeform 1797"/>
              <p:cNvSpPr>
                <a:spLocks/>
              </p:cNvSpPr>
              <p:nvPr/>
            </p:nvSpPr>
            <p:spPr bwMode="auto">
              <a:xfrm>
                <a:off x="811" y="2102"/>
                <a:ext cx="161" cy="180"/>
              </a:xfrm>
              <a:custGeom>
                <a:avLst/>
                <a:gdLst>
                  <a:gd name="T0" fmla="*/ 76 w 161"/>
                  <a:gd name="T1" fmla="*/ 0 h 180"/>
                  <a:gd name="T2" fmla="*/ 47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47 w 161"/>
                  <a:gd name="T15" fmla="*/ 170 h 180"/>
                  <a:gd name="T16" fmla="*/ 76 w 161"/>
                  <a:gd name="T17" fmla="*/ 180 h 180"/>
                  <a:gd name="T18" fmla="*/ 113 w 161"/>
                  <a:gd name="T19" fmla="*/ 170 h 180"/>
                  <a:gd name="T20" fmla="*/ 132 w 161"/>
                  <a:gd name="T21" fmla="*/ 151 h 180"/>
                  <a:gd name="T22" fmla="*/ 151 w 161"/>
                  <a:gd name="T23" fmla="*/ 123 h 180"/>
                  <a:gd name="T24" fmla="*/ 161 w 161"/>
                  <a:gd name="T25" fmla="*/ 85 h 180"/>
                  <a:gd name="T26" fmla="*/ 151 w 161"/>
                  <a:gd name="T27" fmla="*/ 57 h 180"/>
                  <a:gd name="T28" fmla="*/ 132 w 161"/>
                  <a:gd name="T29" fmla="*/ 28 h 180"/>
                  <a:gd name="T30" fmla="*/ 113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9"/>
                    </a:lnTo>
                    <a:lnTo>
                      <a:pt x="28" y="28"/>
                    </a:lnTo>
                    <a:lnTo>
                      <a:pt x="9" y="57"/>
                    </a:lnTo>
                    <a:lnTo>
                      <a:pt x="0" y="85"/>
                    </a:lnTo>
                    <a:lnTo>
                      <a:pt x="9" y="123"/>
                    </a:lnTo>
                    <a:lnTo>
                      <a:pt x="28" y="151"/>
                    </a:lnTo>
                    <a:lnTo>
                      <a:pt x="47" y="170"/>
                    </a:lnTo>
                    <a:lnTo>
                      <a:pt x="76" y="180"/>
                    </a:lnTo>
                    <a:lnTo>
                      <a:pt x="113" y="170"/>
                    </a:lnTo>
                    <a:lnTo>
                      <a:pt x="132" y="151"/>
                    </a:lnTo>
                    <a:lnTo>
                      <a:pt x="151" y="123"/>
                    </a:lnTo>
                    <a:lnTo>
                      <a:pt x="161" y="85"/>
                    </a:lnTo>
                    <a:lnTo>
                      <a:pt x="151" y="57"/>
                    </a:lnTo>
                    <a:lnTo>
                      <a:pt x="132" y="28"/>
                    </a:lnTo>
                    <a:lnTo>
                      <a:pt x="113" y="9"/>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8" name="Freeform 1798"/>
              <p:cNvSpPr>
                <a:spLocks/>
              </p:cNvSpPr>
              <p:nvPr/>
            </p:nvSpPr>
            <p:spPr bwMode="auto">
              <a:xfrm>
                <a:off x="820" y="2111"/>
                <a:ext cx="142" cy="161"/>
              </a:xfrm>
              <a:custGeom>
                <a:avLst/>
                <a:gdLst>
                  <a:gd name="T0" fmla="*/ 67 w 142"/>
                  <a:gd name="T1" fmla="*/ 0 h 161"/>
                  <a:gd name="T2" fmla="*/ 38 w 142"/>
                  <a:gd name="T3" fmla="*/ 10 h 161"/>
                  <a:gd name="T4" fmla="*/ 19 w 142"/>
                  <a:gd name="T5" fmla="*/ 29 h 161"/>
                  <a:gd name="T6" fmla="*/ 10 w 142"/>
                  <a:gd name="T7" fmla="*/ 48 h 161"/>
                  <a:gd name="T8" fmla="*/ 0 w 142"/>
                  <a:gd name="T9" fmla="*/ 76 h 161"/>
                  <a:gd name="T10" fmla="*/ 10 w 142"/>
                  <a:gd name="T11" fmla="*/ 114 h 161"/>
                  <a:gd name="T12" fmla="*/ 19 w 142"/>
                  <a:gd name="T13" fmla="*/ 133 h 161"/>
                  <a:gd name="T14" fmla="*/ 38 w 142"/>
                  <a:gd name="T15" fmla="*/ 152 h 161"/>
                  <a:gd name="T16" fmla="*/ 67 w 142"/>
                  <a:gd name="T17" fmla="*/ 161 h 161"/>
                  <a:gd name="T18" fmla="*/ 95 w 142"/>
                  <a:gd name="T19" fmla="*/ 152 h 161"/>
                  <a:gd name="T20" fmla="*/ 123 w 142"/>
                  <a:gd name="T21" fmla="*/ 133 h 161"/>
                  <a:gd name="T22" fmla="*/ 133 w 142"/>
                  <a:gd name="T23" fmla="*/ 114 h 161"/>
                  <a:gd name="T24" fmla="*/ 142 w 142"/>
                  <a:gd name="T25" fmla="*/ 76 h 161"/>
                  <a:gd name="T26" fmla="*/ 133 w 142"/>
                  <a:gd name="T27" fmla="*/ 48 h 161"/>
                  <a:gd name="T28" fmla="*/ 123 w 142"/>
                  <a:gd name="T29" fmla="*/ 29 h 161"/>
                  <a:gd name="T30" fmla="*/ 95 w 142"/>
                  <a:gd name="T31" fmla="*/ 10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10"/>
                    </a:lnTo>
                    <a:lnTo>
                      <a:pt x="19" y="29"/>
                    </a:lnTo>
                    <a:lnTo>
                      <a:pt x="10" y="48"/>
                    </a:lnTo>
                    <a:lnTo>
                      <a:pt x="0" y="76"/>
                    </a:lnTo>
                    <a:lnTo>
                      <a:pt x="10" y="114"/>
                    </a:lnTo>
                    <a:lnTo>
                      <a:pt x="19" y="133"/>
                    </a:lnTo>
                    <a:lnTo>
                      <a:pt x="38" y="152"/>
                    </a:lnTo>
                    <a:lnTo>
                      <a:pt x="67" y="161"/>
                    </a:lnTo>
                    <a:lnTo>
                      <a:pt x="95" y="152"/>
                    </a:lnTo>
                    <a:lnTo>
                      <a:pt x="123" y="133"/>
                    </a:lnTo>
                    <a:lnTo>
                      <a:pt x="133" y="114"/>
                    </a:lnTo>
                    <a:lnTo>
                      <a:pt x="142" y="76"/>
                    </a:lnTo>
                    <a:lnTo>
                      <a:pt x="133" y="48"/>
                    </a:lnTo>
                    <a:lnTo>
                      <a:pt x="123" y="29"/>
                    </a:lnTo>
                    <a:lnTo>
                      <a:pt x="95" y="10"/>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9" name="Freeform 1799"/>
              <p:cNvSpPr>
                <a:spLocks/>
              </p:cNvSpPr>
              <p:nvPr/>
            </p:nvSpPr>
            <p:spPr bwMode="auto">
              <a:xfrm>
                <a:off x="830" y="2121"/>
                <a:ext cx="123" cy="142"/>
              </a:xfrm>
              <a:custGeom>
                <a:avLst/>
                <a:gdLst>
                  <a:gd name="T0" fmla="*/ 57 w 123"/>
                  <a:gd name="T1" fmla="*/ 0 h 142"/>
                  <a:gd name="T2" fmla="*/ 38 w 123"/>
                  <a:gd name="T3" fmla="*/ 9 h 142"/>
                  <a:gd name="T4" fmla="*/ 19 w 123"/>
                  <a:gd name="T5" fmla="*/ 19 h 142"/>
                  <a:gd name="T6" fmla="*/ 9 w 123"/>
                  <a:gd name="T7" fmla="*/ 38 h 142"/>
                  <a:gd name="T8" fmla="*/ 0 w 123"/>
                  <a:gd name="T9" fmla="*/ 66 h 142"/>
                  <a:gd name="T10" fmla="*/ 9 w 123"/>
                  <a:gd name="T11" fmla="*/ 95 h 142"/>
                  <a:gd name="T12" fmla="*/ 19 w 123"/>
                  <a:gd name="T13" fmla="*/ 123 h 142"/>
                  <a:gd name="T14" fmla="*/ 38 w 123"/>
                  <a:gd name="T15" fmla="*/ 132 h 142"/>
                  <a:gd name="T16" fmla="*/ 57 w 123"/>
                  <a:gd name="T17" fmla="*/ 142 h 142"/>
                  <a:gd name="T18" fmla="*/ 85 w 123"/>
                  <a:gd name="T19" fmla="*/ 132 h 142"/>
                  <a:gd name="T20" fmla="*/ 104 w 123"/>
                  <a:gd name="T21" fmla="*/ 123 h 142"/>
                  <a:gd name="T22" fmla="*/ 123 w 123"/>
                  <a:gd name="T23" fmla="*/ 95 h 142"/>
                  <a:gd name="T24" fmla="*/ 123 w 123"/>
                  <a:gd name="T25" fmla="*/ 66 h 142"/>
                  <a:gd name="T26" fmla="*/ 123 w 123"/>
                  <a:gd name="T27" fmla="*/ 38 h 142"/>
                  <a:gd name="T28" fmla="*/ 104 w 123"/>
                  <a:gd name="T29" fmla="*/ 19 h 142"/>
                  <a:gd name="T30" fmla="*/ 85 w 123"/>
                  <a:gd name="T31" fmla="*/ 9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9"/>
                    </a:lnTo>
                    <a:lnTo>
                      <a:pt x="19" y="19"/>
                    </a:lnTo>
                    <a:lnTo>
                      <a:pt x="9" y="38"/>
                    </a:lnTo>
                    <a:lnTo>
                      <a:pt x="0" y="66"/>
                    </a:lnTo>
                    <a:lnTo>
                      <a:pt x="9" y="95"/>
                    </a:lnTo>
                    <a:lnTo>
                      <a:pt x="19" y="123"/>
                    </a:lnTo>
                    <a:lnTo>
                      <a:pt x="38" y="132"/>
                    </a:lnTo>
                    <a:lnTo>
                      <a:pt x="57" y="142"/>
                    </a:lnTo>
                    <a:lnTo>
                      <a:pt x="85" y="132"/>
                    </a:lnTo>
                    <a:lnTo>
                      <a:pt x="104" y="123"/>
                    </a:lnTo>
                    <a:lnTo>
                      <a:pt x="123" y="95"/>
                    </a:lnTo>
                    <a:lnTo>
                      <a:pt x="123" y="66"/>
                    </a:lnTo>
                    <a:lnTo>
                      <a:pt x="123" y="38"/>
                    </a:lnTo>
                    <a:lnTo>
                      <a:pt x="104" y="19"/>
                    </a:lnTo>
                    <a:lnTo>
                      <a:pt x="85" y="9"/>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50" name="Freeform 1800"/>
              <p:cNvSpPr>
                <a:spLocks/>
              </p:cNvSpPr>
              <p:nvPr/>
            </p:nvSpPr>
            <p:spPr bwMode="auto">
              <a:xfrm>
                <a:off x="839" y="2130"/>
                <a:ext cx="104" cy="123"/>
              </a:xfrm>
              <a:custGeom>
                <a:avLst/>
                <a:gdLst>
                  <a:gd name="T0" fmla="*/ 57 w 104"/>
                  <a:gd name="T1" fmla="*/ 0 h 123"/>
                  <a:gd name="T2" fmla="*/ 38 w 104"/>
                  <a:gd name="T3" fmla="*/ 10 h 123"/>
                  <a:gd name="T4" fmla="*/ 19 w 104"/>
                  <a:gd name="T5" fmla="*/ 19 h 123"/>
                  <a:gd name="T6" fmla="*/ 10 w 104"/>
                  <a:gd name="T7" fmla="*/ 38 h 123"/>
                  <a:gd name="T8" fmla="*/ 0 w 104"/>
                  <a:gd name="T9" fmla="*/ 67 h 123"/>
                  <a:gd name="T10" fmla="*/ 10 w 104"/>
                  <a:gd name="T11" fmla="*/ 86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7 h 123"/>
                  <a:gd name="T24" fmla="*/ 95 w 104"/>
                  <a:gd name="T25" fmla="*/ 19 h 123"/>
                  <a:gd name="T26" fmla="*/ 76 w 104"/>
                  <a:gd name="T27" fmla="*/ 10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10"/>
                    </a:lnTo>
                    <a:lnTo>
                      <a:pt x="19" y="19"/>
                    </a:lnTo>
                    <a:lnTo>
                      <a:pt x="10" y="38"/>
                    </a:lnTo>
                    <a:lnTo>
                      <a:pt x="0" y="67"/>
                    </a:lnTo>
                    <a:lnTo>
                      <a:pt x="10" y="86"/>
                    </a:lnTo>
                    <a:lnTo>
                      <a:pt x="19" y="104"/>
                    </a:lnTo>
                    <a:lnTo>
                      <a:pt x="38" y="123"/>
                    </a:lnTo>
                    <a:lnTo>
                      <a:pt x="57" y="123"/>
                    </a:lnTo>
                    <a:lnTo>
                      <a:pt x="76" y="123"/>
                    </a:lnTo>
                    <a:lnTo>
                      <a:pt x="95" y="104"/>
                    </a:lnTo>
                    <a:lnTo>
                      <a:pt x="104" y="67"/>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51" name="Freeform 1801"/>
              <p:cNvSpPr>
                <a:spLocks/>
              </p:cNvSpPr>
              <p:nvPr/>
            </p:nvSpPr>
            <p:spPr bwMode="auto">
              <a:xfrm>
                <a:off x="839" y="2140"/>
                <a:ext cx="104" cy="104"/>
              </a:xfrm>
              <a:custGeom>
                <a:avLst/>
                <a:gdLst>
                  <a:gd name="T0" fmla="*/ 57 w 104"/>
                  <a:gd name="T1" fmla="*/ 0 h 104"/>
                  <a:gd name="T2" fmla="*/ 38 w 104"/>
                  <a:gd name="T3" fmla="*/ 9 h 104"/>
                  <a:gd name="T4" fmla="*/ 19 w 104"/>
                  <a:gd name="T5" fmla="*/ 19 h 104"/>
                  <a:gd name="T6" fmla="*/ 10 w 104"/>
                  <a:gd name="T7" fmla="*/ 38 h 104"/>
                  <a:gd name="T8" fmla="*/ 0 w 104"/>
                  <a:gd name="T9" fmla="*/ 57 h 104"/>
                  <a:gd name="T10" fmla="*/ 10 w 104"/>
                  <a:gd name="T11" fmla="*/ 76 h 104"/>
                  <a:gd name="T12" fmla="*/ 19 w 104"/>
                  <a:gd name="T13" fmla="*/ 94 h 104"/>
                  <a:gd name="T14" fmla="*/ 57 w 104"/>
                  <a:gd name="T15" fmla="*/ 104 h 104"/>
                  <a:gd name="T16" fmla="*/ 95 w 104"/>
                  <a:gd name="T17" fmla="*/ 94 h 104"/>
                  <a:gd name="T18" fmla="*/ 104 w 104"/>
                  <a:gd name="T19" fmla="*/ 57 h 104"/>
                  <a:gd name="T20" fmla="*/ 95 w 104"/>
                  <a:gd name="T21" fmla="*/ 19 h 104"/>
                  <a:gd name="T22" fmla="*/ 76 w 104"/>
                  <a:gd name="T23" fmla="*/ 9 h 104"/>
                  <a:gd name="T24" fmla="*/ 57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57" y="0"/>
                    </a:moveTo>
                    <a:lnTo>
                      <a:pt x="38" y="9"/>
                    </a:lnTo>
                    <a:lnTo>
                      <a:pt x="19" y="19"/>
                    </a:lnTo>
                    <a:lnTo>
                      <a:pt x="10" y="38"/>
                    </a:lnTo>
                    <a:lnTo>
                      <a:pt x="0" y="57"/>
                    </a:lnTo>
                    <a:lnTo>
                      <a:pt x="10" y="76"/>
                    </a:lnTo>
                    <a:lnTo>
                      <a:pt x="19" y="94"/>
                    </a:lnTo>
                    <a:lnTo>
                      <a:pt x="57" y="104"/>
                    </a:lnTo>
                    <a:lnTo>
                      <a:pt x="95" y="94"/>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52" name="Freeform 1802"/>
              <p:cNvSpPr>
                <a:spLocks/>
              </p:cNvSpPr>
              <p:nvPr/>
            </p:nvSpPr>
            <p:spPr bwMode="auto">
              <a:xfrm>
                <a:off x="849" y="2149"/>
                <a:ext cx="85" cy="85"/>
              </a:xfrm>
              <a:custGeom>
                <a:avLst/>
                <a:gdLst>
                  <a:gd name="T0" fmla="*/ 47 w 85"/>
                  <a:gd name="T1" fmla="*/ 0 h 85"/>
                  <a:gd name="T2" fmla="*/ 9 w 85"/>
                  <a:gd name="T3" fmla="*/ 10 h 85"/>
                  <a:gd name="T4" fmla="*/ 0 w 85"/>
                  <a:gd name="T5" fmla="*/ 48 h 85"/>
                  <a:gd name="T6" fmla="*/ 9 w 85"/>
                  <a:gd name="T7" fmla="*/ 76 h 85"/>
                  <a:gd name="T8" fmla="*/ 47 w 85"/>
                  <a:gd name="T9" fmla="*/ 85 h 85"/>
                  <a:gd name="T10" fmla="*/ 75 w 85"/>
                  <a:gd name="T11" fmla="*/ 76 h 85"/>
                  <a:gd name="T12" fmla="*/ 85 w 85"/>
                  <a:gd name="T13" fmla="*/ 48 h 85"/>
                  <a:gd name="T14" fmla="*/ 75 w 85"/>
                  <a:gd name="T15" fmla="*/ 10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10"/>
                    </a:lnTo>
                    <a:lnTo>
                      <a:pt x="0" y="48"/>
                    </a:lnTo>
                    <a:lnTo>
                      <a:pt x="9" y="76"/>
                    </a:lnTo>
                    <a:lnTo>
                      <a:pt x="47" y="85"/>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53" name="Freeform 1803"/>
              <p:cNvSpPr>
                <a:spLocks/>
              </p:cNvSpPr>
              <p:nvPr/>
            </p:nvSpPr>
            <p:spPr bwMode="auto">
              <a:xfrm>
                <a:off x="858" y="2159"/>
                <a:ext cx="66" cy="66"/>
              </a:xfrm>
              <a:custGeom>
                <a:avLst/>
                <a:gdLst>
                  <a:gd name="T0" fmla="*/ 38 w 66"/>
                  <a:gd name="T1" fmla="*/ 0 h 66"/>
                  <a:gd name="T2" fmla="*/ 10 w 66"/>
                  <a:gd name="T3" fmla="*/ 9 h 66"/>
                  <a:gd name="T4" fmla="*/ 0 w 66"/>
                  <a:gd name="T5" fmla="*/ 38 h 66"/>
                  <a:gd name="T6" fmla="*/ 10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10" y="9"/>
                    </a:lnTo>
                    <a:lnTo>
                      <a:pt x="0" y="38"/>
                    </a:lnTo>
                    <a:lnTo>
                      <a:pt x="10"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54" name="Freeform 1804"/>
              <p:cNvSpPr>
                <a:spLocks/>
              </p:cNvSpPr>
              <p:nvPr/>
            </p:nvSpPr>
            <p:spPr bwMode="auto">
              <a:xfrm>
                <a:off x="868" y="2168"/>
                <a:ext cx="56" cy="57"/>
              </a:xfrm>
              <a:custGeom>
                <a:avLst/>
                <a:gdLst>
                  <a:gd name="T0" fmla="*/ 28 w 56"/>
                  <a:gd name="T1" fmla="*/ 0 h 57"/>
                  <a:gd name="T2" fmla="*/ 9 w 56"/>
                  <a:gd name="T3" fmla="*/ 10 h 57"/>
                  <a:gd name="T4" fmla="*/ 0 w 56"/>
                  <a:gd name="T5" fmla="*/ 29 h 57"/>
                  <a:gd name="T6" fmla="*/ 9 w 56"/>
                  <a:gd name="T7" fmla="*/ 48 h 57"/>
                  <a:gd name="T8" fmla="*/ 28 w 56"/>
                  <a:gd name="T9" fmla="*/ 57 h 57"/>
                  <a:gd name="T10" fmla="*/ 47 w 56"/>
                  <a:gd name="T11" fmla="*/ 48 h 57"/>
                  <a:gd name="T12" fmla="*/ 56 w 56"/>
                  <a:gd name="T13" fmla="*/ 29 h 57"/>
                  <a:gd name="T14" fmla="*/ 47 w 56"/>
                  <a:gd name="T15" fmla="*/ 10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10"/>
                    </a:lnTo>
                    <a:lnTo>
                      <a:pt x="0" y="29"/>
                    </a:lnTo>
                    <a:lnTo>
                      <a:pt x="9" y="48"/>
                    </a:lnTo>
                    <a:lnTo>
                      <a:pt x="28" y="57"/>
                    </a:lnTo>
                    <a:lnTo>
                      <a:pt x="47" y="48"/>
                    </a:lnTo>
                    <a:lnTo>
                      <a:pt x="56" y="29"/>
                    </a:lnTo>
                    <a:lnTo>
                      <a:pt x="47" y="10"/>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55" name="Freeform 1805"/>
              <p:cNvSpPr>
                <a:spLocks/>
              </p:cNvSpPr>
              <p:nvPr/>
            </p:nvSpPr>
            <p:spPr bwMode="auto">
              <a:xfrm>
                <a:off x="877" y="2178"/>
                <a:ext cx="38" cy="38"/>
              </a:xfrm>
              <a:custGeom>
                <a:avLst/>
                <a:gdLst>
                  <a:gd name="T0" fmla="*/ 19 w 38"/>
                  <a:gd name="T1" fmla="*/ 0 h 38"/>
                  <a:gd name="T2" fmla="*/ 10 w 38"/>
                  <a:gd name="T3" fmla="*/ 9 h 38"/>
                  <a:gd name="T4" fmla="*/ 0 w 38"/>
                  <a:gd name="T5" fmla="*/ 19 h 38"/>
                  <a:gd name="T6" fmla="*/ 10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9"/>
                    </a:lnTo>
                    <a:lnTo>
                      <a:pt x="0" y="19"/>
                    </a:lnTo>
                    <a:lnTo>
                      <a:pt x="10"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56" name="Freeform 1806"/>
              <p:cNvSpPr>
                <a:spLocks/>
              </p:cNvSpPr>
              <p:nvPr/>
            </p:nvSpPr>
            <p:spPr bwMode="auto">
              <a:xfrm>
                <a:off x="887" y="2187"/>
                <a:ext cx="18" cy="19"/>
              </a:xfrm>
              <a:custGeom>
                <a:avLst/>
                <a:gdLst>
                  <a:gd name="T0" fmla="*/ 9 w 18"/>
                  <a:gd name="T1" fmla="*/ 0 h 19"/>
                  <a:gd name="T2" fmla="*/ 0 w 18"/>
                  <a:gd name="T3" fmla="*/ 0 h 19"/>
                  <a:gd name="T4" fmla="*/ 0 w 18"/>
                  <a:gd name="T5" fmla="*/ 10 h 19"/>
                  <a:gd name="T6" fmla="*/ 0 w 18"/>
                  <a:gd name="T7" fmla="*/ 19 h 19"/>
                  <a:gd name="T8" fmla="*/ 9 w 18"/>
                  <a:gd name="T9" fmla="*/ 19 h 19"/>
                  <a:gd name="T10" fmla="*/ 18 w 18"/>
                  <a:gd name="T11" fmla="*/ 19 h 19"/>
                  <a:gd name="T12" fmla="*/ 18 w 18"/>
                  <a:gd name="T13" fmla="*/ 10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10"/>
                    </a:lnTo>
                    <a:lnTo>
                      <a:pt x="0" y="19"/>
                    </a:lnTo>
                    <a:lnTo>
                      <a:pt x="9" y="19"/>
                    </a:lnTo>
                    <a:lnTo>
                      <a:pt x="18" y="19"/>
                    </a:lnTo>
                    <a:lnTo>
                      <a:pt x="18" y="10"/>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12" name="Group 1807"/>
            <p:cNvGrpSpPr>
              <a:grpSpLocks/>
            </p:cNvGrpSpPr>
            <p:nvPr/>
          </p:nvGrpSpPr>
          <p:grpSpPr bwMode="auto">
            <a:xfrm>
              <a:off x="1404" y="1794"/>
              <a:ext cx="207" cy="209"/>
              <a:chOff x="1019" y="2064"/>
              <a:chExt cx="218" cy="246"/>
            </a:xfrm>
          </p:grpSpPr>
          <p:sp>
            <p:nvSpPr>
              <p:cNvPr id="731" name="Freeform 1808"/>
              <p:cNvSpPr>
                <a:spLocks/>
              </p:cNvSpPr>
              <p:nvPr/>
            </p:nvSpPr>
            <p:spPr bwMode="auto">
              <a:xfrm>
                <a:off x="1019" y="2064"/>
                <a:ext cx="218" cy="246"/>
              </a:xfrm>
              <a:custGeom>
                <a:avLst/>
                <a:gdLst>
                  <a:gd name="T0" fmla="*/ 104 w 218"/>
                  <a:gd name="T1" fmla="*/ 0 h 246"/>
                  <a:gd name="T2" fmla="*/ 66 w 218"/>
                  <a:gd name="T3" fmla="*/ 9 h 246"/>
                  <a:gd name="T4" fmla="*/ 29 w 218"/>
                  <a:gd name="T5" fmla="*/ 38 h 246"/>
                  <a:gd name="T6" fmla="*/ 10 w 218"/>
                  <a:gd name="T7" fmla="*/ 76 h 246"/>
                  <a:gd name="T8" fmla="*/ 0 w 218"/>
                  <a:gd name="T9" fmla="*/ 123 h 246"/>
                  <a:gd name="T10" fmla="*/ 10 w 218"/>
                  <a:gd name="T11" fmla="*/ 170 h 246"/>
                  <a:gd name="T12" fmla="*/ 29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8"/>
                    </a:lnTo>
                    <a:lnTo>
                      <a:pt x="10" y="76"/>
                    </a:lnTo>
                    <a:lnTo>
                      <a:pt x="0" y="123"/>
                    </a:lnTo>
                    <a:lnTo>
                      <a:pt x="10" y="170"/>
                    </a:lnTo>
                    <a:lnTo>
                      <a:pt x="29"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32" name="Freeform 1809"/>
              <p:cNvSpPr>
                <a:spLocks/>
              </p:cNvSpPr>
              <p:nvPr/>
            </p:nvSpPr>
            <p:spPr bwMode="auto">
              <a:xfrm>
                <a:off x="1029" y="2083"/>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56 w 198"/>
                  <a:gd name="T15" fmla="*/ 199 h 208"/>
                  <a:gd name="T16" fmla="*/ 9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80"/>
                    </a:lnTo>
                    <a:lnTo>
                      <a:pt x="56" y="199"/>
                    </a:lnTo>
                    <a:lnTo>
                      <a:pt x="94" y="208"/>
                    </a:lnTo>
                    <a:lnTo>
                      <a:pt x="142" y="199"/>
                    </a:lnTo>
                    <a:lnTo>
                      <a:pt x="170" y="180"/>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33" name="Freeform 1810"/>
              <p:cNvSpPr>
                <a:spLocks/>
              </p:cNvSpPr>
              <p:nvPr/>
            </p:nvSpPr>
            <p:spPr bwMode="auto">
              <a:xfrm>
                <a:off x="1038" y="2092"/>
                <a:ext cx="180" cy="190"/>
              </a:xfrm>
              <a:custGeom>
                <a:avLst/>
                <a:gdLst>
                  <a:gd name="T0" fmla="*/ 85 w 180"/>
                  <a:gd name="T1" fmla="*/ 0 h 190"/>
                  <a:gd name="T2" fmla="*/ 57 w 180"/>
                  <a:gd name="T3" fmla="*/ 10 h 190"/>
                  <a:gd name="T4" fmla="*/ 28 w 180"/>
                  <a:gd name="T5" fmla="*/ 29 h 190"/>
                  <a:gd name="T6" fmla="*/ 10 w 180"/>
                  <a:gd name="T7" fmla="*/ 57 h 190"/>
                  <a:gd name="T8" fmla="*/ 0 w 180"/>
                  <a:gd name="T9" fmla="*/ 95 h 190"/>
                  <a:gd name="T10" fmla="*/ 10 w 180"/>
                  <a:gd name="T11" fmla="*/ 133 h 190"/>
                  <a:gd name="T12" fmla="*/ 28 w 180"/>
                  <a:gd name="T13" fmla="*/ 161 h 190"/>
                  <a:gd name="T14" fmla="*/ 57 w 180"/>
                  <a:gd name="T15" fmla="*/ 180 h 190"/>
                  <a:gd name="T16" fmla="*/ 85 w 180"/>
                  <a:gd name="T17" fmla="*/ 190 h 190"/>
                  <a:gd name="T18" fmla="*/ 12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10" y="57"/>
                    </a:lnTo>
                    <a:lnTo>
                      <a:pt x="0" y="95"/>
                    </a:lnTo>
                    <a:lnTo>
                      <a:pt x="10" y="133"/>
                    </a:lnTo>
                    <a:lnTo>
                      <a:pt x="28" y="161"/>
                    </a:lnTo>
                    <a:lnTo>
                      <a:pt x="57" y="180"/>
                    </a:lnTo>
                    <a:lnTo>
                      <a:pt x="85" y="190"/>
                    </a:lnTo>
                    <a:lnTo>
                      <a:pt x="123" y="180"/>
                    </a:lnTo>
                    <a:lnTo>
                      <a:pt x="152" y="161"/>
                    </a:lnTo>
                    <a:lnTo>
                      <a:pt x="170" y="133"/>
                    </a:lnTo>
                    <a:lnTo>
                      <a:pt x="180" y="95"/>
                    </a:lnTo>
                    <a:lnTo>
                      <a:pt x="170" y="57"/>
                    </a:lnTo>
                    <a:lnTo>
                      <a:pt x="152"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34" name="Freeform 1811"/>
              <p:cNvSpPr>
                <a:spLocks/>
              </p:cNvSpPr>
              <p:nvPr/>
            </p:nvSpPr>
            <p:spPr bwMode="auto">
              <a:xfrm>
                <a:off x="1048" y="2102"/>
                <a:ext cx="160" cy="180"/>
              </a:xfrm>
              <a:custGeom>
                <a:avLst/>
                <a:gdLst>
                  <a:gd name="T0" fmla="*/ 75 w 160"/>
                  <a:gd name="T1" fmla="*/ 0 h 180"/>
                  <a:gd name="T2" fmla="*/ 47 w 160"/>
                  <a:gd name="T3" fmla="*/ 9 h 180"/>
                  <a:gd name="T4" fmla="*/ 28 w 160"/>
                  <a:gd name="T5" fmla="*/ 28 h 180"/>
                  <a:gd name="T6" fmla="*/ 9 w 160"/>
                  <a:gd name="T7" fmla="*/ 57 h 180"/>
                  <a:gd name="T8" fmla="*/ 0 w 160"/>
                  <a:gd name="T9" fmla="*/ 85 h 180"/>
                  <a:gd name="T10" fmla="*/ 9 w 160"/>
                  <a:gd name="T11" fmla="*/ 123 h 180"/>
                  <a:gd name="T12" fmla="*/ 28 w 160"/>
                  <a:gd name="T13" fmla="*/ 151 h 180"/>
                  <a:gd name="T14" fmla="*/ 47 w 160"/>
                  <a:gd name="T15" fmla="*/ 170 h 180"/>
                  <a:gd name="T16" fmla="*/ 75 w 160"/>
                  <a:gd name="T17" fmla="*/ 180 h 180"/>
                  <a:gd name="T18" fmla="*/ 113 w 160"/>
                  <a:gd name="T19" fmla="*/ 170 h 180"/>
                  <a:gd name="T20" fmla="*/ 142 w 160"/>
                  <a:gd name="T21" fmla="*/ 151 h 180"/>
                  <a:gd name="T22" fmla="*/ 151 w 160"/>
                  <a:gd name="T23" fmla="*/ 123 h 180"/>
                  <a:gd name="T24" fmla="*/ 160 w 160"/>
                  <a:gd name="T25" fmla="*/ 85 h 180"/>
                  <a:gd name="T26" fmla="*/ 151 w 160"/>
                  <a:gd name="T27" fmla="*/ 57 h 180"/>
                  <a:gd name="T28" fmla="*/ 142 w 160"/>
                  <a:gd name="T29" fmla="*/ 28 h 180"/>
                  <a:gd name="T30" fmla="*/ 113 w 160"/>
                  <a:gd name="T31" fmla="*/ 9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9"/>
                    </a:lnTo>
                    <a:lnTo>
                      <a:pt x="28" y="28"/>
                    </a:lnTo>
                    <a:lnTo>
                      <a:pt x="9" y="57"/>
                    </a:lnTo>
                    <a:lnTo>
                      <a:pt x="0" y="85"/>
                    </a:lnTo>
                    <a:lnTo>
                      <a:pt x="9" y="123"/>
                    </a:lnTo>
                    <a:lnTo>
                      <a:pt x="28" y="151"/>
                    </a:lnTo>
                    <a:lnTo>
                      <a:pt x="47" y="170"/>
                    </a:lnTo>
                    <a:lnTo>
                      <a:pt x="75" y="180"/>
                    </a:lnTo>
                    <a:lnTo>
                      <a:pt x="113" y="170"/>
                    </a:lnTo>
                    <a:lnTo>
                      <a:pt x="142" y="151"/>
                    </a:lnTo>
                    <a:lnTo>
                      <a:pt x="151" y="123"/>
                    </a:lnTo>
                    <a:lnTo>
                      <a:pt x="160" y="85"/>
                    </a:lnTo>
                    <a:lnTo>
                      <a:pt x="151" y="57"/>
                    </a:lnTo>
                    <a:lnTo>
                      <a:pt x="142" y="28"/>
                    </a:lnTo>
                    <a:lnTo>
                      <a:pt x="113" y="9"/>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35" name="Freeform 1812"/>
              <p:cNvSpPr>
                <a:spLocks/>
              </p:cNvSpPr>
              <p:nvPr/>
            </p:nvSpPr>
            <p:spPr bwMode="auto">
              <a:xfrm>
                <a:off x="105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36" name="Freeform 1813"/>
              <p:cNvSpPr>
                <a:spLocks/>
              </p:cNvSpPr>
              <p:nvPr/>
            </p:nvSpPr>
            <p:spPr bwMode="auto">
              <a:xfrm>
                <a:off x="106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37" name="Freeform 1814"/>
              <p:cNvSpPr>
                <a:spLocks/>
              </p:cNvSpPr>
              <p:nvPr/>
            </p:nvSpPr>
            <p:spPr bwMode="auto">
              <a:xfrm>
                <a:off x="1076" y="2130"/>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4" y="86"/>
                    </a:lnTo>
                    <a:lnTo>
                      <a:pt x="114" y="67"/>
                    </a:lnTo>
                    <a:lnTo>
                      <a:pt x="114" y="38"/>
                    </a:lnTo>
                    <a:lnTo>
                      <a:pt x="95" y="19"/>
                    </a:lnTo>
                    <a:lnTo>
                      <a:pt x="76" y="10"/>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38" name="Freeform 1815"/>
              <p:cNvSpPr>
                <a:spLocks/>
              </p:cNvSpPr>
              <p:nvPr/>
            </p:nvSpPr>
            <p:spPr bwMode="auto">
              <a:xfrm>
                <a:off x="107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39" name="Freeform 1816"/>
              <p:cNvSpPr>
                <a:spLocks/>
              </p:cNvSpPr>
              <p:nvPr/>
            </p:nvSpPr>
            <p:spPr bwMode="auto">
              <a:xfrm>
                <a:off x="108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0" name="Freeform 1817"/>
              <p:cNvSpPr>
                <a:spLocks/>
              </p:cNvSpPr>
              <p:nvPr/>
            </p:nvSpPr>
            <p:spPr bwMode="auto">
              <a:xfrm>
                <a:off x="109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1" name="Freeform 1818"/>
              <p:cNvSpPr>
                <a:spLocks/>
              </p:cNvSpPr>
              <p:nvPr/>
            </p:nvSpPr>
            <p:spPr bwMode="auto">
              <a:xfrm>
                <a:off x="110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2" name="Freeform 1819"/>
              <p:cNvSpPr>
                <a:spLocks/>
              </p:cNvSpPr>
              <p:nvPr/>
            </p:nvSpPr>
            <p:spPr bwMode="auto">
              <a:xfrm>
                <a:off x="111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3" name="Freeform 1820"/>
              <p:cNvSpPr>
                <a:spLocks/>
              </p:cNvSpPr>
              <p:nvPr/>
            </p:nvSpPr>
            <p:spPr bwMode="auto">
              <a:xfrm>
                <a:off x="112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13" name="Group 1821"/>
            <p:cNvGrpSpPr>
              <a:grpSpLocks/>
            </p:cNvGrpSpPr>
            <p:nvPr/>
          </p:nvGrpSpPr>
          <p:grpSpPr bwMode="auto">
            <a:xfrm>
              <a:off x="730" y="1794"/>
              <a:ext cx="207" cy="209"/>
              <a:chOff x="309" y="2064"/>
              <a:chExt cx="218" cy="246"/>
            </a:xfrm>
          </p:grpSpPr>
          <p:sp>
            <p:nvSpPr>
              <p:cNvPr id="718" name="Freeform 1822"/>
              <p:cNvSpPr>
                <a:spLocks/>
              </p:cNvSpPr>
              <p:nvPr/>
            </p:nvSpPr>
            <p:spPr bwMode="auto">
              <a:xfrm>
                <a:off x="309" y="2064"/>
                <a:ext cx="218" cy="246"/>
              </a:xfrm>
              <a:custGeom>
                <a:avLst/>
                <a:gdLst>
                  <a:gd name="T0" fmla="*/ 104 w 218"/>
                  <a:gd name="T1" fmla="*/ 0 h 246"/>
                  <a:gd name="T2" fmla="*/ 66 w 218"/>
                  <a:gd name="T3" fmla="*/ 9 h 246"/>
                  <a:gd name="T4" fmla="*/ 28 w 218"/>
                  <a:gd name="T5" fmla="*/ 38 h 246"/>
                  <a:gd name="T6" fmla="*/ 9 w 218"/>
                  <a:gd name="T7" fmla="*/ 76 h 246"/>
                  <a:gd name="T8" fmla="*/ 0 w 218"/>
                  <a:gd name="T9" fmla="*/ 123 h 246"/>
                  <a:gd name="T10" fmla="*/ 9 w 218"/>
                  <a:gd name="T11" fmla="*/ 170 h 246"/>
                  <a:gd name="T12" fmla="*/ 28 w 218"/>
                  <a:gd name="T13" fmla="*/ 208 h 246"/>
                  <a:gd name="T14" fmla="*/ 66 w 218"/>
                  <a:gd name="T15" fmla="*/ 237 h 246"/>
                  <a:gd name="T16" fmla="*/ 104 w 218"/>
                  <a:gd name="T17" fmla="*/ 246 h 246"/>
                  <a:gd name="T18" fmla="*/ 152 w 218"/>
                  <a:gd name="T19" fmla="*/ 237 h 246"/>
                  <a:gd name="T20" fmla="*/ 189 w 218"/>
                  <a:gd name="T21" fmla="*/ 208 h 246"/>
                  <a:gd name="T22" fmla="*/ 208 w 218"/>
                  <a:gd name="T23" fmla="*/ 170 h 246"/>
                  <a:gd name="T24" fmla="*/ 218 w 218"/>
                  <a:gd name="T25" fmla="*/ 123 h 246"/>
                  <a:gd name="T26" fmla="*/ 208 w 218"/>
                  <a:gd name="T27" fmla="*/ 76 h 246"/>
                  <a:gd name="T28" fmla="*/ 189 w 218"/>
                  <a:gd name="T29" fmla="*/ 38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8"/>
                    </a:lnTo>
                    <a:lnTo>
                      <a:pt x="9" y="76"/>
                    </a:lnTo>
                    <a:lnTo>
                      <a:pt x="0" y="123"/>
                    </a:lnTo>
                    <a:lnTo>
                      <a:pt x="9" y="170"/>
                    </a:lnTo>
                    <a:lnTo>
                      <a:pt x="28" y="208"/>
                    </a:lnTo>
                    <a:lnTo>
                      <a:pt x="66" y="237"/>
                    </a:lnTo>
                    <a:lnTo>
                      <a:pt x="104" y="246"/>
                    </a:lnTo>
                    <a:lnTo>
                      <a:pt x="152" y="237"/>
                    </a:lnTo>
                    <a:lnTo>
                      <a:pt x="189" y="208"/>
                    </a:lnTo>
                    <a:lnTo>
                      <a:pt x="208" y="170"/>
                    </a:lnTo>
                    <a:lnTo>
                      <a:pt x="218" y="123"/>
                    </a:lnTo>
                    <a:lnTo>
                      <a:pt x="208" y="76"/>
                    </a:lnTo>
                    <a:lnTo>
                      <a:pt x="189" y="38"/>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19" name="Freeform 1823"/>
              <p:cNvSpPr>
                <a:spLocks/>
              </p:cNvSpPr>
              <p:nvPr/>
            </p:nvSpPr>
            <p:spPr bwMode="auto">
              <a:xfrm>
                <a:off x="318" y="2083"/>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3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3" y="199"/>
                    </a:lnTo>
                    <a:lnTo>
                      <a:pt x="171" y="180"/>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0" name="Freeform 1824"/>
              <p:cNvSpPr>
                <a:spLocks/>
              </p:cNvSpPr>
              <p:nvPr/>
            </p:nvSpPr>
            <p:spPr bwMode="auto">
              <a:xfrm>
                <a:off x="328" y="2092"/>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1" name="Freeform 1825"/>
              <p:cNvSpPr>
                <a:spLocks/>
              </p:cNvSpPr>
              <p:nvPr/>
            </p:nvSpPr>
            <p:spPr bwMode="auto">
              <a:xfrm>
                <a:off x="337" y="2102"/>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2" name="Freeform 1826"/>
              <p:cNvSpPr>
                <a:spLocks/>
              </p:cNvSpPr>
              <p:nvPr/>
            </p:nvSpPr>
            <p:spPr bwMode="auto">
              <a:xfrm>
                <a:off x="347" y="2111"/>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3" name="Freeform 1827"/>
              <p:cNvSpPr>
                <a:spLocks/>
              </p:cNvSpPr>
              <p:nvPr/>
            </p:nvSpPr>
            <p:spPr bwMode="auto">
              <a:xfrm>
                <a:off x="356" y="2121"/>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4" name="Freeform 1828"/>
              <p:cNvSpPr>
                <a:spLocks/>
              </p:cNvSpPr>
              <p:nvPr/>
            </p:nvSpPr>
            <p:spPr bwMode="auto">
              <a:xfrm>
                <a:off x="366" y="2130"/>
                <a:ext cx="113" cy="123"/>
              </a:xfrm>
              <a:custGeom>
                <a:avLst/>
                <a:gdLst>
                  <a:gd name="T0" fmla="*/ 57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6 h 123"/>
                  <a:gd name="T24" fmla="*/ 113 w 113"/>
                  <a:gd name="T25" fmla="*/ 67 h 123"/>
                  <a:gd name="T26" fmla="*/ 113 w 113"/>
                  <a:gd name="T27" fmla="*/ 38 h 123"/>
                  <a:gd name="T28" fmla="*/ 95 w 113"/>
                  <a:gd name="T29" fmla="*/ 19 h 123"/>
                  <a:gd name="T30" fmla="*/ 76 w 113"/>
                  <a:gd name="T31" fmla="*/ 10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10"/>
                    </a:lnTo>
                    <a:lnTo>
                      <a:pt x="19" y="19"/>
                    </a:lnTo>
                    <a:lnTo>
                      <a:pt x="9" y="38"/>
                    </a:lnTo>
                    <a:lnTo>
                      <a:pt x="0" y="67"/>
                    </a:lnTo>
                    <a:lnTo>
                      <a:pt x="9" y="86"/>
                    </a:lnTo>
                    <a:lnTo>
                      <a:pt x="19" y="104"/>
                    </a:lnTo>
                    <a:lnTo>
                      <a:pt x="38" y="123"/>
                    </a:lnTo>
                    <a:lnTo>
                      <a:pt x="57" y="123"/>
                    </a:lnTo>
                    <a:lnTo>
                      <a:pt x="76" y="123"/>
                    </a:lnTo>
                    <a:lnTo>
                      <a:pt x="95" y="104"/>
                    </a:lnTo>
                    <a:lnTo>
                      <a:pt x="113" y="86"/>
                    </a:lnTo>
                    <a:lnTo>
                      <a:pt x="113" y="67"/>
                    </a:lnTo>
                    <a:lnTo>
                      <a:pt x="113" y="38"/>
                    </a:lnTo>
                    <a:lnTo>
                      <a:pt x="95" y="19"/>
                    </a:lnTo>
                    <a:lnTo>
                      <a:pt x="76" y="10"/>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5" name="Freeform 1829"/>
              <p:cNvSpPr>
                <a:spLocks/>
              </p:cNvSpPr>
              <p:nvPr/>
            </p:nvSpPr>
            <p:spPr bwMode="auto">
              <a:xfrm>
                <a:off x="366" y="2140"/>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4 h 104"/>
                  <a:gd name="T10" fmla="*/ 47 w 104"/>
                  <a:gd name="T11" fmla="*/ 104 h 104"/>
                  <a:gd name="T12" fmla="*/ 95 w 104"/>
                  <a:gd name="T13" fmla="*/ 94 h 104"/>
                  <a:gd name="T14" fmla="*/ 104 w 104"/>
                  <a:gd name="T15" fmla="*/ 57 h 104"/>
                  <a:gd name="T16" fmla="*/ 95 w 104"/>
                  <a:gd name="T17" fmla="*/ 19 h 104"/>
                  <a:gd name="T18" fmla="*/ 76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4"/>
                    </a:lnTo>
                    <a:lnTo>
                      <a:pt x="47" y="104"/>
                    </a:lnTo>
                    <a:lnTo>
                      <a:pt x="95" y="94"/>
                    </a:lnTo>
                    <a:lnTo>
                      <a:pt x="104" y="57"/>
                    </a:lnTo>
                    <a:lnTo>
                      <a:pt x="95" y="19"/>
                    </a:lnTo>
                    <a:lnTo>
                      <a:pt x="76" y="9"/>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6" name="Freeform 1830"/>
              <p:cNvSpPr>
                <a:spLocks/>
              </p:cNvSpPr>
              <p:nvPr/>
            </p:nvSpPr>
            <p:spPr bwMode="auto">
              <a:xfrm>
                <a:off x="375" y="2149"/>
                <a:ext cx="86" cy="85"/>
              </a:xfrm>
              <a:custGeom>
                <a:avLst/>
                <a:gdLst>
                  <a:gd name="T0" fmla="*/ 38 w 86"/>
                  <a:gd name="T1" fmla="*/ 0 h 85"/>
                  <a:gd name="T2" fmla="*/ 10 w 86"/>
                  <a:gd name="T3" fmla="*/ 10 h 85"/>
                  <a:gd name="T4" fmla="*/ 0 w 86"/>
                  <a:gd name="T5" fmla="*/ 48 h 85"/>
                  <a:gd name="T6" fmla="*/ 10 w 86"/>
                  <a:gd name="T7" fmla="*/ 76 h 85"/>
                  <a:gd name="T8" fmla="*/ 38 w 86"/>
                  <a:gd name="T9" fmla="*/ 85 h 85"/>
                  <a:gd name="T10" fmla="*/ 76 w 86"/>
                  <a:gd name="T11" fmla="*/ 76 h 85"/>
                  <a:gd name="T12" fmla="*/ 86 w 86"/>
                  <a:gd name="T13" fmla="*/ 48 h 85"/>
                  <a:gd name="T14" fmla="*/ 76 w 86"/>
                  <a:gd name="T15" fmla="*/ 10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10"/>
                    </a:lnTo>
                    <a:lnTo>
                      <a:pt x="0" y="48"/>
                    </a:lnTo>
                    <a:lnTo>
                      <a:pt x="10" y="76"/>
                    </a:lnTo>
                    <a:lnTo>
                      <a:pt x="38" y="85"/>
                    </a:lnTo>
                    <a:lnTo>
                      <a:pt x="76" y="76"/>
                    </a:lnTo>
                    <a:lnTo>
                      <a:pt x="86" y="48"/>
                    </a:lnTo>
                    <a:lnTo>
                      <a:pt x="76" y="10"/>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7" name="Freeform 1831"/>
              <p:cNvSpPr>
                <a:spLocks/>
              </p:cNvSpPr>
              <p:nvPr/>
            </p:nvSpPr>
            <p:spPr bwMode="auto">
              <a:xfrm>
                <a:off x="385" y="2159"/>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8" name="Freeform 1832"/>
              <p:cNvSpPr>
                <a:spLocks/>
              </p:cNvSpPr>
              <p:nvPr/>
            </p:nvSpPr>
            <p:spPr bwMode="auto">
              <a:xfrm>
                <a:off x="394" y="2168"/>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29" name="Freeform 1833"/>
              <p:cNvSpPr>
                <a:spLocks/>
              </p:cNvSpPr>
              <p:nvPr/>
            </p:nvSpPr>
            <p:spPr bwMode="auto">
              <a:xfrm>
                <a:off x="404" y="2178"/>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30" name="Freeform 1834"/>
              <p:cNvSpPr>
                <a:spLocks/>
              </p:cNvSpPr>
              <p:nvPr/>
            </p:nvSpPr>
            <p:spPr bwMode="auto">
              <a:xfrm>
                <a:off x="413" y="2187"/>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sp>
          <p:nvSpPr>
            <p:cNvPr id="514" name="Line 1835"/>
            <p:cNvSpPr>
              <a:spLocks noChangeShapeType="1"/>
            </p:cNvSpPr>
            <p:nvPr/>
          </p:nvSpPr>
          <p:spPr bwMode="auto">
            <a:xfrm flipV="1">
              <a:off x="1567" y="2027"/>
              <a:ext cx="143" cy="128"/>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515" name="Group 1836"/>
            <p:cNvGrpSpPr>
              <a:grpSpLocks/>
            </p:cNvGrpSpPr>
            <p:nvPr/>
          </p:nvGrpSpPr>
          <p:grpSpPr bwMode="auto">
            <a:xfrm>
              <a:off x="1611" y="1914"/>
              <a:ext cx="207" cy="209"/>
              <a:chOff x="1237" y="2206"/>
              <a:chExt cx="218" cy="246"/>
            </a:xfrm>
          </p:grpSpPr>
          <p:sp>
            <p:nvSpPr>
              <p:cNvPr id="705" name="Freeform 1837"/>
              <p:cNvSpPr>
                <a:spLocks/>
              </p:cNvSpPr>
              <p:nvPr/>
            </p:nvSpPr>
            <p:spPr bwMode="auto">
              <a:xfrm>
                <a:off x="1237" y="2206"/>
                <a:ext cx="218" cy="246"/>
              </a:xfrm>
              <a:custGeom>
                <a:avLst/>
                <a:gdLst>
                  <a:gd name="T0" fmla="*/ 104 w 218"/>
                  <a:gd name="T1" fmla="*/ 0 h 246"/>
                  <a:gd name="T2" fmla="*/ 66 w 218"/>
                  <a:gd name="T3" fmla="*/ 10 h 246"/>
                  <a:gd name="T4" fmla="*/ 28 w 218"/>
                  <a:gd name="T5" fmla="*/ 38 h 246"/>
                  <a:gd name="T6" fmla="*/ 9 w 218"/>
                  <a:gd name="T7" fmla="*/ 76 h 246"/>
                  <a:gd name="T8" fmla="*/ 0 w 218"/>
                  <a:gd name="T9" fmla="*/ 123 h 246"/>
                  <a:gd name="T10" fmla="*/ 9 w 218"/>
                  <a:gd name="T11" fmla="*/ 171 h 246"/>
                  <a:gd name="T12" fmla="*/ 28 w 218"/>
                  <a:gd name="T13" fmla="*/ 208 h 246"/>
                  <a:gd name="T14" fmla="*/ 66 w 218"/>
                  <a:gd name="T15" fmla="*/ 237 h 246"/>
                  <a:gd name="T16" fmla="*/ 104 w 218"/>
                  <a:gd name="T17" fmla="*/ 246 h 246"/>
                  <a:gd name="T18" fmla="*/ 151 w 218"/>
                  <a:gd name="T19" fmla="*/ 237 h 246"/>
                  <a:gd name="T20" fmla="*/ 189 w 218"/>
                  <a:gd name="T21" fmla="*/ 208 h 246"/>
                  <a:gd name="T22" fmla="*/ 208 w 218"/>
                  <a:gd name="T23" fmla="*/ 171 h 246"/>
                  <a:gd name="T24" fmla="*/ 218 w 218"/>
                  <a:gd name="T25" fmla="*/ 123 h 246"/>
                  <a:gd name="T26" fmla="*/ 208 w 218"/>
                  <a:gd name="T27" fmla="*/ 76 h 246"/>
                  <a:gd name="T28" fmla="*/ 189 w 218"/>
                  <a:gd name="T29" fmla="*/ 38 h 246"/>
                  <a:gd name="T30" fmla="*/ 151 w 218"/>
                  <a:gd name="T31" fmla="*/ 10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10"/>
                    </a:lnTo>
                    <a:lnTo>
                      <a:pt x="28" y="38"/>
                    </a:lnTo>
                    <a:lnTo>
                      <a:pt x="9" y="76"/>
                    </a:lnTo>
                    <a:lnTo>
                      <a:pt x="0" y="123"/>
                    </a:lnTo>
                    <a:lnTo>
                      <a:pt x="9" y="171"/>
                    </a:lnTo>
                    <a:lnTo>
                      <a:pt x="28" y="208"/>
                    </a:lnTo>
                    <a:lnTo>
                      <a:pt x="66" y="237"/>
                    </a:lnTo>
                    <a:lnTo>
                      <a:pt x="104" y="246"/>
                    </a:lnTo>
                    <a:lnTo>
                      <a:pt x="151" y="237"/>
                    </a:lnTo>
                    <a:lnTo>
                      <a:pt x="189" y="208"/>
                    </a:lnTo>
                    <a:lnTo>
                      <a:pt x="208" y="171"/>
                    </a:lnTo>
                    <a:lnTo>
                      <a:pt x="218" y="123"/>
                    </a:lnTo>
                    <a:lnTo>
                      <a:pt x="208" y="76"/>
                    </a:lnTo>
                    <a:lnTo>
                      <a:pt x="189" y="38"/>
                    </a:lnTo>
                    <a:lnTo>
                      <a:pt x="151" y="10"/>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06" name="Freeform 1838"/>
              <p:cNvSpPr>
                <a:spLocks/>
              </p:cNvSpPr>
              <p:nvPr/>
            </p:nvSpPr>
            <p:spPr bwMode="auto">
              <a:xfrm>
                <a:off x="1246" y="2225"/>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80 h 208"/>
                  <a:gd name="T14" fmla="*/ 57 w 199"/>
                  <a:gd name="T15" fmla="*/ 199 h 208"/>
                  <a:gd name="T16" fmla="*/ 95 w 199"/>
                  <a:gd name="T17" fmla="*/ 208 h 208"/>
                  <a:gd name="T18" fmla="*/ 142 w 199"/>
                  <a:gd name="T19" fmla="*/ 199 h 208"/>
                  <a:gd name="T20" fmla="*/ 171 w 199"/>
                  <a:gd name="T21" fmla="*/ 180 h 208"/>
                  <a:gd name="T22" fmla="*/ 190 w 199"/>
                  <a:gd name="T23" fmla="*/ 142 h 208"/>
                  <a:gd name="T24" fmla="*/ 199 w 199"/>
                  <a:gd name="T25" fmla="*/ 104 h 208"/>
                  <a:gd name="T26" fmla="*/ 190 w 199"/>
                  <a:gd name="T27" fmla="*/ 66 h 208"/>
                  <a:gd name="T28" fmla="*/ 171 w 199"/>
                  <a:gd name="T29" fmla="*/ 28 h 208"/>
                  <a:gd name="T30" fmla="*/ 142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80"/>
                    </a:lnTo>
                    <a:lnTo>
                      <a:pt x="57" y="199"/>
                    </a:lnTo>
                    <a:lnTo>
                      <a:pt x="95" y="208"/>
                    </a:lnTo>
                    <a:lnTo>
                      <a:pt x="142" y="199"/>
                    </a:lnTo>
                    <a:lnTo>
                      <a:pt x="171" y="180"/>
                    </a:lnTo>
                    <a:lnTo>
                      <a:pt x="190" y="142"/>
                    </a:lnTo>
                    <a:lnTo>
                      <a:pt x="199" y="104"/>
                    </a:lnTo>
                    <a:lnTo>
                      <a:pt x="190" y="66"/>
                    </a:lnTo>
                    <a:lnTo>
                      <a:pt x="171" y="28"/>
                    </a:lnTo>
                    <a:lnTo>
                      <a:pt x="142" y="9"/>
                    </a:lnTo>
                    <a:lnTo>
                      <a:pt x="95"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07" name="Freeform 1839"/>
              <p:cNvSpPr>
                <a:spLocks/>
              </p:cNvSpPr>
              <p:nvPr/>
            </p:nvSpPr>
            <p:spPr bwMode="auto">
              <a:xfrm>
                <a:off x="1256" y="2234"/>
                <a:ext cx="180" cy="190"/>
              </a:xfrm>
              <a:custGeom>
                <a:avLst/>
                <a:gdLst>
                  <a:gd name="T0" fmla="*/ 8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85 w 180"/>
                  <a:gd name="T17" fmla="*/ 190 h 190"/>
                  <a:gd name="T18" fmla="*/ 123 w 180"/>
                  <a:gd name="T19" fmla="*/ 180 h 190"/>
                  <a:gd name="T20" fmla="*/ 151 w 180"/>
                  <a:gd name="T21" fmla="*/ 161 h 190"/>
                  <a:gd name="T22" fmla="*/ 170 w 180"/>
                  <a:gd name="T23" fmla="*/ 133 h 190"/>
                  <a:gd name="T24" fmla="*/ 180 w 180"/>
                  <a:gd name="T25" fmla="*/ 95 h 190"/>
                  <a:gd name="T26" fmla="*/ 170 w 180"/>
                  <a:gd name="T27" fmla="*/ 57 h 190"/>
                  <a:gd name="T28" fmla="*/ 151 w 180"/>
                  <a:gd name="T29" fmla="*/ 29 h 190"/>
                  <a:gd name="T30" fmla="*/ 123 w 180"/>
                  <a:gd name="T31" fmla="*/ 10 h 190"/>
                  <a:gd name="T32" fmla="*/ 8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85" y="0"/>
                    </a:moveTo>
                    <a:lnTo>
                      <a:pt x="57" y="10"/>
                    </a:lnTo>
                    <a:lnTo>
                      <a:pt x="28" y="29"/>
                    </a:lnTo>
                    <a:lnTo>
                      <a:pt x="9" y="57"/>
                    </a:lnTo>
                    <a:lnTo>
                      <a:pt x="0" y="95"/>
                    </a:lnTo>
                    <a:lnTo>
                      <a:pt x="9" y="133"/>
                    </a:lnTo>
                    <a:lnTo>
                      <a:pt x="28" y="161"/>
                    </a:lnTo>
                    <a:lnTo>
                      <a:pt x="57" y="180"/>
                    </a:lnTo>
                    <a:lnTo>
                      <a:pt x="85" y="190"/>
                    </a:lnTo>
                    <a:lnTo>
                      <a:pt x="123" y="180"/>
                    </a:lnTo>
                    <a:lnTo>
                      <a:pt x="151" y="161"/>
                    </a:lnTo>
                    <a:lnTo>
                      <a:pt x="170" y="133"/>
                    </a:lnTo>
                    <a:lnTo>
                      <a:pt x="180" y="95"/>
                    </a:lnTo>
                    <a:lnTo>
                      <a:pt x="170" y="57"/>
                    </a:lnTo>
                    <a:lnTo>
                      <a:pt x="151" y="29"/>
                    </a:lnTo>
                    <a:lnTo>
                      <a:pt x="123" y="10"/>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08" name="Freeform 1840"/>
              <p:cNvSpPr>
                <a:spLocks/>
              </p:cNvSpPr>
              <p:nvPr/>
            </p:nvSpPr>
            <p:spPr bwMode="auto">
              <a:xfrm>
                <a:off x="1265" y="2244"/>
                <a:ext cx="161" cy="180"/>
              </a:xfrm>
              <a:custGeom>
                <a:avLst/>
                <a:gdLst>
                  <a:gd name="T0" fmla="*/ 76 w 161"/>
                  <a:gd name="T1" fmla="*/ 0 h 180"/>
                  <a:gd name="T2" fmla="*/ 48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48 w 161"/>
                  <a:gd name="T15" fmla="*/ 170 h 180"/>
                  <a:gd name="T16" fmla="*/ 76 w 161"/>
                  <a:gd name="T17" fmla="*/ 180 h 180"/>
                  <a:gd name="T18" fmla="*/ 114 w 161"/>
                  <a:gd name="T19" fmla="*/ 170 h 180"/>
                  <a:gd name="T20" fmla="*/ 142 w 161"/>
                  <a:gd name="T21" fmla="*/ 151 h 180"/>
                  <a:gd name="T22" fmla="*/ 152 w 161"/>
                  <a:gd name="T23" fmla="*/ 123 h 180"/>
                  <a:gd name="T24" fmla="*/ 161 w 161"/>
                  <a:gd name="T25" fmla="*/ 85 h 180"/>
                  <a:gd name="T26" fmla="*/ 152 w 161"/>
                  <a:gd name="T27" fmla="*/ 57 h 180"/>
                  <a:gd name="T28" fmla="*/ 142 w 161"/>
                  <a:gd name="T29" fmla="*/ 28 h 180"/>
                  <a:gd name="T30" fmla="*/ 114 w 161"/>
                  <a:gd name="T31" fmla="*/ 9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9"/>
                    </a:lnTo>
                    <a:lnTo>
                      <a:pt x="29" y="28"/>
                    </a:lnTo>
                    <a:lnTo>
                      <a:pt x="10" y="57"/>
                    </a:lnTo>
                    <a:lnTo>
                      <a:pt x="0" y="85"/>
                    </a:lnTo>
                    <a:lnTo>
                      <a:pt x="10" y="123"/>
                    </a:lnTo>
                    <a:lnTo>
                      <a:pt x="29" y="151"/>
                    </a:lnTo>
                    <a:lnTo>
                      <a:pt x="48" y="170"/>
                    </a:lnTo>
                    <a:lnTo>
                      <a:pt x="76" y="180"/>
                    </a:lnTo>
                    <a:lnTo>
                      <a:pt x="114" y="170"/>
                    </a:lnTo>
                    <a:lnTo>
                      <a:pt x="142" y="151"/>
                    </a:lnTo>
                    <a:lnTo>
                      <a:pt x="152" y="123"/>
                    </a:lnTo>
                    <a:lnTo>
                      <a:pt x="161" y="85"/>
                    </a:lnTo>
                    <a:lnTo>
                      <a:pt x="152" y="57"/>
                    </a:lnTo>
                    <a:lnTo>
                      <a:pt x="142" y="28"/>
                    </a:lnTo>
                    <a:lnTo>
                      <a:pt x="114" y="9"/>
                    </a:lnTo>
                    <a:lnTo>
                      <a:pt x="76"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09" name="Freeform 1841"/>
              <p:cNvSpPr>
                <a:spLocks/>
              </p:cNvSpPr>
              <p:nvPr/>
            </p:nvSpPr>
            <p:spPr bwMode="auto">
              <a:xfrm>
                <a:off x="1275" y="2253"/>
                <a:ext cx="151" cy="161"/>
              </a:xfrm>
              <a:custGeom>
                <a:avLst/>
                <a:gdLst>
                  <a:gd name="T0" fmla="*/ 66 w 151"/>
                  <a:gd name="T1" fmla="*/ 0 h 161"/>
                  <a:gd name="T2" fmla="*/ 38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38 w 151"/>
                  <a:gd name="T15" fmla="*/ 152 h 161"/>
                  <a:gd name="T16" fmla="*/ 66 w 151"/>
                  <a:gd name="T17" fmla="*/ 161 h 161"/>
                  <a:gd name="T18" fmla="*/ 104 w 151"/>
                  <a:gd name="T19" fmla="*/ 152 h 161"/>
                  <a:gd name="T20" fmla="*/ 123 w 151"/>
                  <a:gd name="T21" fmla="*/ 133 h 161"/>
                  <a:gd name="T22" fmla="*/ 142 w 151"/>
                  <a:gd name="T23" fmla="*/ 114 h 161"/>
                  <a:gd name="T24" fmla="*/ 151 w 151"/>
                  <a:gd name="T25" fmla="*/ 76 h 161"/>
                  <a:gd name="T26" fmla="*/ 142 w 151"/>
                  <a:gd name="T27" fmla="*/ 48 h 161"/>
                  <a:gd name="T28" fmla="*/ 123 w 151"/>
                  <a:gd name="T29" fmla="*/ 29 h 161"/>
                  <a:gd name="T30" fmla="*/ 104 w 151"/>
                  <a:gd name="T31" fmla="*/ 10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10"/>
                    </a:lnTo>
                    <a:lnTo>
                      <a:pt x="19" y="29"/>
                    </a:lnTo>
                    <a:lnTo>
                      <a:pt x="9" y="48"/>
                    </a:lnTo>
                    <a:lnTo>
                      <a:pt x="0" y="76"/>
                    </a:lnTo>
                    <a:lnTo>
                      <a:pt x="9" y="114"/>
                    </a:lnTo>
                    <a:lnTo>
                      <a:pt x="19" y="133"/>
                    </a:lnTo>
                    <a:lnTo>
                      <a:pt x="38" y="152"/>
                    </a:lnTo>
                    <a:lnTo>
                      <a:pt x="66" y="161"/>
                    </a:lnTo>
                    <a:lnTo>
                      <a:pt x="104" y="152"/>
                    </a:lnTo>
                    <a:lnTo>
                      <a:pt x="123" y="133"/>
                    </a:lnTo>
                    <a:lnTo>
                      <a:pt x="142" y="114"/>
                    </a:lnTo>
                    <a:lnTo>
                      <a:pt x="151" y="76"/>
                    </a:lnTo>
                    <a:lnTo>
                      <a:pt x="142" y="48"/>
                    </a:lnTo>
                    <a:lnTo>
                      <a:pt x="123" y="29"/>
                    </a:lnTo>
                    <a:lnTo>
                      <a:pt x="104" y="10"/>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10" name="Freeform 1842"/>
              <p:cNvSpPr>
                <a:spLocks/>
              </p:cNvSpPr>
              <p:nvPr/>
            </p:nvSpPr>
            <p:spPr bwMode="auto">
              <a:xfrm>
                <a:off x="1284" y="2263"/>
                <a:ext cx="133" cy="142"/>
              </a:xfrm>
              <a:custGeom>
                <a:avLst/>
                <a:gdLst>
                  <a:gd name="T0" fmla="*/ 66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6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6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6" y="0"/>
                    </a:moveTo>
                    <a:lnTo>
                      <a:pt x="38" y="9"/>
                    </a:lnTo>
                    <a:lnTo>
                      <a:pt x="19" y="19"/>
                    </a:lnTo>
                    <a:lnTo>
                      <a:pt x="10" y="38"/>
                    </a:lnTo>
                    <a:lnTo>
                      <a:pt x="0" y="66"/>
                    </a:lnTo>
                    <a:lnTo>
                      <a:pt x="10" y="95"/>
                    </a:lnTo>
                    <a:lnTo>
                      <a:pt x="19" y="123"/>
                    </a:lnTo>
                    <a:lnTo>
                      <a:pt x="38" y="132"/>
                    </a:lnTo>
                    <a:lnTo>
                      <a:pt x="66" y="142"/>
                    </a:lnTo>
                    <a:lnTo>
                      <a:pt x="95" y="132"/>
                    </a:lnTo>
                    <a:lnTo>
                      <a:pt x="114" y="123"/>
                    </a:lnTo>
                    <a:lnTo>
                      <a:pt x="133" y="95"/>
                    </a:lnTo>
                    <a:lnTo>
                      <a:pt x="133" y="66"/>
                    </a:lnTo>
                    <a:lnTo>
                      <a:pt x="133" y="38"/>
                    </a:lnTo>
                    <a:lnTo>
                      <a:pt x="114" y="19"/>
                    </a:lnTo>
                    <a:lnTo>
                      <a:pt x="95" y="9"/>
                    </a:lnTo>
                    <a:lnTo>
                      <a:pt x="66"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11" name="Freeform 1843"/>
              <p:cNvSpPr>
                <a:spLocks/>
              </p:cNvSpPr>
              <p:nvPr/>
            </p:nvSpPr>
            <p:spPr bwMode="auto">
              <a:xfrm>
                <a:off x="1294" y="2272"/>
                <a:ext cx="113" cy="123"/>
              </a:xfrm>
              <a:custGeom>
                <a:avLst/>
                <a:gdLst>
                  <a:gd name="T0" fmla="*/ 56 w 113"/>
                  <a:gd name="T1" fmla="*/ 0 h 123"/>
                  <a:gd name="T2" fmla="*/ 38 w 113"/>
                  <a:gd name="T3" fmla="*/ 10 h 123"/>
                  <a:gd name="T4" fmla="*/ 19 w 113"/>
                  <a:gd name="T5" fmla="*/ 19 h 123"/>
                  <a:gd name="T6" fmla="*/ 9 w 113"/>
                  <a:gd name="T7" fmla="*/ 38 h 123"/>
                  <a:gd name="T8" fmla="*/ 0 w 113"/>
                  <a:gd name="T9" fmla="*/ 67 h 123"/>
                  <a:gd name="T10" fmla="*/ 9 w 113"/>
                  <a:gd name="T11" fmla="*/ 86 h 123"/>
                  <a:gd name="T12" fmla="*/ 19 w 113"/>
                  <a:gd name="T13" fmla="*/ 105 h 123"/>
                  <a:gd name="T14" fmla="*/ 38 w 113"/>
                  <a:gd name="T15" fmla="*/ 123 h 123"/>
                  <a:gd name="T16" fmla="*/ 56 w 113"/>
                  <a:gd name="T17" fmla="*/ 123 h 123"/>
                  <a:gd name="T18" fmla="*/ 75 w 113"/>
                  <a:gd name="T19" fmla="*/ 123 h 123"/>
                  <a:gd name="T20" fmla="*/ 94 w 113"/>
                  <a:gd name="T21" fmla="*/ 105 h 123"/>
                  <a:gd name="T22" fmla="*/ 113 w 113"/>
                  <a:gd name="T23" fmla="*/ 86 h 123"/>
                  <a:gd name="T24" fmla="*/ 113 w 113"/>
                  <a:gd name="T25" fmla="*/ 67 h 123"/>
                  <a:gd name="T26" fmla="*/ 113 w 113"/>
                  <a:gd name="T27" fmla="*/ 38 h 123"/>
                  <a:gd name="T28" fmla="*/ 94 w 113"/>
                  <a:gd name="T29" fmla="*/ 19 h 123"/>
                  <a:gd name="T30" fmla="*/ 75 w 113"/>
                  <a:gd name="T31" fmla="*/ 10 h 123"/>
                  <a:gd name="T32" fmla="*/ 56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6" y="0"/>
                    </a:moveTo>
                    <a:lnTo>
                      <a:pt x="38" y="10"/>
                    </a:lnTo>
                    <a:lnTo>
                      <a:pt x="19" y="19"/>
                    </a:lnTo>
                    <a:lnTo>
                      <a:pt x="9" y="38"/>
                    </a:lnTo>
                    <a:lnTo>
                      <a:pt x="0" y="67"/>
                    </a:lnTo>
                    <a:lnTo>
                      <a:pt x="9" y="86"/>
                    </a:lnTo>
                    <a:lnTo>
                      <a:pt x="19" y="105"/>
                    </a:lnTo>
                    <a:lnTo>
                      <a:pt x="38" y="123"/>
                    </a:lnTo>
                    <a:lnTo>
                      <a:pt x="56" y="123"/>
                    </a:lnTo>
                    <a:lnTo>
                      <a:pt x="75" y="123"/>
                    </a:lnTo>
                    <a:lnTo>
                      <a:pt x="94" y="105"/>
                    </a:lnTo>
                    <a:lnTo>
                      <a:pt x="113" y="86"/>
                    </a:lnTo>
                    <a:lnTo>
                      <a:pt x="113" y="67"/>
                    </a:lnTo>
                    <a:lnTo>
                      <a:pt x="113" y="38"/>
                    </a:lnTo>
                    <a:lnTo>
                      <a:pt x="94" y="19"/>
                    </a:lnTo>
                    <a:lnTo>
                      <a:pt x="75" y="10"/>
                    </a:lnTo>
                    <a:lnTo>
                      <a:pt x="56"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12" name="Freeform 1844"/>
              <p:cNvSpPr>
                <a:spLocks/>
              </p:cNvSpPr>
              <p:nvPr/>
            </p:nvSpPr>
            <p:spPr bwMode="auto">
              <a:xfrm>
                <a:off x="1294" y="2282"/>
                <a:ext cx="104" cy="104"/>
              </a:xfrm>
              <a:custGeom>
                <a:avLst/>
                <a:gdLst>
                  <a:gd name="T0" fmla="*/ 47 w 104"/>
                  <a:gd name="T1" fmla="*/ 0 h 104"/>
                  <a:gd name="T2" fmla="*/ 28 w 104"/>
                  <a:gd name="T3" fmla="*/ 9 h 104"/>
                  <a:gd name="T4" fmla="*/ 9 w 104"/>
                  <a:gd name="T5" fmla="*/ 19 h 104"/>
                  <a:gd name="T6" fmla="*/ 0 w 104"/>
                  <a:gd name="T7" fmla="*/ 57 h 104"/>
                  <a:gd name="T8" fmla="*/ 9 w 104"/>
                  <a:gd name="T9" fmla="*/ 95 h 104"/>
                  <a:gd name="T10" fmla="*/ 47 w 104"/>
                  <a:gd name="T11" fmla="*/ 104 h 104"/>
                  <a:gd name="T12" fmla="*/ 94 w 104"/>
                  <a:gd name="T13" fmla="*/ 95 h 104"/>
                  <a:gd name="T14" fmla="*/ 104 w 104"/>
                  <a:gd name="T15" fmla="*/ 57 h 104"/>
                  <a:gd name="T16" fmla="*/ 94 w 104"/>
                  <a:gd name="T17" fmla="*/ 19 h 104"/>
                  <a:gd name="T18" fmla="*/ 75 w 104"/>
                  <a:gd name="T19" fmla="*/ 9 h 104"/>
                  <a:gd name="T20" fmla="*/ 4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47" y="0"/>
                    </a:moveTo>
                    <a:lnTo>
                      <a:pt x="28" y="9"/>
                    </a:lnTo>
                    <a:lnTo>
                      <a:pt x="9" y="19"/>
                    </a:lnTo>
                    <a:lnTo>
                      <a:pt x="0" y="57"/>
                    </a:lnTo>
                    <a:lnTo>
                      <a:pt x="9" y="95"/>
                    </a:lnTo>
                    <a:lnTo>
                      <a:pt x="47" y="104"/>
                    </a:lnTo>
                    <a:lnTo>
                      <a:pt x="94" y="95"/>
                    </a:lnTo>
                    <a:lnTo>
                      <a:pt x="104" y="57"/>
                    </a:lnTo>
                    <a:lnTo>
                      <a:pt x="94" y="19"/>
                    </a:lnTo>
                    <a:lnTo>
                      <a:pt x="75" y="9"/>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13" name="Freeform 1845"/>
              <p:cNvSpPr>
                <a:spLocks/>
              </p:cNvSpPr>
              <p:nvPr/>
            </p:nvSpPr>
            <p:spPr bwMode="auto">
              <a:xfrm>
                <a:off x="1303" y="2291"/>
                <a:ext cx="85" cy="86"/>
              </a:xfrm>
              <a:custGeom>
                <a:avLst/>
                <a:gdLst>
                  <a:gd name="T0" fmla="*/ 38 w 85"/>
                  <a:gd name="T1" fmla="*/ 0 h 86"/>
                  <a:gd name="T2" fmla="*/ 10 w 85"/>
                  <a:gd name="T3" fmla="*/ 10 h 86"/>
                  <a:gd name="T4" fmla="*/ 0 w 85"/>
                  <a:gd name="T5" fmla="*/ 48 h 86"/>
                  <a:gd name="T6" fmla="*/ 10 w 85"/>
                  <a:gd name="T7" fmla="*/ 76 h 86"/>
                  <a:gd name="T8" fmla="*/ 38 w 85"/>
                  <a:gd name="T9" fmla="*/ 86 h 86"/>
                  <a:gd name="T10" fmla="*/ 76 w 85"/>
                  <a:gd name="T11" fmla="*/ 76 h 86"/>
                  <a:gd name="T12" fmla="*/ 85 w 85"/>
                  <a:gd name="T13" fmla="*/ 48 h 86"/>
                  <a:gd name="T14" fmla="*/ 76 w 85"/>
                  <a:gd name="T15" fmla="*/ 10 h 86"/>
                  <a:gd name="T16" fmla="*/ 38 w 85"/>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38" y="0"/>
                    </a:moveTo>
                    <a:lnTo>
                      <a:pt x="10" y="10"/>
                    </a:lnTo>
                    <a:lnTo>
                      <a:pt x="0" y="48"/>
                    </a:lnTo>
                    <a:lnTo>
                      <a:pt x="10" y="76"/>
                    </a:lnTo>
                    <a:lnTo>
                      <a:pt x="38" y="86"/>
                    </a:lnTo>
                    <a:lnTo>
                      <a:pt x="76" y="76"/>
                    </a:lnTo>
                    <a:lnTo>
                      <a:pt x="85" y="48"/>
                    </a:lnTo>
                    <a:lnTo>
                      <a:pt x="76" y="10"/>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14" name="Freeform 1846"/>
              <p:cNvSpPr>
                <a:spLocks/>
              </p:cNvSpPr>
              <p:nvPr/>
            </p:nvSpPr>
            <p:spPr bwMode="auto">
              <a:xfrm>
                <a:off x="1313" y="2301"/>
                <a:ext cx="66" cy="66"/>
              </a:xfrm>
              <a:custGeom>
                <a:avLst/>
                <a:gdLst>
                  <a:gd name="T0" fmla="*/ 37 w 66"/>
                  <a:gd name="T1" fmla="*/ 0 h 66"/>
                  <a:gd name="T2" fmla="*/ 9 w 66"/>
                  <a:gd name="T3" fmla="*/ 9 h 66"/>
                  <a:gd name="T4" fmla="*/ 0 w 66"/>
                  <a:gd name="T5" fmla="*/ 38 h 66"/>
                  <a:gd name="T6" fmla="*/ 9 w 66"/>
                  <a:gd name="T7" fmla="*/ 57 h 66"/>
                  <a:gd name="T8" fmla="*/ 37 w 66"/>
                  <a:gd name="T9" fmla="*/ 66 h 66"/>
                  <a:gd name="T10" fmla="*/ 56 w 66"/>
                  <a:gd name="T11" fmla="*/ 57 h 66"/>
                  <a:gd name="T12" fmla="*/ 66 w 66"/>
                  <a:gd name="T13" fmla="*/ 38 h 66"/>
                  <a:gd name="T14" fmla="*/ 56 w 66"/>
                  <a:gd name="T15" fmla="*/ 9 h 66"/>
                  <a:gd name="T16" fmla="*/ 37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7" y="0"/>
                    </a:moveTo>
                    <a:lnTo>
                      <a:pt x="9" y="9"/>
                    </a:lnTo>
                    <a:lnTo>
                      <a:pt x="0" y="38"/>
                    </a:lnTo>
                    <a:lnTo>
                      <a:pt x="9" y="57"/>
                    </a:lnTo>
                    <a:lnTo>
                      <a:pt x="37" y="66"/>
                    </a:lnTo>
                    <a:lnTo>
                      <a:pt x="56" y="57"/>
                    </a:lnTo>
                    <a:lnTo>
                      <a:pt x="66" y="38"/>
                    </a:lnTo>
                    <a:lnTo>
                      <a:pt x="56" y="9"/>
                    </a:lnTo>
                    <a:lnTo>
                      <a:pt x="37"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15" name="Freeform 1847"/>
              <p:cNvSpPr>
                <a:spLocks/>
              </p:cNvSpPr>
              <p:nvPr/>
            </p:nvSpPr>
            <p:spPr bwMode="auto">
              <a:xfrm>
                <a:off x="1322" y="2310"/>
                <a:ext cx="57" cy="57"/>
              </a:xfrm>
              <a:custGeom>
                <a:avLst/>
                <a:gdLst>
                  <a:gd name="T0" fmla="*/ 28 w 57"/>
                  <a:gd name="T1" fmla="*/ 0 h 57"/>
                  <a:gd name="T2" fmla="*/ 10 w 57"/>
                  <a:gd name="T3" fmla="*/ 10 h 57"/>
                  <a:gd name="T4" fmla="*/ 0 w 57"/>
                  <a:gd name="T5" fmla="*/ 29 h 57"/>
                  <a:gd name="T6" fmla="*/ 10 w 57"/>
                  <a:gd name="T7" fmla="*/ 48 h 57"/>
                  <a:gd name="T8" fmla="*/ 28 w 57"/>
                  <a:gd name="T9" fmla="*/ 57 h 57"/>
                  <a:gd name="T10" fmla="*/ 47 w 57"/>
                  <a:gd name="T11" fmla="*/ 48 h 57"/>
                  <a:gd name="T12" fmla="*/ 57 w 57"/>
                  <a:gd name="T13" fmla="*/ 29 h 57"/>
                  <a:gd name="T14" fmla="*/ 47 w 57"/>
                  <a:gd name="T15" fmla="*/ 10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10" y="10"/>
                    </a:lnTo>
                    <a:lnTo>
                      <a:pt x="0" y="29"/>
                    </a:lnTo>
                    <a:lnTo>
                      <a:pt x="10" y="48"/>
                    </a:lnTo>
                    <a:lnTo>
                      <a:pt x="28" y="57"/>
                    </a:lnTo>
                    <a:lnTo>
                      <a:pt x="47" y="48"/>
                    </a:lnTo>
                    <a:lnTo>
                      <a:pt x="57" y="29"/>
                    </a:lnTo>
                    <a:lnTo>
                      <a:pt x="47" y="10"/>
                    </a:lnTo>
                    <a:lnTo>
                      <a:pt x="28"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16" name="Freeform 1848"/>
              <p:cNvSpPr>
                <a:spLocks/>
              </p:cNvSpPr>
              <p:nvPr/>
            </p:nvSpPr>
            <p:spPr bwMode="auto">
              <a:xfrm>
                <a:off x="1332" y="2320"/>
                <a:ext cx="37" cy="38"/>
              </a:xfrm>
              <a:custGeom>
                <a:avLst/>
                <a:gdLst>
                  <a:gd name="T0" fmla="*/ 18 w 37"/>
                  <a:gd name="T1" fmla="*/ 0 h 38"/>
                  <a:gd name="T2" fmla="*/ 9 w 37"/>
                  <a:gd name="T3" fmla="*/ 9 h 38"/>
                  <a:gd name="T4" fmla="*/ 0 w 37"/>
                  <a:gd name="T5" fmla="*/ 19 h 38"/>
                  <a:gd name="T6" fmla="*/ 9 w 37"/>
                  <a:gd name="T7" fmla="*/ 28 h 38"/>
                  <a:gd name="T8" fmla="*/ 18 w 37"/>
                  <a:gd name="T9" fmla="*/ 38 h 38"/>
                  <a:gd name="T10" fmla="*/ 28 w 37"/>
                  <a:gd name="T11" fmla="*/ 28 h 38"/>
                  <a:gd name="T12" fmla="*/ 37 w 37"/>
                  <a:gd name="T13" fmla="*/ 19 h 38"/>
                  <a:gd name="T14" fmla="*/ 28 w 37"/>
                  <a:gd name="T15" fmla="*/ 9 h 38"/>
                  <a:gd name="T16" fmla="*/ 18 w 37"/>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18" y="0"/>
                    </a:moveTo>
                    <a:lnTo>
                      <a:pt x="9" y="9"/>
                    </a:lnTo>
                    <a:lnTo>
                      <a:pt x="0" y="19"/>
                    </a:lnTo>
                    <a:lnTo>
                      <a:pt x="9" y="28"/>
                    </a:lnTo>
                    <a:lnTo>
                      <a:pt x="18" y="38"/>
                    </a:lnTo>
                    <a:lnTo>
                      <a:pt x="28" y="28"/>
                    </a:lnTo>
                    <a:lnTo>
                      <a:pt x="37" y="19"/>
                    </a:lnTo>
                    <a:lnTo>
                      <a:pt x="28" y="9"/>
                    </a:lnTo>
                    <a:lnTo>
                      <a:pt x="18"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17" name="Freeform 1849"/>
              <p:cNvSpPr>
                <a:spLocks/>
              </p:cNvSpPr>
              <p:nvPr/>
            </p:nvSpPr>
            <p:spPr bwMode="auto">
              <a:xfrm>
                <a:off x="1341" y="2329"/>
                <a:ext cx="19" cy="19"/>
              </a:xfrm>
              <a:custGeom>
                <a:avLst/>
                <a:gdLst>
                  <a:gd name="T0" fmla="*/ 9 w 19"/>
                  <a:gd name="T1" fmla="*/ 0 h 19"/>
                  <a:gd name="T2" fmla="*/ 0 w 19"/>
                  <a:gd name="T3" fmla="*/ 0 h 19"/>
                  <a:gd name="T4" fmla="*/ 0 w 19"/>
                  <a:gd name="T5" fmla="*/ 10 h 19"/>
                  <a:gd name="T6" fmla="*/ 0 w 19"/>
                  <a:gd name="T7" fmla="*/ 19 h 19"/>
                  <a:gd name="T8" fmla="*/ 9 w 19"/>
                  <a:gd name="T9" fmla="*/ 19 h 19"/>
                  <a:gd name="T10" fmla="*/ 19 w 19"/>
                  <a:gd name="T11" fmla="*/ 19 h 19"/>
                  <a:gd name="T12" fmla="*/ 19 w 19"/>
                  <a:gd name="T13" fmla="*/ 10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10"/>
                    </a:lnTo>
                    <a:lnTo>
                      <a:pt x="0" y="19"/>
                    </a:lnTo>
                    <a:lnTo>
                      <a:pt x="9" y="19"/>
                    </a:lnTo>
                    <a:lnTo>
                      <a:pt x="19" y="19"/>
                    </a:lnTo>
                    <a:lnTo>
                      <a:pt x="19" y="10"/>
                    </a:lnTo>
                    <a:lnTo>
                      <a:pt x="19" y="0"/>
                    </a:lnTo>
                    <a:lnTo>
                      <a:pt x="9"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16" name="Group 1850"/>
            <p:cNvGrpSpPr>
              <a:grpSpLocks/>
            </p:cNvGrpSpPr>
            <p:nvPr/>
          </p:nvGrpSpPr>
          <p:grpSpPr bwMode="auto">
            <a:xfrm>
              <a:off x="1827" y="1914"/>
              <a:ext cx="207" cy="209"/>
              <a:chOff x="1464" y="2206"/>
              <a:chExt cx="218" cy="246"/>
            </a:xfrm>
          </p:grpSpPr>
          <p:sp>
            <p:nvSpPr>
              <p:cNvPr id="692" name="Freeform 1851"/>
              <p:cNvSpPr>
                <a:spLocks/>
              </p:cNvSpPr>
              <p:nvPr/>
            </p:nvSpPr>
            <p:spPr bwMode="auto">
              <a:xfrm>
                <a:off x="1464" y="2206"/>
                <a:ext cx="218" cy="246"/>
              </a:xfrm>
              <a:custGeom>
                <a:avLst/>
                <a:gdLst>
                  <a:gd name="T0" fmla="*/ 114 w 218"/>
                  <a:gd name="T1" fmla="*/ 0 h 246"/>
                  <a:gd name="T2" fmla="*/ 66 w 218"/>
                  <a:gd name="T3" fmla="*/ 10 h 246"/>
                  <a:gd name="T4" fmla="*/ 28 w 218"/>
                  <a:gd name="T5" fmla="*/ 38 h 246"/>
                  <a:gd name="T6" fmla="*/ 10 w 218"/>
                  <a:gd name="T7" fmla="*/ 76 h 246"/>
                  <a:gd name="T8" fmla="*/ 0 w 218"/>
                  <a:gd name="T9" fmla="*/ 123 h 246"/>
                  <a:gd name="T10" fmla="*/ 10 w 218"/>
                  <a:gd name="T11" fmla="*/ 171 h 246"/>
                  <a:gd name="T12" fmla="*/ 28 w 218"/>
                  <a:gd name="T13" fmla="*/ 208 h 246"/>
                  <a:gd name="T14" fmla="*/ 66 w 218"/>
                  <a:gd name="T15" fmla="*/ 237 h 246"/>
                  <a:gd name="T16" fmla="*/ 114 w 218"/>
                  <a:gd name="T17" fmla="*/ 246 h 246"/>
                  <a:gd name="T18" fmla="*/ 152 w 218"/>
                  <a:gd name="T19" fmla="*/ 237 h 246"/>
                  <a:gd name="T20" fmla="*/ 189 w 218"/>
                  <a:gd name="T21" fmla="*/ 208 h 246"/>
                  <a:gd name="T22" fmla="*/ 208 w 218"/>
                  <a:gd name="T23" fmla="*/ 171 h 246"/>
                  <a:gd name="T24" fmla="*/ 218 w 218"/>
                  <a:gd name="T25" fmla="*/ 123 h 246"/>
                  <a:gd name="T26" fmla="*/ 208 w 218"/>
                  <a:gd name="T27" fmla="*/ 76 h 246"/>
                  <a:gd name="T28" fmla="*/ 189 w 218"/>
                  <a:gd name="T29" fmla="*/ 38 h 246"/>
                  <a:gd name="T30" fmla="*/ 152 w 218"/>
                  <a:gd name="T31" fmla="*/ 10 h 246"/>
                  <a:gd name="T32" fmla="*/ 11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14" y="0"/>
                    </a:moveTo>
                    <a:lnTo>
                      <a:pt x="66" y="10"/>
                    </a:lnTo>
                    <a:lnTo>
                      <a:pt x="28" y="38"/>
                    </a:lnTo>
                    <a:lnTo>
                      <a:pt x="10" y="76"/>
                    </a:lnTo>
                    <a:lnTo>
                      <a:pt x="0" y="123"/>
                    </a:lnTo>
                    <a:lnTo>
                      <a:pt x="10" y="171"/>
                    </a:lnTo>
                    <a:lnTo>
                      <a:pt x="28" y="208"/>
                    </a:lnTo>
                    <a:lnTo>
                      <a:pt x="66" y="237"/>
                    </a:lnTo>
                    <a:lnTo>
                      <a:pt x="114" y="246"/>
                    </a:lnTo>
                    <a:lnTo>
                      <a:pt x="152" y="237"/>
                    </a:lnTo>
                    <a:lnTo>
                      <a:pt x="189" y="208"/>
                    </a:lnTo>
                    <a:lnTo>
                      <a:pt x="208" y="171"/>
                    </a:lnTo>
                    <a:lnTo>
                      <a:pt x="218" y="123"/>
                    </a:lnTo>
                    <a:lnTo>
                      <a:pt x="208" y="76"/>
                    </a:lnTo>
                    <a:lnTo>
                      <a:pt x="189" y="38"/>
                    </a:lnTo>
                    <a:lnTo>
                      <a:pt x="152" y="10"/>
                    </a:lnTo>
                    <a:lnTo>
                      <a:pt x="114"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93" name="Freeform 1852"/>
              <p:cNvSpPr>
                <a:spLocks/>
              </p:cNvSpPr>
              <p:nvPr/>
            </p:nvSpPr>
            <p:spPr bwMode="auto">
              <a:xfrm>
                <a:off x="1474" y="2225"/>
                <a:ext cx="198" cy="208"/>
              </a:xfrm>
              <a:custGeom>
                <a:avLst/>
                <a:gdLst>
                  <a:gd name="T0" fmla="*/ 104 w 198"/>
                  <a:gd name="T1" fmla="*/ 0 h 208"/>
                  <a:gd name="T2" fmla="*/ 6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66 w 198"/>
                  <a:gd name="T15" fmla="*/ 199 h 208"/>
                  <a:gd name="T16" fmla="*/ 10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10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104" y="0"/>
                    </a:moveTo>
                    <a:lnTo>
                      <a:pt x="66" y="9"/>
                    </a:lnTo>
                    <a:lnTo>
                      <a:pt x="28" y="28"/>
                    </a:lnTo>
                    <a:lnTo>
                      <a:pt x="9" y="66"/>
                    </a:lnTo>
                    <a:lnTo>
                      <a:pt x="0" y="104"/>
                    </a:lnTo>
                    <a:lnTo>
                      <a:pt x="9" y="142"/>
                    </a:lnTo>
                    <a:lnTo>
                      <a:pt x="28" y="180"/>
                    </a:lnTo>
                    <a:lnTo>
                      <a:pt x="66" y="199"/>
                    </a:lnTo>
                    <a:lnTo>
                      <a:pt x="104" y="208"/>
                    </a:lnTo>
                    <a:lnTo>
                      <a:pt x="142" y="199"/>
                    </a:lnTo>
                    <a:lnTo>
                      <a:pt x="170" y="180"/>
                    </a:lnTo>
                    <a:lnTo>
                      <a:pt x="189" y="142"/>
                    </a:lnTo>
                    <a:lnTo>
                      <a:pt x="198" y="104"/>
                    </a:lnTo>
                    <a:lnTo>
                      <a:pt x="189" y="66"/>
                    </a:lnTo>
                    <a:lnTo>
                      <a:pt x="170" y="28"/>
                    </a:lnTo>
                    <a:lnTo>
                      <a:pt x="142" y="9"/>
                    </a:lnTo>
                    <a:lnTo>
                      <a:pt x="104"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94" name="Freeform 1853"/>
              <p:cNvSpPr>
                <a:spLocks/>
              </p:cNvSpPr>
              <p:nvPr/>
            </p:nvSpPr>
            <p:spPr bwMode="auto">
              <a:xfrm>
                <a:off x="1483" y="2234"/>
                <a:ext cx="180" cy="190"/>
              </a:xfrm>
              <a:custGeom>
                <a:avLst/>
                <a:gdLst>
                  <a:gd name="T0" fmla="*/ 9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95 w 180"/>
                  <a:gd name="T17" fmla="*/ 190 h 190"/>
                  <a:gd name="T18" fmla="*/ 13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33 w 180"/>
                  <a:gd name="T31" fmla="*/ 10 h 190"/>
                  <a:gd name="T32" fmla="*/ 9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95" y="0"/>
                    </a:moveTo>
                    <a:lnTo>
                      <a:pt x="57" y="10"/>
                    </a:lnTo>
                    <a:lnTo>
                      <a:pt x="28" y="29"/>
                    </a:lnTo>
                    <a:lnTo>
                      <a:pt x="9" y="57"/>
                    </a:lnTo>
                    <a:lnTo>
                      <a:pt x="0" y="95"/>
                    </a:lnTo>
                    <a:lnTo>
                      <a:pt x="9" y="133"/>
                    </a:lnTo>
                    <a:lnTo>
                      <a:pt x="28" y="161"/>
                    </a:lnTo>
                    <a:lnTo>
                      <a:pt x="57" y="180"/>
                    </a:lnTo>
                    <a:lnTo>
                      <a:pt x="95" y="190"/>
                    </a:lnTo>
                    <a:lnTo>
                      <a:pt x="133" y="180"/>
                    </a:lnTo>
                    <a:lnTo>
                      <a:pt x="152" y="161"/>
                    </a:lnTo>
                    <a:lnTo>
                      <a:pt x="170" y="133"/>
                    </a:lnTo>
                    <a:lnTo>
                      <a:pt x="180" y="95"/>
                    </a:lnTo>
                    <a:lnTo>
                      <a:pt x="170" y="57"/>
                    </a:lnTo>
                    <a:lnTo>
                      <a:pt x="152" y="29"/>
                    </a:lnTo>
                    <a:lnTo>
                      <a:pt x="133" y="10"/>
                    </a:lnTo>
                    <a:lnTo>
                      <a:pt x="95"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95" name="Freeform 1854"/>
              <p:cNvSpPr>
                <a:spLocks/>
              </p:cNvSpPr>
              <p:nvPr/>
            </p:nvSpPr>
            <p:spPr bwMode="auto">
              <a:xfrm>
                <a:off x="1492" y="2244"/>
                <a:ext cx="161" cy="180"/>
              </a:xfrm>
              <a:custGeom>
                <a:avLst/>
                <a:gdLst>
                  <a:gd name="T0" fmla="*/ 86 w 161"/>
                  <a:gd name="T1" fmla="*/ 0 h 180"/>
                  <a:gd name="T2" fmla="*/ 5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57 w 161"/>
                  <a:gd name="T15" fmla="*/ 170 h 180"/>
                  <a:gd name="T16" fmla="*/ 86 w 161"/>
                  <a:gd name="T17" fmla="*/ 180 h 180"/>
                  <a:gd name="T18" fmla="*/ 114 w 161"/>
                  <a:gd name="T19" fmla="*/ 170 h 180"/>
                  <a:gd name="T20" fmla="*/ 143 w 161"/>
                  <a:gd name="T21" fmla="*/ 151 h 180"/>
                  <a:gd name="T22" fmla="*/ 152 w 161"/>
                  <a:gd name="T23" fmla="*/ 123 h 180"/>
                  <a:gd name="T24" fmla="*/ 161 w 161"/>
                  <a:gd name="T25" fmla="*/ 85 h 180"/>
                  <a:gd name="T26" fmla="*/ 152 w 161"/>
                  <a:gd name="T27" fmla="*/ 57 h 180"/>
                  <a:gd name="T28" fmla="*/ 143 w 161"/>
                  <a:gd name="T29" fmla="*/ 28 h 180"/>
                  <a:gd name="T30" fmla="*/ 114 w 161"/>
                  <a:gd name="T31" fmla="*/ 9 h 180"/>
                  <a:gd name="T32" fmla="*/ 8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86" y="0"/>
                    </a:moveTo>
                    <a:lnTo>
                      <a:pt x="57" y="9"/>
                    </a:lnTo>
                    <a:lnTo>
                      <a:pt x="29" y="28"/>
                    </a:lnTo>
                    <a:lnTo>
                      <a:pt x="10" y="57"/>
                    </a:lnTo>
                    <a:lnTo>
                      <a:pt x="0" y="85"/>
                    </a:lnTo>
                    <a:lnTo>
                      <a:pt x="10" y="123"/>
                    </a:lnTo>
                    <a:lnTo>
                      <a:pt x="29" y="151"/>
                    </a:lnTo>
                    <a:lnTo>
                      <a:pt x="57" y="170"/>
                    </a:lnTo>
                    <a:lnTo>
                      <a:pt x="86" y="180"/>
                    </a:lnTo>
                    <a:lnTo>
                      <a:pt x="114" y="170"/>
                    </a:lnTo>
                    <a:lnTo>
                      <a:pt x="143" y="151"/>
                    </a:lnTo>
                    <a:lnTo>
                      <a:pt x="152" y="123"/>
                    </a:lnTo>
                    <a:lnTo>
                      <a:pt x="161" y="85"/>
                    </a:lnTo>
                    <a:lnTo>
                      <a:pt x="152" y="57"/>
                    </a:lnTo>
                    <a:lnTo>
                      <a:pt x="143" y="28"/>
                    </a:lnTo>
                    <a:lnTo>
                      <a:pt x="114" y="9"/>
                    </a:lnTo>
                    <a:lnTo>
                      <a:pt x="8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96" name="Freeform 1855"/>
              <p:cNvSpPr>
                <a:spLocks/>
              </p:cNvSpPr>
              <p:nvPr/>
            </p:nvSpPr>
            <p:spPr bwMode="auto">
              <a:xfrm>
                <a:off x="1502" y="2253"/>
                <a:ext cx="151" cy="161"/>
              </a:xfrm>
              <a:custGeom>
                <a:avLst/>
                <a:gdLst>
                  <a:gd name="T0" fmla="*/ 76 w 151"/>
                  <a:gd name="T1" fmla="*/ 0 h 161"/>
                  <a:gd name="T2" fmla="*/ 47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47 w 151"/>
                  <a:gd name="T15" fmla="*/ 152 h 161"/>
                  <a:gd name="T16" fmla="*/ 76 w 151"/>
                  <a:gd name="T17" fmla="*/ 161 h 161"/>
                  <a:gd name="T18" fmla="*/ 104 w 151"/>
                  <a:gd name="T19" fmla="*/ 152 h 161"/>
                  <a:gd name="T20" fmla="*/ 133 w 151"/>
                  <a:gd name="T21" fmla="*/ 133 h 161"/>
                  <a:gd name="T22" fmla="*/ 142 w 151"/>
                  <a:gd name="T23" fmla="*/ 114 h 161"/>
                  <a:gd name="T24" fmla="*/ 151 w 151"/>
                  <a:gd name="T25" fmla="*/ 76 h 161"/>
                  <a:gd name="T26" fmla="*/ 142 w 151"/>
                  <a:gd name="T27" fmla="*/ 48 h 161"/>
                  <a:gd name="T28" fmla="*/ 133 w 151"/>
                  <a:gd name="T29" fmla="*/ 29 h 161"/>
                  <a:gd name="T30" fmla="*/ 104 w 151"/>
                  <a:gd name="T31" fmla="*/ 10 h 161"/>
                  <a:gd name="T32" fmla="*/ 7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76" y="0"/>
                    </a:moveTo>
                    <a:lnTo>
                      <a:pt x="47" y="10"/>
                    </a:lnTo>
                    <a:lnTo>
                      <a:pt x="19" y="29"/>
                    </a:lnTo>
                    <a:lnTo>
                      <a:pt x="9" y="48"/>
                    </a:lnTo>
                    <a:lnTo>
                      <a:pt x="0" y="76"/>
                    </a:lnTo>
                    <a:lnTo>
                      <a:pt x="9" y="114"/>
                    </a:lnTo>
                    <a:lnTo>
                      <a:pt x="19" y="133"/>
                    </a:lnTo>
                    <a:lnTo>
                      <a:pt x="47" y="152"/>
                    </a:lnTo>
                    <a:lnTo>
                      <a:pt x="76" y="161"/>
                    </a:lnTo>
                    <a:lnTo>
                      <a:pt x="104" y="152"/>
                    </a:lnTo>
                    <a:lnTo>
                      <a:pt x="133" y="133"/>
                    </a:lnTo>
                    <a:lnTo>
                      <a:pt x="142" y="114"/>
                    </a:lnTo>
                    <a:lnTo>
                      <a:pt x="151" y="76"/>
                    </a:lnTo>
                    <a:lnTo>
                      <a:pt x="142" y="48"/>
                    </a:lnTo>
                    <a:lnTo>
                      <a:pt x="133" y="29"/>
                    </a:lnTo>
                    <a:lnTo>
                      <a:pt x="104" y="10"/>
                    </a:lnTo>
                    <a:lnTo>
                      <a:pt x="76"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97" name="Freeform 1856"/>
              <p:cNvSpPr>
                <a:spLocks/>
              </p:cNvSpPr>
              <p:nvPr/>
            </p:nvSpPr>
            <p:spPr bwMode="auto">
              <a:xfrm>
                <a:off x="1511" y="2263"/>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98" name="Freeform 1857"/>
              <p:cNvSpPr>
                <a:spLocks/>
              </p:cNvSpPr>
              <p:nvPr/>
            </p:nvSpPr>
            <p:spPr bwMode="auto">
              <a:xfrm>
                <a:off x="1521" y="2272"/>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5 h 123"/>
                  <a:gd name="T14" fmla="*/ 38 w 114"/>
                  <a:gd name="T15" fmla="*/ 123 h 123"/>
                  <a:gd name="T16" fmla="*/ 57 w 114"/>
                  <a:gd name="T17" fmla="*/ 123 h 123"/>
                  <a:gd name="T18" fmla="*/ 76 w 114"/>
                  <a:gd name="T19" fmla="*/ 123 h 123"/>
                  <a:gd name="T20" fmla="*/ 95 w 114"/>
                  <a:gd name="T21" fmla="*/ 105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5"/>
                    </a:lnTo>
                    <a:lnTo>
                      <a:pt x="38" y="123"/>
                    </a:lnTo>
                    <a:lnTo>
                      <a:pt x="57" y="123"/>
                    </a:lnTo>
                    <a:lnTo>
                      <a:pt x="76" y="123"/>
                    </a:lnTo>
                    <a:lnTo>
                      <a:pt x="95" y="105"/>
                    </a:lnTo>
                    <a:lnTo>
                      <a:pt x="114" y="86"/>
                    </a:lnTo>
                    <a:lnTo>
                      <a:pt x="114" y="67"/>
                    </a:lnTo>
                    <a:lnTo>
                      <a:pt x="114" y="38"/>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99" name="Freeform 1858"/>
              <p:cNvSpPr>
                <a:spLocks/>
              </p:cNvSpPr>
              <p:nvPr/>
            </p:nvSpPr>
            <p:spPr bwMode="auto">
              <a:xfrm>
                <a:off x="1521" y="2282"/>
                <a:ext cx="104" cy="104"/>
              </a:xfrm>
              <a:custGeom>
                <a:avLst/>
                <a:gdLst>
                  <a:gd name="T0" fmla="*/ 57 w 104"/>
                  <a:gd name="T1" fmla="*/ 0 h 104"/>
                  <a:gd name="T2" fmla="*/ 28 w 104"/>
                  <a:gd name="T3" fmla="*/ 9 h 104"/>
                  <a:gd name="T4" fmla="*/ 19 w 104"/>
                  <a:gd name="T5" fmla="*/ 19 h 104"/>
                  <a:gd name="T6" fmla="*/ 0 w 104"/>
                  <a:gd name="T7" fmla="*/ 57 h 104"/>
                  <a:gd name="T8" fmla="*/ 19 w 104"/>
                  <a:gd name="T9" fmla="*/ 95 h 104"/>
                  <a:gd name="T10" fmla="*/ 57 w 104"/>
                  <a:gd name="T11" fmla="*/ 104 h 104"/>
                  <a:gd name="T12" fmla="*/ 95 w 104"/>
                  <a:gd name="T13" fmla="*/ 95 h 104"/>
                  <a:gd name="T14" fmla="*/ 104 w 104"/>
                  <a:gd name="T15" fmla="*/ 57 h 104"/>
                  <a:gd name="T16" fmla="*/ 95 w 104"/>
                  <a:gd name="T17" fmla="*/ 19 h 104"/>
                  <a:gd name="T18" fmla="*/ 76 w 104"/>
                  <a:gd name="T19" fmla="*/ 9 h 104"/>
                  <a:gd name="T20" fmla="*/ 5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57" y="0"/>
                    </a:moveTo>
                    <a:lnTo>
                      <a:pt x="28" y="9"/>
                    </a:lnTo>
                    <a:lnTo>
                      <a:pt x="19" y="19"/>
                    </a:lnTo>
                    <a:lnTo>
                      <a:pt x="0" y="57"/>
                    </a:lnTo>
                    <a:lnTo>
                      <a:pt x="19" y="95"/>
                    </a:lnTo>
                    <a:lnTo>
                      <a:pt x="57" y="104"/>
                    </a:lnTo>
                    <a:lnTo>
                      <a:pt x="95" y="95"/>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00" name="Freeform 1859"/>
              <p:cNvSpPr>
                <a:spLocks/>
              </p:cNvSpPr>
              <p:nvPr/>
            </p:nvSpPr>
            <p:spPr bwMode="auto">
              <a:xfrm>
                <a:off x="1530" y="2291"/>
                <a:ext cx="86" cy="86"/>
              </a:xfrm>
              <a:custGeom>
                <a:avLst/>
                <a:gdLst>
                  <a:gd name="T0" fmla="*/ 48 w 86"/>
                  <a:gd name="T1" fmla="*/ 0 h 86"/>
                  <a:gd name="T2" fmla="*/ 10 w 86"/>
                  <a:gd name="T3" fmla="*/ 10 h 86"/>
                  <a:gd name="T4" fmla="*/ 0 w 86"/>
                  <a:gd name="T5" fmla="*/ 48 h 86"/>
                  <a:gd name="T6" fmla="*/ 10 w 86"/>
                  <a:gd name="T7" fmla="*/ 76 h 86"/>
                  <a:gd name="T8" fmla="*/ 48 w 86"/>
                  <a:gd name="T9" fmla="*/ 86 h 86"/>
                  <a:gd name="T10" fmla="*/ 76 w 86"/>
                  <a:gd name="T11" fmla="*/ 76 h 86"/>
                  <a:gd name="T12" fmla="*/ 86 w 86"/>
                  <a:gd name="T13" fmla="*/ 48 h 86"/>
                  <a:gd name="T14" fmla="*/ 76 w 86"/>
                  <a:gd name="T15" fmla="*/ 10 h 86"/>
                  <a:gd name="T16" fmla="*/ 48 w 8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6"/>
                  <a:gd name="T29" fmla="*/ 86 w 8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6">
                    <a:moveTo>
                      <a:pt x="48" y="0"/>
                    </a:moveTo>
                    <a:lnTo>
                      <a:pt x="10" y="10"/>
                    </a:lnTo>
                    <a:lnTo>
                      <a:pt x="0" y="48"/>
                    </a:lnTo>
                    <a:lnTo>
                      <a:pt x="10" y="76"/>
                    </a:lnTo>
                    <a:lnTo>
                      <a:pt x="48" y="86"/>
                    </a:lnTo>
                    <a:lnTo>
                      <a:pt x="76" y="76"/>
                    </a:lnTo>
                    <a:lnTo>
                      <a:pt x="86" y="48"/>
                    </a:lnTo>
                    <a:lnTo>
                      <a:pt x="76" y="10"/>
                    </a:lnTo>
                    <a:lnTo>
                      <a:pt x="48"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01" name="Freeform 1860"/>
              <p:cNvSpPr>
                <a:spLocks/>
              </p:cNvSpPr>
              <p:nvPr/>
            </p:nvSpPr>
            <p:spPr bwMode="auto">
              <a:xfrm>
                <a:off x="1540" y="2301"/>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02" name="Freeform 1861"/>
              <p:cNvSpPr>
                <a:spLocks/>
              </p:cNvSpPr>
              <p:nvPr/>
            </p:nvSpPr>
            <p:spPr bwMode="auto">
              <a:xfrm>
                <a:off x="1549" y="2310"/>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03" name="Freeform 1862"/>
              <p:cNvSpPr>
                <a:spLocks/>
              </p:cNvSpPr>
              <p:nvPr/>
            </p:nvSpPr>
            <p:spPr bwMode="auto">
              <a:xfrm>
                <a:off x="1559" y="2320"/>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04" name="Freeform 1863"/>
              <p:cNvSpPr>
                <a:spLocks/>
              </p:cNvSpPr>
              <p:nvPr/>
            </p:nvSpPr>
            <p:spPr bwMode="auto">
              <a:xfrm>
                <a:off x="1568" y="2329"/>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17" name="Group 1864"/>
            <p:cNvGrpSpPr>
              <a:grpSpLocks/>
            </p:cNvGrpSpPr>
            <p:nvPr/>
          </p:nvGrpSpPr>
          <p:grpSpPr bwMode="auto">
            <a:xfrm>
              <a:off x="2060" y="1914"/>
              <a:ext cx="207" cy="209"/>
              <a:chOff x="1710" y="2206"/>
              <a:chExt cx="218" cy="246"/>
            </a:xfrm>
          </p:grpSpPr>
          <p:sp>
            <p:nvSpPr>
              <p:cNvPr id="679" name="Freeform 1865"/>
              <p:cNvSpPr>
                <a:spLocks/>
              </p:cNvSpPr>
              <p:nvPr/>
            </p:nvSpPr>
            <p:spPr bwMode="auto">
              <a:xfrm>
                <a:off x="1710" y="2206"/>
                <a:ext cx="218" cy="246"/>
              </a:xfrm>
              <a:custGeom>
                <a:avLst/>
                <a:gdLst>
                  <a:gd name="T0" fmla="*/ 114 w 218"/>
                  <a:gd name="T1" fmla="*/ 0 h 246"/>
                  <a:gd name="T2" fmla="*/ 67 w 218"/>
                  <a:gd name="T3" fmla="*/ 10 h 246"/>
                  <a:gd name="T4" fmla="*/ 29 w 218"/>
                  <a:gd name="T5" fmla="*/ 38 h 246"/>
                  <a:gd name="T6" fmla="*/ 10 w 218"/>
                  <a:gd name="T7" fmla="*/ 76 h 246"/>
                  <a:gd name="T8" fmla="*/ 0 w 218"/>
                  <a:gd name="T9" fmla="*/ 123 h 246"/>
                  <a:gd name="T10" fmla="*/ 10 w 218"/>
                  <a:gd name="T11" fmla="*/ 171 h 246"/>
                  <a:gd name="T12" fmla="*/ 29 w 218"/>
                  <a:gd name="T13" fmla="*/ 208 h 246"/>
                  <a:gd name="T14" fmla="*/ 67 w 218"/>
                  <a:gd name="T15" fmla="*/ 237 h 246"/>
                  <a:gd name="T16" fmla="*/ 114 w 218"/>
                  <a:gd name="T17" fmla="*/ 246 h 246"/>
                  <a:gd name="T18" fmla="*/ 152 w 218"/>
                  <a:gd name="T19" fmla="*/ 237 h 246"/>
                  <a:gd name="T20" fmla="*/ 190 w 218"/>
                  <a:gd name="T21" fmla="*/ 208 h 246"/>
                  <a:gd name="T22" fmla="*/ 209 w 218"/>
                  <a:gd name="T23" fmla="*/ 171 h 246"/>
                  <a:gd name="T24" fmla="*/ 218 w 218"/>
                  <a:gd name="T25" fmla="*/ 123 h 246"/>
                  <a:gd name="T26" fmla="*/ 209 w 218"/>
                  <a:gd name="T27" fmla="*/ 76 h 246"/>
                  <a:gd name="T28" fmla="*/ 190 w 218"/>
                  <a:gd name="T29" fmla="*/ 38 h 246"/>
                  <a:gd name="T30" fmla="*/ 152 w 218"/>
                  <a:gd name="T31" fmla="*/ 10 h 246"/>
                  <a:gd name="T32" fmla="*/ 11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14" y="0"/>
                    </a:moveTo>
                    <a:lnTo>
                      <a:pt x="67" y="10"/>
                    </a:lnTo>
                    <a:lnTo>
                      <a:pt x="29" y="38"/>
                    </a:lnTo>
                    <a:lnTo>
                      <a:pt x="10" y="76"/>
                    </a:lnTo>
                    <a:lnTo>
                      <a:pt x="0" y="123"/>
                    </a:lnTo>
                    <a:lnTo>
                      <a:pt x="10" y="171"/>
                    </a:lnTo>
                    <a:lnTo>
                      <a:pt x="29" y="208"/>
                    </a:lnTo>
                    <a:lnTo>
                      <a:pt x="67" y="237"/>
                    </a:lnTo>
                    <a:lnTo>
                      <a:pt x="114" y="246"/>
                    </a:lnTo>
                    <a:lnTo>
                      <a:pt x="152" y="237"/>
                    </a:lnTo>
                    <a:lnTo>
                      <a:pt x="190" y="208"/>
                    </a:lnTo>
                    <a:lnTo>
                      <a:pt x="209" y="171"/>
                    </a:lnTo>
                    <a:lnTo>
                      <a:pt x="218" y="123"/>
                    </a:lnTo>
                    <a:lnTo>
                      <a:pt x="209" y="76"/>
                    </a:lnTo>
                    <a:lnTo>
                      <a:pt x="190" y="38"/>
                    </a:lnTo>
                    <a:lnTo>
                      <a:pt x="152" y="10"/>
                    </a:lnTo>
                    <a:lnTo>
                      <a:pt x="114"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0" name="Freeform 1866"/>
              <p:cNvSpPr>
                <a:spLocks/>
              </p:cNvSpPr>
              <p:nvPr/>
            </p:nvSpPr>
            <p:spPr bwMode="auto">
              <a:xfrm>
                <a:off x="1720" y="2225"/>
                <a:ext cx="199" cy="208"/>
              </a:xfrm>
              <a:custGeom>
                <a:avLst/>
                <a:gdLst>
                  <a:gd name="T0" fmla="*/ 104 w 199"/>
                  <a:gd name="T1" fmla="*/ 0 h 208"/>
                  <a:gd name="T2" fmla="*/ 66 w 199"/>
                  <a:gd name="T3" fmla="*/ 9 h 208"/>
                  <a:gd name="T4" fmla="*/ 28 w 199"/>
                  <a:gd name="T5" fmla="*/ 28 h 208"/>
                  <a:gd name="T6" fmla="*/ 9 w 199"/>
                  <a:gd name="T7" fmla="*/ 66 h 208"/>
                  <a:gd name="T8" fmla="*/ 0 w 199"/>
                  <a:gd name="T9" fmla="*/ 104 h 208"/>
                  <a:gd name="T10" fmla="*/ 9 w 199"/>
                  <a:gd name="T11" fmla="*/ 142 h 208"/>
                  <a:gd name="T12" fmla="*/ 28 w 199"/>
                  <a:gd name="T13" fmla="*/ 180 h 208"/>
                  <a:gd name="T14" fmla="*/ 66 w 199"/>
                  <a:gd name="T15" fmla="*/ 199 h 208"/>
                  <a:gd name="T16" fmla="*/ 104 w 199"/>
                  <a:gd name="T17" fmla="*/ 208 h 208"/>
                  <a:gd name="T18" fmla="*/ 142 w 199"/>
                  <a:gd name="T19" fmla="*/ 199 h 208"/>
                  <a:gd name="T20" fmla="*/ 170 w 199"/>
                  <a:gd name="T21" fmla="*/ 180 h 208"/>
                  <a:gd name="T22" fmla="*/ 189 w 199"/>
                  <a:gd name="T23" fmla="*/ 142 h 208"/>
                  <a:gd name="T24" fmla="*/ 199 w 199"/>
                  <a:gd name="T25" fmla="*/ 104 h 208"/>
                  <a:gd name="T26" fmla="*/ 189 w 199"/>
                  <a:gd name="T27" fmla="*/ 66 h 208"/>
                  <a:gd name="T28" fmla="*/ 170 w 199"/>
                  <a:gd name="T29" fmla="*/ 28 h 208"/>
                  <a:gd name="T30" fmla="*/ 142 w 199"/>
                  <a:gd name="T31" fmla="*/ 9 h 208"/>
                  <a:gd name="T32" fmla="*/ 104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104" y="0"/>
                    </a:moveTo>
                    <a:lnTo>
                      <a:pt x="66" y="9"/>
                    </a:lnTo>
                    <a:lnTo>
                      <a:pt x="28" y="28"/>
                    </a:lnTo>
                    <a:lnTo>
                      <a:pt x="9" y="66"/>
                    </a:lnTo>
                    <a:lnTo>
                      <a:pt x="0" y="104"/>
                    </a:lnTo>
                    <a:lnTo>
                      <a:pt x="9" y="142"/>
                    </a:lnTo>
                    <a:lnTo>
                      <a:pt x="28" y="180"/>
                    </a:lnTo>
                    <a:lnTo>
                      <a:pt x="66" y="199"/>
                    </a:lnTo>
                    <a:lnTo>
                      <a:pt x="104" y="208"/>
                    </a:lnTo>
                    <a:lnTo>
                      <a:pt x="142" y="199"/>
                    </a:lnTo>
                    <a:lnTo>
                      <a:pt x="170" y="180"/>
                    </a:lnTo>
                    <a:lnTo>
                      <a:pt x="189" y="142"/>
                    </a:lnTo>
                    <a:lnTo>
                      <a:pt x="199" y="104"/>
                    </a:lnTo>
                    <a:lnTo>
                      <a:pt x="189" y="66"/>
                    </a:lnTo>
                    <a:lnTo>
                      <a:pt x="170" y="28"/>
                    </a:lnTo>
                    <a:lnTo>
                      <a:pt x="142" y="9"/>
                    </a:lnTo>
                    <a:lnTo>
                      <a:pt x="104"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1" name="Freeform 1867"/>
              <p:cNvSpPr>
                <a:spLocks/>
              </p:cNvSpPr>
              <p:nvPr/>
            </p:nvSpPr>
            <p:spPr bwMode="auto">
              <a:xfrm>
                <a:off x="1729" y="2234"/>
                <a:ext cx="180" cy="190"/>
              </a:xfrm>
              <a:custGeom>
                <a:avLst/>
                <a:gdLst>
                  <a:gd name="T0" fmla="*/ 95 w 180"/>
                  <a:gd name="T1" fmla="*/ 0 h 190"/>
                  <a:gd name="T2" fmla="*/ 57 w 180"/>
                  <a:gd name="T3" fmla="*/ 10 h 190"/>
                  <a:gd name="T4" fmla="*/ 29 w 180"/>
                  <a:gd name="T5" fmla="*/ 29 h 190"/>
                  <a:gd name="T6" fmla="*/ 10 w 180"/>
                  <a:gd name="T7" fmla="*/ 57 h 190"/>
                  <a:gd name="T8" fmla="*/ 0 w 180"/>
                  <a:gd name="T9" fmla="*/ 95 h 190"/>
                  <a:gd name="T10" fmla="*/ 10 w 180"/>
                  <a:gd name="T11" fmla="*/ 133 h 190"/>
                  <a:gd name="T12" fmla="*/ 29 w 180"/>
                  <a:gd name="T13" fmla="*/ 161 h 190"/>
                  <a:gd name="T14" fmla="*/ 57 w 180"/>
                  <a:gd name="T15" fmla="*/ 180 h 190"/>
                  <a:gd name="T16" fmla="*/ 95 w 180"/>
                  <a:gd name="T17" fmla="*/ 190 h 190"/>
                  <a:gd name="T18" fmla="*/ 133 w 180"/>
                  <a:gd name="T19" fmla="*/ 180 h 190"/>
                  <a:gd name="T20" fmla="*/ 152 w 180"/>
                  <a:gd name="T21" fmla="*/ 161 h 190"/>
                  <a:gd name="T22" fmla="*/ 171 w 180"/>
                  <a:gd name="T23" fmla="*/ 133 h 190"/>
                  <a:gd name="T24" fmla="*/ 180 w 180"/>
                  <a:gd name="T25" fmla="*/ 95 h 190"/>
                  <a:gd name="T26" fmla="*/ 171 w 180"/>
                  <a:gd name="T27" fmla="*/ 57 h 190"/>
                  <a:gd name="T28" fmla="*/ 152 w 180"/>
                  <a:gd name="T29" fmla="*/ 29 h 190"/>
                  <a:gd name="T30" fmla="*/ 133 w 180"/>
                  <a:gd name="T31" fmla="*/ 10 h 190"/>
                  <a:gd name="T32" fmla="*/ 9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95" y="0"/>
                    </a:moveTo>
                    <a:lnTo>
                      <a:pt x="57" y="10"/>
                    </a:lnTo>
                    <a:lnTo>
                      <a:pt x="29" y="29"/>
                    </a:lnTo>
                    <a:lnTo>
                      <a:pt x="10" y="57"/>
                    </a:lnTo>
                    <a:lnTo>
                      <a:pt x="0" y="95"/>
                    </a:lnTo>
                    <a:lnTo>
                      <a:pt x="10" y="133"/>
                    </a:lnTo>
                    <a:lnTo>
                      <a:pt x="29" y="161"/>
                    </a:lnTo>
                    <a:lnTo>
                      <a:pt x="57" y="180"/>
                    </a:lnTo>
                    <a:lnTo>
                      <a:pt x="95" y="190"/>
                    </a:lnTo>
                    <a:lnTo>
                      <a:pt x="133" y="180"/>
                    </a:lnTo>
                    <a:lnTo>
                      <a:pt x="152" y="161"/>
                    </a:lnTo>
                    <a:lnTo>
                      <a:pt x="171" y="133"/>
                    </a:lnTo>
                    <a:lnTo>
                      <a:pt x="180" y="95"/>
                    </a:lnTo>
                    <a:lnTo>
                      <a:pt x="171" y="57"/>
                    </a:lnTo>
                    <a:lnTo>
                      <a:pt x="152" y="29"/>
                    </a:lnTo>
                    <a:lnTo>
                      <a:pt x="133" y="10"/>
                    </a:lnTo>
                    <a:lnTo>
                      <a:pt x="95"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2" name="Freeform 1868"/>
              <p:cNvSpPr>
                <a:spLocks/>
              </p:cNvSpPr>
              <p:nvPr/>
            </p:nvSpPr>
            <p:spPr bwMode="auto">
              <a:xfrm>
                <a:off x="1739" y="2244"/>
                <a:ext cx="161" cy="180"/>
              </a:xfrm>
              <a:custGeom>
                <a:avLst/>
                <a:gdLst>
                  <a:gd name="T0" fmla="*/ 85 w 161"/>
                  <a:gd name="T1" fmla="*/ 0 h 180"/>
                  <a:gd name="T2" fmla="*/ 56 w 161"/>
                  <a:gd name="T3" fmla="*/ 9 h 180"/>
                  <a:gd name="T4" fmla="*/ 28 w 161"/>
                  <a:gd name="T5" fmla="*/ 28 h 180"/>
                  <a:gd name="T6" fmla="*/ 9 w 161"/>
                  <a:gd name="T7" fmla="*/ 57 h 180"/>
                  <a:gd name="T8" fmla="*/ 0 w 161"/>
                  <a:gd name="T9" fmla="*/ 85 h 180"/>
                  <a:gd name="T10" fmla="*/ 9 w 161"/>
                  <a:gd name="T11" fmla="*/ 123 h 180"/>
                  <a:gd name="T12" fmla="*/ 28 w 161"/>
                  <a:gd name="T13" fmla="*/ 151 h 180"/>
                  <a:gd name="T14" fmla="*/ 56 w 161"/>
                  <a:gd name="T15" fmla="*/ 170 h 180"/>
                  <a:gd name="T16" fmla="*/ 85 w 161"/>
                  <a:gd name="T17" fmla="*/ 180 h 180"/>
                  <a:gd name="T18" fmla="*/ 113 w 161"/>
                  <a:gd name="T19" fmla="*/ 170 h 180"/>
                  <a:gd name="T20" fmla="*/ 142 w 161"/>
                  <a:gd name="T21" fmla="*/ 151 h 180"/>
                  <a:gd name="T22" fmla="*/ 151 w 161"/>
                  <a:gd name="T23" fmla="*/ 123 h 180"/>
                  <a:gd name="T24" fmla="*/ 161 w 161"/>
                  <a:gd name="T25" fmla="*/ 85 h 180"/>
                  <a:gd name="T26" fmla="*/ 151 w 161"/>
                  <a:gd name="T27" fmla="*/ 57 h 180"/>
                  <a:gd name="T28" fmla="*/ 142 w 161"/>
                  <a:gd name="T29" fmla="*/ 28 h 180"/>
                  <a:gd name="T30" fmla="*/ 113 w 161"/>
                  <a:gd name="T31" fmla="*/ 9 h 180"/>
                  <a:gd name="T32" fmla="*/ 85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85" y="0"/>
                    </a:moveTo>
                    <a:lnTo>
                      <a:pt x="56" y="9"/>
                    </a:lnTo>
                    <a:lnTo>
                      <a:pt x="28" y="28"/>
                    </a:lnTo>
                    <a:lnTo>
                      <a:pt x="9" y="57"/>
                    </a:lnTo>
                    <a:lnTo>
                      <a:pt x="0" y="85"/>
                    </a:lnTo>
                    <a:lnTo>
                      <a:pt x="9" y="123"/>
                    </a:lnTo>
                    <a:lnTo>
                      <a:pt x="28" y="151"/>
                    </a:lnTo>
                    <a:lnTo>
                      <a:pt x="56" y="170"/>
                    </a:lnTo>
                    <a:lnTo>
                      <a:pt x="85" y="180"/>
                    </a:lnTo>
                    <a:lnTo>
                      <a:pt x="113" y="170"/>
                    </a:lnTo>
                    <a:lnTo>
                      <a:pt x="142" y="151"/>
                    </a:lnTo>
                    <a:lnTo>
                      <a:pt x="151" y="123"/>
                    </a:lnTo>
                    <a:lnTo>
                      <a:pt x="161" y="85"/>
                    </a:lnTo>
                    <a:lnTo>
                      <a:pt x="151" y="57"/>
                    </a:lnTo>
                    <a:lnTo>
                      <a:pt x="142" y="28"/>
                    </a:lnTo>
                    <a:lnTo>
                      <a:pt x="113" y="9"/>
                    </a:lnTo>
                    <a:lnTo>
                      <a:pt x="85"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3" name="Freeform 1869"/>
              <p:cNvSpPr>
                <a:spLocks/>
              </p:cNvSpPr>
              <p:nvPr/>
            </p:nvSpPr>
            <p:spPr bwMode="auto">
              <a:xfrm>
                <a:off x="1748" y="2253"/>
                <a:ext cx="152" cy="161"/>
              </a:xfrm>
              <a:custGeom>
                <a:avLst/>
                <a:gdLst>
                  <a:gd name="T0" fmla="*/ 76 w 152"/>
                  <a:gd name="T1" fmla="*/ 0 h 161"/>
                  <a:gd name="T2" fmla="*/ 47 w 152"/>
                  <a:gd name="T3" fmla="*/ 10 h 161"/>
                  <a:gd name="T4" fmla="*/ 19 w 152"/>
                  <a:gd name="T5" fmla="*/ 29 h 161"/>
                  <a:gd name="T6" fmla="*/ 10 w 152"/>
                  <a:gd name="T7" fmla="*/ 48 h 161"/>
                  <a:gd name="T8" fmla="*/ 0 w 152"/>
                  <a:gd name="T9" fmla="*/ 76 h 161"/>
                  <a:gd name="T10" fmla="*/ 10 w 152"/>
                  <a:gd name="T11" fmla="*/ 114 h 161"/>
                  <a:gd name="T12" fmla="*/ 19 w 152"/>
                  <a:gd name="T13" fmla="*/ 133 h 161"/>
                  <a:gd name="T14" fmla="*/ 47 w 152"/>
                  <a:gd name="T15" fmla="*/ 152 h 161"/>
                  <a:gd name="T16" fmla="*/ 76 w 152"/>
                  <a:gd name="T17" fmla="*/ 161 h 161"/>
                  <a:gd name="T18" fmla="*/ 104 w 152"/>
                  <a:gd name="T19" fmla="*/ 152 h 161"/>
                  <a:gd name="T20" fmla="*/ 133 w 152"/>
                  <a:gd name="T21" fmla="*/ 133 h 161"/>
                  <a:gd name="T22" fmla="*/ 142 w 152"/>
                  <a:gd name="T23" fmla="*/ 114 h 161"/>
                  <a:gd name="T24" fmla="*/ 152 w 152"/>
                  <a:gd name="T25" fmla="*/ 76 h 161"/>
                  <a:gd name="T26" fmla="*/ 142 w 152"/>
                  <a:gd name="T27" fmla="*/ 48 h 161"/>
                  <a:gd name="T28" fmla="*/ 133 w 152"/>
                  <a:gd name="T29" fmla="*/ 29 h 161"/>
                  <a:gd name="T30" fmla="*/ 104 w 152"/>
                  <a:gd name="T31" fmla="*/ 10 h 161"/>
                  <a:gd name="T32" fmla="*/ 76 w 15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161"/>
                  <a:gd name="T53" fmla="*/ 152 w 15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161">
                    <a:moveTo>
                      <a:pt x="76" y="0"/>
                    </a:moveTo>
                    <a:lnTo>
                      <a:pt x="47" y="10"/>
                    </a:lnTo>
                    <a:lnTo>
                      <a:pt x="19" y="29"/>
                    </a:lnTo>
                    <a:lnTo>
                      <a:pt x="10" y="48"/>
                    </a:lnTo>
                    <a:lnTo>
                      <a:pt x="0" y="76"/>
                    </a:lnTo>
                    <a:lnTo>
                      <a:pt x="10" y="114"/>
                    </a:lnTo>
                    <a:lnTo>
                      <a:pt x="19" y="133"/>
                    </a:lnTo>
                    <a:lnTo>
                      <a:pt x="47" y="152"/>
                    </a:lnTo>
                    <a:lnTo>
                      <a:pt x="76" y="161"/>
                    </a:lnTo>
                    <a:lnTo>
                      <a:pt x="104" y="152"/>
                    </a:lnTo>
                    <a:lnTo>
                      <a:pt x="133" y="133"/>
                    </a:lnTo>
                    <a:lnTo>
                      <a:pt x="142" y="114"/>
                    </a:lnTo>
                    <a:lnTo>
                      <a:pt x="152" y="76"/>
                    </a:lnTo>
                    <a:lnTo>
                      <a:pt x="142" y="48"/>
                    </a:lnTo>
                    <a:lnTo>
                      <a:pt x="133" y="29"/>
                    </a:lnTo>
                    <a:lnTo>
                      <a:pt x="104" y="10"/>
                    </a:lnTo>
                    <a:lnTo>
                      <a:pt x="76"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4" name="Freeform 1870"/>
              <p:cNvSpPr>
                <a:spLocks/>
              </p:cNvSpPr>
              <p:nvPr/>
            </p:nvSpPr>
            <p:spPr bwMode="auto">
              <a:xfrm>
                <a:off x="1758" y="2263"/>
                <a:ext cx="132" cy="142"/>
              </a:xfrm>
              <a:custGeom>
                <a:avLst/>
                <a:gdLst>
                  <a:gd name="T0" fmla="*/ 66 w 132"/>
                  <a:gd name="T1" fmla="*/ 0 h 142"/>
                  <a:gd name="T2" fmla="*/ 37 w 132"/>
                  <a:gd name="T3" fmla="*/ 9 h 142"/>
                  <a:gd name="T4" fmla="*/ 19 w 132"/>
                  <a:gd name="T5" fmla="*/ 19 h 142"/>
                  <a:gd name="T6" fmla="*/ 9 w 132"/>
                  <a:gd name="T7" fmla="*/ 38 h 142"/>
                  <a:gd name="T8" fmla="*/ 0 w 132"/>
                  <a:gd name="T9" fmla="*/ 66 h 142"/>
                  <a:gd name="T10" fmla="*/ 9 w 132"/>
                  <a:gd name="T11" fmla="*/ 95 h 142"/>
                  <a:gd name="T12" fmla="*/ 19 w 132"/>
                  <a:gd name="T13" fmla="*/ 123 h 142"/>
                  <a:gd name="T14" fmla="*/ 37 w 132"/>
                  <a:gd name="T15" fmla="*/ 132 h 142"/>
                  <a:gd name="T16" fmla="*/ 66 w 132"/>
                  <a:gd name="T17" fmla="*/ 142 h 142"/>
                  <a:gd name="T18" fmla="*/ 94 w 132"/>
                  <a:gd name="T19" fmla="*/ 132 h 142"/>
                  <a:gd name="T20" fmla="*/ 113 w 132"/>
                  <a:gd name="T21" fmla="*/ 123 h 142"/>
                  <a:gd name="T22" fmla="*/ 132 w 132"/>
                  <a:gd name="T23" fmla="*/ 95 h 142"/>
                  <a:gd name="T24" fmla="*/ 132 w 132"/>
                  <a:gd name="T25" fmla="*/ 66 h 142"/>
                  <a:gd name="T26" fmla="*/ 132 w 132"/>
                  <a:gd name="T27" fmla="*/ 38 h 142"/>
                  <a:gd name="T28" fmla="*/ 113 w 132"/>
                  <a:gd name="T29" fmla="*/ 19 h 142"/>
                  <a:gd name="T30" fmla="*/ 94 w 132"/>
                  <a:gd name="T31" fmla="*/ 9 h 142"/>
                  <a:gd name="T32" fmla="*/ 66 w 132"/>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42"/>
                  <a:gd name="T53" fmla="*/ 132 w 13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42">
                    <a:moveTo>
                      <a:pt x="66" y="0"/>
                    </a:moveTo>
                    <a:lnTo>
                      <a:pt x="37" y="9"/>
                    </a:lnTo>
                    <a:lnTo>
                      <a:pt x="19" y="19"/>
                    </a:lnTo>
                    <a:lnTo>
                      <a:pt x="9" y="38"/>
                    </a:lnTo>
                    <a:lnTo>
                      <a:pt x="0" y="66"/>
                    </a:lnTo>
                    <a:lnTo>
                      <a:pt x="9" y="95"/>
                    </a:lnTo>
                    <a:lnTo>
                      <a:pt x="19" y="123"/>
                    </a:lnTo>
                    <a:lnTo>
                      <a:pt x="37" y="132"/>
                    </a:lnTo>
                    <a:lnTo>
                      <a:pt x="66" y="142"/>
                    </a:lnTo>
                    <a:lnTo>
                      <a:pt x="94" y="132"/>
                    </a:lnTo>
                    <a:lnTo>
                      <a:pt x="113" y="123"/>
                    </a:lnTo>
                    <a:lnTo>
                      <a:pt x="132" y="95"/>
                    </a:lnTo>
                    <a:lnTo>
                      <a:pt x="132" y="66"/>
                    </a:lnTo>
                    <a:lnTo>
                      <a:pt x="132" y="38"/>
                    </a:lnTo>
                    <a:lnTo>
                      <a:pt x="113" y="19"/>
                    </a:lnTo>
                    <a:lnTo>
                      <a:pt x="94" y="9"/>
                    </a:lnTo>
                    <a:lnTo>
                      <a:pt x="66"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5" name="Freeform 1871"/>
              <p:cNvSpPr>
                <a:spLocks/>
              </p:cNvSpPr>
              <p:nvPr/>
            </p:nvSpPr>
            <p:spPr bwMode="auto">
              <a:xfrm>
                <a:off x="1767" y="2272"/>
                <a:ext cx="114" cy="123"/>
              </a:xfrm>
              <a:custGeom>
                <a:avLst/>
                <a:gdLst>
                  <a:gd name="T0" fmla="*/ 57 w 114"/>
                  <a:gd name="T1" fmla="*/ 0 h 123"/>
                  <a:gd name="T2" fmla="*/ 38 w 114"/>
                  <a:gd name="T3" fmla="*/ 10 h 123"/>
                  <a:gd name="T4" fmla="*/ 19 w 114"/>
                  <a:gd name="T5" fmla="*/ 19 h 123"/>
                  <a:gd name="T6" fmla="*/ 10 w 114"/>
                  <a:gd name="T7" fmla="*/ 38 h 123"/>
                  <a:gd name="T8" fmla="*/ 0 w 114"/>
                  <a:gd name="T9" fmla="*/ 67 h 123"/>
                  <a:gd name="T10" fmla="*/ 10 w 114"/>
                  <a:gd name="T11" fmla="*/ 86 h 123"/>
                  <a:gd name="T12" fmla="*/ 19 w 114"/>
                  <a:gd name="T13" fmla="*/ 105 h 123"/>
                  <a:gd name="T14" fmla="*/ 38 w 114"/>
                  <a:gd name="T15" fmla="*/ 123 h 123"/>
                  <a:gd name="T16" fmla="*/ 57 w 114"/>
                  <a:gd name="T17" fmla="*/ 123 h 123"/>
                  <a:gd name="T18" fmla="*/ 76 w 114"/>
                  <a:gd name="T19" fmla="*/ 123 h 123"/>
                  <a:gd name="T20" fmla="*/ 95 w 114"/>
                  <a:gd name="T21" fmla="*/ 105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10" y="38"/>
                    </a:lnTo>
                    <a:lnTo>
                      <a:pt x="0" y="67"/>
                    </a:lnTo>
                    <a:lnTo>
                      <a:pt x="10" y="86"/>
                    </a:lnTo>
                    <a:lnTo>
                      <a:pt x="19" y="105"/>
                    </a:lnTo>
                    <a:lnTo>
                      <a:pt x="38" y="123"/>
                    </a:lnTo>
                    <a:lnTo>
                      <a:pt x="57" y="123"/>
                    </a:lnTo>
                    <a:lnTo>
                      <a:pt x="76" y="123"/>
                    </a:lnTo>
                    <a:lnTo>
                      <a:pt x="95" y="105"/>
                    </a:lnTo>
                    <a:lnTo>
                      <a:pt x="114" y="86"/>
                    </a:lnTo>
                    <a:lnTo>
                      <a:pt x="114" y="67"/>
                    </a:lnTo>
                    <a:lnTo>
                      <a:pt x="114" y="38"/>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6" name="Freeform 1872"/>
              <p:cNvSpPr>
                <a:spLocks/>
              </p:cNvSpPr>
              <p:nvPr/>
            </p:nvSpPr>
            <p:spPr bwMode="auto">
              <a:xfrm>
                <a:off x="1767" y="2282"/>
                <a:ext cx="104" cy="104"/>
              </a:xfrm>
              <a:custGeom>
                <a:avLst/>
                <a:gdLst>
                  <a:gd name="T0" fmla="*/ 57 w 104"/>
                  <a:gd name="T1" fmla="*/ 0 h 104"/>
                  <a:gd name="T2" fmla="*/ 28 w 104"/>
                  <a:gd name="T3" fmla="*/ 9 h 104"/>
                  <a:gd name="T4" fmla="*/ 19 w 104"/>
                  <a:gd name="T5" fmla="*/ 19 h 104"/>
                  <a:gd name="T6" fmla="*/ 0 w 104"/>
                  <a:gd name="T7" fmla="*/ 57 h 104"/>
                  <a:gd name="T8" fmla="*/ 19 w 104"/>
                  <a:gd name="T9" fmla="*/ 95 h 104"/>
                  <a:gd name="T10" fmla="*/ 57 w 104"/>
                  <a:gd name="T11" fmla="*/ 104 h 104"/>
                  <a:gd name="T12" fmla="*/ 95 w 104"/>
                  <a:gd name="T13" fmla="*/ 95 h 104"/>
                  <a:gd name="T14" fmla="*/ 104 w 104"/>
                  <a:gd name="T15" fmla="*/ 57 h 104"/>
                  <a:gd name="T16" fmla="*/ 95 w 104"/>
                  <a:gd name="T17" fmla="*/ 19 h 104"/>
                  <a:gd name="T18" fmla="*/ 76 w 104"/>
                  <a:gd name="T19" fmla="*/ 9 h 104"/>
                  <a:gd name="T20" fmla="*/ 5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57" y="0"/>
                    </a:moveTo>
                    <a:lnTo>
                      <a:pt x="28" y="9"/>
                    </a:lnTo>
                    <a:lnTo>
                      <a:pt x="19" y="19"/>
                    </a:lnTo>
                    <a:lnTo>
                      <a:pt x="0" y="57"/>
                    </a:lnTo>
                    <a:lnTo>
                      <a:pt x="19" y="95"/>
                    </a:lnTo>
                    <a:lnTo>
                      <a:pt x="57" y="104"/>
                    </a:lnTo>
                    <a:lnTo>
                      <a:pt x="95" y="95"/>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7" name="Freeform 1873"/>
              <p:cNvSpPr>
                <a:spLocks/>
              </p:cNvSpPr>
              <p:nvPr/>
            </p:nvSpPr>
            <p:spPr bwMode="auto">
              <a:xfrm>
                <a:off x="1777" y="2291"/>
                <a:ext cx="85" cy="86"/>
              </a:xfrm>
              <a:custGeom>
                <a:avLst/>
                <a:gdLst>
                  <a:gd name="T0" fmla="*/ 47 w 85"/>
                  <a:gd name="T1" fmla="*/ 0 h 86"/>
                  <a:gd name="T2" fmla="*/ 9 w 85"/>
                  <a:gd name="T3" fmla="*/ 10 h 86"/>
                  <a:gd name="T4" fmla="*/ 0 w 85"/>
                  <a:gd name="T5" fmla="*/ 48 h 86"/>
                  <a:gd name="T6" fmla="*/ 9 w 85"/>
                  <a:gd name="T7" fmla="*/ 76 h 86"/>
                  <a:gd name="T8" fmla="*/ 47 w 85"/>
                  <a:gd name="T9" fmla="*/ 86 h 86"/>
                  <a:gd name="T10" fmla="*/ 75 w 85"/>
                  <a:gd name="T11" fmla="*/ 76 h 86"/>
                  <a:gd name="T12" fmla="*/ 85 w 85"/>
                  <a:gd name="T13" fmla="*/ 48 h 86"/>
                  <a:gd name="T14" fmla="*/ 75 w 85"/>
                  <a:gd name="T15" fmla="*/ 10 h 86"/>
                  <a:gd name="T16" fmla="*/ 47 w 85"/>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6"/>
                  <a:gd name="T29" fmla="*/ 85 w 85"/>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6">
                    <a:moveTo>
                      <a:pt x="47" y="0"/>
                    </a:moveTo>
                    <a:lnTo>
                      <a:pt x="9" y="10"/>
                    </a:lnTo>
                    <a:lnTo>
                      <a:pt x="0" y="48"/>
                    </a:lnTo>
                    <a:lnTo>
                      <a:pt x="9" y="76"/>
                    </a:lnTo>
                    <a:lnTo>
                      <a:pt x="47" y="86"/>
                    </a:lnTo>
                    <a:lnTo>
                      <a:pt x="75" y="76"/>
                    </a:lnTo>
                    <a:lnTo>
                      <a:pt x="85" y="48"/>
                    </a:lnTo>
                    <a:lnTo>
                      <a:pt x="75" y="10"/>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8" name="Freeform 1874"/>
              <p:cNvSpPr>
                <a:spLocks/>
              </p:cNvSpPr>
              <p:nvPr/>
            </p:nvSpPr>
            <p:spPr bwMode="auto">
              <a:xfrm>
                <a:off x="1786" y="2301"/>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89" name="Freeform 1875"/>
              <p:cNvSpPr>
                <a:spLocks/>
              </p:cNvSpPr>
              <p:nvPr/>
            </p:nvSpPr>
            <p:spPr bwMode="auto">
              <a:xfrm>
                <a:off x="1795" y="2310"/>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90" name="Freeform 1876"/>
              <p:cNvSpPr>
                <a:spLocks/>
              </p:cNvSpPr>
              <p:nvPr/>
            </p:nvSpPr>
            <p:spPr bwMode="auto">
              <a:xfrm>
                <a:off x="1805" y="2320"/>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91" name="Freeform 1877"/>
              <p:cNvSpPr>
                <a:spLocks/>
              </p:cNvSpPr>
              <p:nvPr/>
            </p:nvSpPr>
            <p:spPr bwMode="auto">
              <a:xfrm>
                <a:off x="1814" y="2329"/>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sp>
          <p:nvSpPr>
            <p:cNvPr id="518" name="Line 1878"/>
            <p:cNvSpPr>
              <a:spLocks noChangeShapeType="1"/>
            </p:cNvSpPr>
            <p:nvPr/>
          </p:nvSpPr>
          <p:spPr bwMode="auto">
            <a:xfrm>
              <a:off x="793" y="2148"/>
              <a:ext cx="728"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519" name="Group 1879"/>
            <p:cNvGrpSpPr>
              <a:grpSpLocks/>
            </p:cNvGrpSpPr>
            <p:nvPr/>
          </p:nvGrpSpPr>
          <p:grpSpPr bwMode="auto">
            <a:xfrm>
              <a:off x="955" y="2043"/>
              <a:ext cx="198" cy="209"/>
              <a:chOff x="546" y="2358"/>
              <a:chExt cx="208" cy="246"/>
            </a:xfrm>
          </p:grpSpPr>
          <p:sp>
            <p:nvSpPr>
              <p:cNvPr id="666" name="Freeform 1880"/>
              <p:cNvSpPr>
                <a:spLocks/>
              </p:cNvSpPr>
              <p:nvPr/>
            </p:nvSpPr>
            <p:spPr bwMode="auto">
              <a:xfrm>
                <a:off x="546" y="2358"/>
                <a:ext cx="208" cy="246"/>
              </a:xfrm>
              <a:custGeom>
                <a:avLst/>
                <a:gdLst>
                  <a:gd name="T0" fmla="*/ 104 w 208"/>
                  <a:gd name="T1" fmla="*/ 0 h 246"/>
                  <a:gd name="T2" fmla="*/ 66 w 208"/>
                  <a:gd name="T3" fmla="*/ 9 h 246"/>
                  <a:gd name="T4" fmla="*/ 28 w 208"/>
                  <a:gd name="T5" fmla="*/ 37 h 246"/>
                  <a:gd name="T6" fmla="*/ 9 w 208"/>
                  <a:gd name="T7" fmla="*/ 75 h 246"/>
                  <a:gd name="T8" fmla="*/ 0 w 208"/>
                  <a:gd name="T9" fmla="*/ 123 h 246"/>
                  <a:gd name="T10" fmla="*/ 9 w 208"/>
                  <a:gd name="T11" fmla="*/ 170 h 246"/>
                  <a:gd name="T12" fmla="*/ 28 w 208"/>
                  <a:gd name="T13" fmla="*/ 208 h 246"/>
                  <a:gd name="T14" fmla="*/ 66 w 208"/>
                  <a:gd name="T15" fmla="*/ 236 h 246"/>
                  <a:gd name="T16" fmla="*/ 104 w 208"/>
                  <a:gd name="T17" fmla="*/ 246 h 246"/>
                  <a:gd name="T18" fmla="*/ 142 w 208"/>
                  <a:gd name="T19" fmla="*/ 236 h 246"/>
                  <a:gd name="T20" fmla="*/ 180 w 208"/>
                  <a:gd name="T21" fmla="*/ 208 h 246"/>
                  <a:gd name="T22" fmla="*/ 199 w 208"/>
                  <a:gd name="T23" fmla="*/ 170 h 246"/>
                  <a:gd name="T24" fmla="*/ 208 w 208"/>
                  <a:gd name="T25" fmla="*/ 123 h 246"/>
                  <a:gd name="T26" fmla="*/ 199 w 208"/>
                  <a:gd name="T27" fmla="*/ 75 h 246"/>
                  <a:gd name="T28" fmla="*/ 180 w 208"/>
                  <a:gd name="T29" fmla="*/ 37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7"/>
                    </a:lnTo>
                    <a:lnTo>
                      <a:pt x="9" y="75"/>
                    </a:lnTo>
                    <a:lnTo>
                      <a:pt x="0" y="123"/>
                    </a:lnTo>
                    <a:lnTo>
                      <a:pt x="9" y="170"/>
                    </a:lnTo>
                    <a:lnTo>
                      <a:pt x="28" y="208"/>
                    </a:lnTo>
                    <a:lnTo>
                      <a:pt x="66" y="236"/>
                    </a:lnTo>
                    <a:lnTo>
                      <a:pt x="104" y="246"/>
                    </a:lnTo>
                    <a:lnTo>
                      <a:pt x="142" y="236"/>
                    </a:lnTo>
                    <a:lnTo>
                      <a:pt x="180" y="208"/>
                    </a:lnTo>
                    <a:lnTo>
                      <a:pt x="199" y="170"/>
                    </a:lnTo>
                    <a:lnTo>
                      <a:pt x="208" y="123"/>
                    </a:lnTo>
                    <a:lnTo>
                      <a:pt x="199" y="75"/>
                    </a:lnTo>
                    <a:lnTo>
                      <a:pt x="180" y="37"/>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67" name="Freeform 1881"/>
              <p:cNvSpPr>
                <a:spLocks/>
              </p:cNvSpPr>
              <p:nvPr/>
            </p:nvSpPr>
            <p:spPr bwMode="auto">
              <a:xfrm>
                <a:off x="555" y="2377"/>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79 h 208"/>
                  <a:gd name="T14" fmla="*/ 57 w 190"/>
                  <a:gd name="T15" fmla="*/ 198 h 208"/>
                  <a:gd name="T16" fmla="*/ 95 w 190"/>
                  <a:gd name="T17" fmla="*/ 208 h 208"/>
                  <a:gd name="T18" fmla="*/ 133 w 190"/>
                  <a:gd name="T19" fmla="*/ 198 h 208"/>
                  <a:gd name="T20" fmla="*/ 161 w 190"/>
                  <a:gd name="T21" fmla="*/ 179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79"/>
                    </a:lnTo>
                    <a:lnTo>
                      <a:pt x="57" y="198"/>
                    </a:lnTo>
                    <a:lnTo>
                      <a:pt x="95" y="208"/>
                    </a:lnTo>
                    <a:lnTo>
                      <a:pt x="133" y="198"/>
                    </a:lnTo>
                    <a:lnTo>
                      <a:pt x="161" y="179"/>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68" name="Freeform 1882"/>
              <p:cNvSpPr>
                <a:spLocks/>
              </p:cNvSpPr>
              <p:nvPr/>
            </p:nvSpPr>
            <p:spPr bwMode="auto">
              <a:xfrm>
                <a:off x="565" y="2386"/>
                <a:ext cx="170" cy="189"/>
              </a:xfrm>
              <a:custGeom>
                <a:avLst/>
                <a:gdLst>
                  <a:gd name="T0" fmla="*/ 85 w 170"/>
                  <a:gd name="T1" fmla="*/ 0 h 189"/>
                  <a:gd name="T2" fmla="*/ 56 w 170"/>
                  <a:gd name="T3" fmla="*/ 9 h 189"/>
                  <a:gd name="T4" fmla="*/ 28 w 170"/>
                  <a:gd name="T5" fmla="*/ 28 h 189"/>
                  <a:gd name="T6" fmla="*/ 9 w 170"/>
                  <a:gd name="T7" fmla="*/ 57 h 189"/>
                  <a:gd name="T8" fmla="*/ 0 w 170"/>
                  <a:gd name="T9" fmla="*/ 95 h 189"/>
                  <a:gd name="T10" fmla="*/ 9 w 170"/>
                  <a:gd name="T11" fmla="*/ 133 h 189"/>
                  <a:gd name="T12" fmla="*/ 28 w 170"/>
                  <a:gd name="T13" fmla="*/ 161 h 189"/>
                  <a:gd name="T14" fmla="*/ 56 w 170"/>
                  <a:gd name="T15" fmla="*/ 180 h 189"/>
                  <a:gd name="T16" fmla="*/ 85 w 170"/>
                  <a:gd name="T17" fmla="*/ 189 h 189"/>
                  <a:gd name="T18" fmla="*/ 123 w 170"/>
                  <a:gd name="T19" fmla="*/ 180 h 189"/>
                  <a:gd name="T20" fmla="*/ 142 w 170"/>
                  <a:gd name="T21" fmla="*/ 161 h 189"/>
                  <a:gd name="T22" fmla="*/ 161 w 170"/>
                  <a:gd name="T23" fmla="*/ 133 h 189"/>
                  <a:gd name="T24" fmla="*/ 170 w 170"/>
                  <a:gd name="T25" fmla="*/ 95 h 189"/>
                  <a:gd name="T26" fmla="*/ 161 w 170"/>
                  <a:gd name="T27" fmla="*/ 57 h 189"/>
                  <a:gd name="T28" fmla="*/ 142 w 170"/>
                  <a:gd name="T29" fmla="*/ 28 h 189"/>
                  <a:gd name="T30" fmla="*/ 123 w 170"/>
                  <a:gd name="T31" fmla="*/ 9 h 189"/>
                  <a:gd name="T32" fmla="*/ 85 w 17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89"/>
                  <a:gd name="T53" fmla="*/ 170 w 17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89">
                    <a:moveTo>
                      <a:pt x="85" y="0"/>
                    </a:moveTo>
                    <a:lnTo>
                      <a:pt x="56" y="9"/>
                    </a:lnTo>
                    <a:lnTo>
                      <a:pt x="28" y="28"/>
                    </a:lnTo>
                    <a:lnTo>
                      <a:pt x="9" y="57"/>
                    </a:lnTo>
                    <a:lnTo>
                      <a:pt x="0" y="95"/>
                    </a:lnTo>
                    <a:lnTo>
                      <a:pt x="9" y="133"/>
                    </a:lnTo>
                    <a:lnTo>
                      <a:pt x="28" y="161"/>
                    </a:lnTo>
                    <a:lnTo>
                      <a:pt x="56" y="180"/>
                    </a:lnTo>
                    <a:lnTo>
                      <a:pt x="85" y="189"/>
                    </a:lnTo>
                    <a:lnTo>
                      <a:pt x="123" y="180"/>
                    </a:lnTo>
                    <a:lnTo>
                      <a:pt x="142" y="161"/>
                    </a:lnTo>
                    <a:lnTo>
                      <a:pt x="161" y="133"/>
                    </a:lnTo>
                    <a:lnTo>
                      <a:pt x="170" y="95"/>
                    </a:lnTo>
                    <a:lnTo>
                      <a:pt x="161" y="57"/>
                    </a:lnTo>
                    <a:lnTo>
                      <a:pt x="142" y="28"/>
                    </a:lnTo>
                    <a:lnTo>
                      <a:pt x="123" y="9"/>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69" name="Freeform 1883"/>
              <p:cNvSpPr>
                <a:spLocks/>
              </p:cNvSpPr>
              <p:nvPr/>
            </p:nvSpPr>
            <p:spPr bwMode="auto">
              <a:xfrm>
                <a:off x="574" y="2395"/>
                <a:ext cx="161" cy="180"/>
              </a:xfrm>
              <a:custGeom>
                <a:avLst/>
                <a:gdLst>
                  <a:gd name="T0" fmla="*/ 76 w 161"/>
                  <a:gd name="T1" fmla="*/ 0 h 180"/>
                  <a:gd name="T2" fmla="*/ 47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7 w 161"/>
                  <a:gd name="T15" fmla="*/ 171 h 180"/>
                  <a:gd name="T16" fmla="*/ 76 w 161"/>
                  <a:gd name="T17" fmla="*/ 180 h 180"/>
                  <a:gd name="T18" fmla="*/ 114 w 161"/>
                  <a:gd name="T19" fmla="*/ 171 h 180"/>
                  <a:gd name="T20" fmla="*/ 133 w 161"/>
                  <a:gd name="T21" fmla="*/ 152 h 180"/>
                  <a:gd name="T22" fmla="*/ 152 w 161"/>
                  <a:gd name="T23" fmla="*/ 124 h 180"/>
                  <a:gd name="T24" fmla="*/ 161 w 161"/>
                  <a:gd name="T25" fmla="*/ 86 h 180"/>
                  <a:gd name="T26" fmla="*/ 152 w 161"/>
                  <a:gd name="T27" fmla="*/ 57 h 180"/>
                  <a:gd name="T28" fmla="*/ 133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9" y="29"/>
                    </a:lnTo>
                    <a:lnTo>
                      <a:pt x="10" y="57"/>
                    </a:lnTo>
                    <a:lnTo>
                      <a:pt x="0" y="86"/>
                    </a:lnTo>
                    <a:lnTo>
                      <a:pt x="10" y="124"/>
                    </a:lnTo>
                    <a:lnTo>
                      <a:pt x="29" y="152"/>
                    </a:lnTo>
                    <a:lnTo>
                      <a:pt x="47" y="171"/>
                    </a:lnTo>
                    <a:lnTo>
                      <a:pt x="76" y="180"/>
                    </a:lnTo>
                    <a:lnTo>
                      <a:pt x="114" y="171"/>
                    </a:lnTo>
                    <a:lnTo>
                      <a:pt x="133" y="152"/>
                    </a:lnTo>
                    <a:lnTo>
                      <a:pt x="152" y="124"/>
                    </a:lnTo>
                    <a:lnTo>
                      <a:pt x="161" y="86"/>
                    </a:lnTo>
                    <a:lnTo>
                      <a:pt x="152" y="57"/>
                    </a:lnTo>
                    <a:lnTo>
                      <a:pt x="133" y="29"/>
                    </a:lnTo>
                    <a:lnTo>
                      <a:pt x="114" y="10"/>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70" name="Freeform 1884"/>
              <p:cNvSpPr>
                <a:spLocks/>
              </p:cNvSpPr>
              <p:nvPr/>
            </p:nvSpPr>
            <p:spPr bwMode="auto">
              <a:xfrm>
                <a:off x="584" y="2405"/>
                <a:ext cx="142" cy="161"/>
              </a:xfrm>
              <a:custGeom>
                <a:avLst/>
                <a:gdLst>
                  <a:gd name="T0" fmla="*/ 66 w 142"/>
                  <a:gd name="T1" fmla="*/ 0 h 161"/>
                  <a:gd name="T2" fmla="*/ 37 w 142"/>
                  <a:gd name="T3" fmla="*/ 9 h 161"/>
                  <a:gd name="T4" fmla="*/ 19 w 142"/>
                  <a:gd name="T5" fmla="*/ 28 h 161"/>
                  <a:gd name="T6" fmla="*/ 9 w 142"/>
                  <a:gd name="T7" fmla="*/ 47 h 161"/>
                  <a:gd name="T8" fmla="*/ 0 w 142"/>
                  <a:gd name="T9" fmla="*/ 76 h 161"/>
                  <a:gd name="T10" fmla="*/ 9 w 142"/>
                  <a:gd name="T11" fmla="*/ 114 h 161"/>
                  <a:gd name="T12" fmla="*/ 19 w 142"/>
                  <a:gd name="T13" fmla="*/ 133 h 161"/>
                  <a:gd name="T14" fmla="*/ 37 w 142"/>
                  <a:gd name="T15" fmla="*/ 151 h 161"/>
                  <a:gd name="T16" fmla="*/ 66 w 142"/>
                  <a:gd name="T17" fmla="*/ 161 h 161"/>
                  <a:gd name="T18" fmla="*/ 94 w 142"/>
                  <a:gd name="T19" fmla="*/ 151 h 161"/>
                  <a:gd name="T20" fmla="*/ 123 w 142"/>
                  <a:gd name="T21" fmla="*/ 133 h 161"/>
                  <a:gd name="T22" fmla="*/ 132 w 142"/>
                  <a:gd name="T23" fmla="*/ 114 h 161"/>
                  <a:gd name="T24" fmla="*/ 142 w 142"/>
                  <a:gd name="T25" fmla="*/ 76 h 161"/>
                  <a:gd name="T26" fmla="*/ 132 w 142"/>
                  <a:gd name="T27" fmla="*/ 47 h 161"/>
                  <a:gd name="T28" fmla="*/ 123 w 142"/>
                  <a:gd name="T29" fmla="*/ 28 h 161"/>
                  <a:gd name="T30" fmla="*/ 94 w 142"/>
                  <a:gd name="T31" fmla="*/ 9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9"/>
                    </a:lnTo>
                    <a:lnTo>
                      <a:pt x="19" y="28"/>
                    </a:lnTo>
                    <a:lnTo>
                      <a:pt x="9" y="47"/>
                    </a:lnTo>
                    <a:lnTo>
                      <a:pt x="0" y="76"/>
                    </a:lnTo>
                    <a:lnTo>
                      <a:pt x="9" y="114"/>
                    </a:lnTo>
                    <a:lnTo>
                      <a:pt x="19" y="133"/>
                    </a:lnTo>
                    <a:lnTo>
                      <a:pt x="37" y="151"/>
                    </a:lnTo>
                    <a:lnTo>
                      <a:pt x="66" y="161"/>
                    </a:lnTo>
                    <a:lnTo>
                      <a:pt x="94" y="151"/>
                    </a:lnTo>
                    <a:lnTo>
                      <a:pt x="123" y="133"/>
                    </a:lnTo>
                    <a:lnTo>
                      <a:pt x="132" y="114"/>
                    </a:lnTo>
                    <a:lnTo>
                      <a:pt x="142" y="76"/>
                    </a:lnTo>
                    <a:lnTo>
                      <a:pt x="132" y="47"/>
                    </a:lnTo>
                    <a:lnTo>
                      <a:pt x="123" y="28"/>
                    </a:lnTo>
                    <a:lnTo>
                      <a:pt x="94" y="9"/>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71" name="Freeform 1885"/>
              <p:cNvSpPr>
                <a:spLocks/>
              </p:cNvSpPr>
              <p:nvPr/>
            </p:nvSpPr>
            <p:spPr bwMode="auto">
              <a:xfrm>
                <a:off x="593" y="2414"/>
                <a:ext cx="123" cy="142"/>
              </a:xfrm>
              <a:custGeom>
                <a:avLst/>
                <a:gdLst>
                  <a:gd name="T0" fmla="*/ 57 w 123"/>
                  <a:gd name="T1" fmla="*/ 0 h 142"/>
                  <a:gd name="T2" fmla="*/ 38 w 123"/>
                  <a:gd name="T3" fmla="*/ 10 h 142"/>
                  <a:gd name="T4" fmla="*/ 19 w 123"/>
                  <a:gd name="T5" fmla="*/ 19 h 142"/>
                  <a:gd name="T6" fmla="*/ 10 w 123"/>
                  <a:gd name="T7" fmla="*/ 38 h 142"/>
                  <a:gd name="T8" fmla="*/ 0 w 123"/>
                  <a:gd name="T9" fmla="*/ 67 h 142"/>
                  <a:gd name="T10" fmla="*/ 10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10" y="38"/>
                    </a:lnTo>
                    <a:lnTo>
                      <a:pt x="0" y="67"/>
                    </a:lnTo>
                    <a:lnTo>
                      <a:pt x="10"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72" name="Freeform 1886"/>
              <p:cNvSpPr>
                <a:spLocks/>
              </p:cNvSpPr>
              <p:nvPr/>
            </p:nvSpPr>
            <p:spPr bwMode="auto">
              <a:xfrm>
                <a:off x="603" y="2424"/>
                <a:ext cx="104" cy="123"/>
              </a:xfrm>
              <a:custGeom>
                <a:avLst/>
                <a:gdLst>
                  <a:gd name="T0" fmla="*/ 56 w 104"/>
                  <a:gd name="T1" fmla="*/ 0 h 123"/>
                  <a:gd name="T2" fmla="*/ 37 w 104"/>
                  <a:gd name="T3" fmla="*/ 9 h 123"/>
                  <a:gd name="T4" fmla="*/ 18 w 104"/>
                  <a:gd name="T5" fmla="*/ 19 h 123"/>
                  <a:gd name="T6" fmla="*/ 9 w 104"/>
                  <a:gd name="T7" fmla="*/ 38 h 123"/>
                  <a:gd name="T8" fmla="*/ 0 w 104"/>
                  <a:gd name="T9" fmla="*/ 66 h 123"/>
                  <a:gd name="T10" fmla="*/ 9 w 104"/>
                  <a:gd name="T11" fmla="*/ 85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6 h 123"/>
                  <a:gd name="T24" fmla="*/ 94 w 104"/>
                  <a:gd name="T25" fmla="*/ 19 h 123"/>
                  <a:gd name="T26" fmla="*/ 75 w 104"/>
                  <a:gd name="T27" fmla="*/ 9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9"/>
                    </a:lnTo>
                    <a:lnTo>
                      <a:pt x="18" y="19"/>
                    </a:lnTo>
                    <a:lnTo>
                      <a:pt x="9" y="38"/>
                    </a:lnTo>
                    <a:lnTo>
                      <a:pt x="0" y="66"/>
                    </a:lnTo>
                    <a:lnTo>
                      <a:pt x="9" y="85"/>
                    </a:lnTo>
                    <a:lnTo>
                      <a:pt x="18" y="104"/>
                    </a:lnTo>
                    <a:lnTo>
                      <a:pt x="37" y="123"/>
                    </a:lnTo>
                    <a:lnTo>
                      <a:pt x="56" y="123"/>
                    </a:lnTo>
                    <a:lnTo>
                      <a:pt x="75" y="123"/>
                    </a:lnTo>
                    <a:lnTo>
                      <a:pt x="94" y="104"/>
                    </a:lnTo>
                    <a:lnTo>
                      <a:pt x="104" y="66"/>
                    </a:lnTo>
                    <a:lnTo>
                      <a:pt x="94" y="19"/>
                    </a:lnTo>
                    <a:lnTo>
                      <a:pt x="75" y="9"/>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73" name="Freeform 1887"/>
              <p:cNvSpPr>
                <a:spLocks/>
              </p:cNvSpPr>
              <p:nvPr/>
            </p:nvSpPr>
            <p:spPr bwMode="auto">
              <a:xfrm>
                <a:off x="603" y="2433"/>
                <a:ext cx="104" cy="105"/>
              </a:xfrm>
              <a:custGeom>
                <a:avLst/>
                <a:gdLst>
                  <a:gd name="T0" fmla="*/ 56 w 104"/>
                  <a:gd name="T1" fmla="*/ 0 h 105"/>
                  <a:gd name="T2" fmla="*/ 37 w 104"/>
                  <a:gd name="T3" fmla="*/ 10 h 105"/>
                  <a:gd name="T4" fmla="*/ 18 w 104"/>
                  <a:gd name="T5" fmla="*/ 19 h 105"/>
                  <a:gd name="T6" fmla="*/ 9 w 104"/>
                  <a:gd name="T7" fmla="*/ 38 h 105"/>
                  <a:gd name="T8" fmla="*/ 0 w 104"/>
                  <a:gd name="T9" fmla="*/ 57 h 105"/>
                  <a:gd name="T10" fmla="*/ 9 w 104"/>
                  <a:gd name="T11" fmla="*/ 76 h 105"/>
                  <a:gd name="T12" fmla="*/ 18 w 104"/>
                  <a:gd name="T13" fmla="*/ 95 h 105"/>
                  <a:gd name="T14" fmla="*/ 56 w 104"/>
                  <a:gd name="T15" fmla="*/ 105 h 105"/>
                  <a:gd name="T16" fmla="*/ 94 w 104"/>
                  <a:gd name="T17" fmla="*/ 95 h 105"/>
                  <a:gd name="T18" fmla="*/ 104 w 104"/>
                  <a:gd name="T19" fmla="*/ 57 h 105"/>
                  <a:gd name="T20" fmla="*/ 94 w 104"/>
                  <a:gd name="T21" fmla="*/ 19 h 105"/>
                  <a:gd name="T22" fmla="*/ 75 w 104"/>
                  <a:gd name="T23" fmla="*/ 10 h 105"/>
                  <a:gd name="T24" fmla="*/ 56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6" y="0"/>
                    </a:moveTo>
                    <a:lnTo>
                      <a:pt x="37" y="10"/>
                    </a:lnTo>
                    <a:lnTo>
                      <a:pt x="18" y="19"/>
                    </a:lnTo>
                    <a:lnTo>
                      <a:pt x="9" y="38"/>
                    </a:lnTo>
                    <a:lnTo>
                      <a:pt x="0" y="57"/>
                    </a:lnTo>
                    <a:lnTo>
                      <a:pt x="9" y="76"/>
                    </a:lnTo>
                    <a:lnTo>
                      <a:pt x="18" y="95"/>
                    </a:lnTo>
                    <a:lnTo>
                      <a:pt x="56" y="105"/>
                    </a:lnTo>
                    <a:lnTo>
                      <a:pt x="94" y="95"/>
                    </a:lnTo>
                    <a:lnTo>
                      <a:pt x="104" y="57"/>
                    </a:lnTo>
                    <a:lnTo>
                      <a:pt x="94" y="19"/>
                    </a:lnTo>
                    <a:lnTo>
                      <a:pt x="75" y="10"/>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74" name="Freeform 1888"/>
              <p:cNvSpPr>
                <a:spLocks/>
              </p:cNvSpPr>
              <p:nvPr/>
            </p:nvSpPr>
            <p:spPr bwMode="auto">
              <a:xfrm>
                <a:off x="612"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6 w 85"/>
                  <a:gd name="T11" fmla="*/ 76 h 85"/>
                  <a:gd name="T12" fmla="*/ 85 w 85"/>
                  <a:gd name="T13" fmla="*/ 47 h 85"/>
                  <a:gd name="T14" fmla="*/ 76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6" y="76"/>
                    </a:lnTo>
                    <a:lnTo>
                      <a:pt x="85" y="47"/>
                    </a:lnTo>
                    <a:lnTo>
                      <a:pt x="76" y="9"/>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75" name="Freeform 1889"/>
              <p:cNvSpPr>
                <a:spLocks/>
              </p:cNvSpPr>
              <p:nvPr/>
            </p:nvSpPr>
            <p:spPr bwMode="auto">
              <a:xfrm>
                <a:off x="621" y="2452"/>
                <a:ext cx="67" cy="67"/>
              </a:xfrm>
              <a:custGeom>
                <a:avLst/>
                <a:gdLst>
                  <a:gd name="T0" fmla="*/ 38 w 67"/>
                  <a:gd name="T1" fmla="*/ 0 h 67"/>
                  <a:gd name="T2" fmla="*/ 10 w 67"/>
                  <a:gd name="T3" fmla="*/ 10 h 67"/>
                  <a:gd name="T4" fmla="*/ 0 w 67"/>
                  <a:gd name="T5" fmla="*/ 38 h 67"/>
                  <a:gd name="T6" fmla="*/ 10 w 67"/>
                  <a:gd name="T7" fmla="*/ 57 h 67"/>
                  <a:gd name="T8" fmla="*/ 38 w 67"/>
                  <a:gd name="T9" fmla="*/ 67 h 67"/>
                  <a:gd name="T10" fmla="*/ 57 w 67"/>
                  <a:gd name="T11" fmla="*/ 57 h 67"/>
                  <a:gd name="T12" fmla="*/ 67 w 67"/>
                  <a:gd name="T13" fmla="*/ 38 h 67"/>
                  <a:gd name="T14" fmla="*/ 57 w 67"/>
                  <a:gd name="T15" fmla="*/ 10 h 67"/>
                  <a:gd name="T16" fmla="*/ 38 w 6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7"/>
                  <a:gd name="T29" fmla="*/ 67 w 6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7">
                    <a:moveTo>
                      <a:pt x="38" y="0"/>
                    </a:moveTo>
                    <a:lnTo>
                      <a:pt x="10" y="10"/>
                    </a:lnTo>
                    <a:lnTo>
                      <a:pt x="0" y="38"/>
                    </a:lnTo>
                    <a:lnTo>
                      <a:pt x="10" y="57"/>
                    </a:lnTo>
                    <a:lnTo>
                      <a:pt x="38" y="67"/>
                    </a:lnTo>
                    <a:lnTo>
                      <a:pt x="57" y="57"/>
                    </a:lnTo>
                    <a:lnTo>
                      <a:pt x="67" y="38"/>
                    </a:lnTo>
                    <a:lnTo>
                      <a:pt x="57" y="10"/>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76" name="Freeform 1890"/>
              <p:cNvSpPr>
                <a:spLocks/>
              </p:cNvSpPr>
              <p:nvPr/>
            </p:nvSpPr>
            <p:spPr bwMode="auto">
              <a:xfrm>
                <a:off x="631" y="2462"/>
                <a:ext cx="57" cy="57"/>
              </a:xfrm>
              <a:custGeom>
                <a:avLst/>
                <a:gdLst>
                  <a:gd name="T0" fmla="*/ 28 w 57"/>
                  <a:gd name="T1" fmla="*/ 0 h 57"/>
                  <a:gd name="T2" fmla="*/ 9 w 57"/>
                  <a:gd name="T3" fmla="*/ 9 h 57"/>
                  <a:gd name="T4" fmla="*/ 0 w 57"/>
                  <a:gd name="T5" fmla="*/ 28 h 57"/>
                  <a:gd name="T6" fmla="*/ 9 w 57"/>
                  <a:gd name="T7" fmla="*/ 47 h 57"/>
                  <a:gd name="T8" fmla="*/ 28 w 57"/>
                  <a:gd name="T9" fmla="*/ 57 h 57"/>
                  <a:gd name="T10" fmla="*/ 47 w 57"/>
                  <a:gd name="T11" fmla="*/ 47 h 57"/>
                  <a:gd name="T12" fmla="*/ 57 w 57"/>
                  <a:gd name="T13" fmla="*/ 28 h 57"/>
                  <a:gd name="T14" fmla="*/ 47 w 57"/>
                  <a:gd name="T15" fmla="*/ 9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9"/>
                    </a:lnTo>
                    <a:lnTo>
                      <a:pt x="0" y="28"/>
                    </a:lnTo>
                    <a:lnTo>
                      <a:pt x="9" y="47"/>
                    </a:lnTo>
                    <a:lnTo>
                      <a:pt x="28" y="57"/>
                    </a:lnTo>
                    <a:lnTo>
                      <a:pt x="47" y="47"/>
                    </a:lnTo>
                    <a:lnTo>
                      <a:pt x="57" y="28"/>
                    </a:lnTo>
                    <a:lnTo>
                      <a:pt x="47" y="9"/>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77" name="Freeform 1891"/>
              <p:cNvSpPr>
                <a:spLocks/>
              </p:cNvSpPr>
              <p:nvPr/>
            </p:nvSpPr>
            <p:spPr bwMode="auto">
              <a:xfrm>
                <a:off x="640"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9 w 38"/>
                  <a:gd name="T11" fmla="*/ 29 h 38"/>
                  <a:gd name="T12" fmla="*/ 38 w 38"/>
                  <a:gd name="T13" fmla="*/ 19 h 38"/>
                  <a:gd name="T14" fmla="*/ 29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9" y="29"/>
                    </a:lnTo>
                    <a:lnTo>
                      <a:pt x="38" y="19"/>
                    </a:lnTo>
                    <a:lnTo>
                      <a:pt x="29" y="10"/>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78" name="Freeform 1892"/>
              <p:cNvSpPr>
                <a:spLocks/>
              </p:cNvSpPr>
              <p:nvPr/>
            </p:nvSpPr>
            <p:spPr bwMode="auto">
              <a:xfrm>
                <a:off x="650" y="2481"/>
                <a:ext cx="19" cy="19"/>
              </a:xfrm>
              <a:custGeom>
                <a:avLst/>
                <a:gdLst>
                  <a:gd name="T0" fmla="*/ 9 w 19"/>
                  <a:gd name="T1" fmla="*/ 0 h 19"/>
                  <a:gd name="T2" fmla="*/ 0 w 19"/>
                  <a:gd name="T3" fmla="*/ 0 h 19"/>
                  <a:gd name="T4" fmla="*/ 0 w 19"/>
                  <a:gd name="T5" fmla="*/ 9 h 19"/>
                  <a:gd name="T6" fmla="*/ 0 w 19"/>
                  <a:gd name="T7" fmla="*/ 19 h 19"/>
                  <a:gd name="T8" fmla="*/ 9 w 19"/>
                  <a:gd name="T9" fmla="*/ 19 h 19"/>
                  <a:gd name="T10" fmla="*/ 19 w 19"/>
                  <a:gd name="T11" fmla="*/ 19 h 19"/>
                  <a:gd name="T12" fmla="*/ 19 w 19"/>
                  <a:gd name="T13" fmla="*/ 9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9"/>
                    </a:lnTo>
                    <a:lnTo>
                      <a:pt x="0" y="19"/>
                    </a:lnTo>
                    <a:lnTo>
                      <a:pt x="9" y="19"/>
                    </a:lnTo>
                    <a:lnTo>
                      <a:pt x="19" y="19"/>
                    </a:lnTo>
                    <a:lnTo>
                      <a:pt x="19" y="9"/>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20" name="Group 1893"/>
            <p:cNvGrpSpPr>
              <a:grpSpLocks/>
            </p:cNvGrpSpPr>
            <p:nvPr/>
          </p:nvGrpSpPr>
          <p:grpSpPr bwMode="auto">
            <a:xfrm>
              <a:off x="1179" y="2043"/>
              <a:ext cx="199" cy="209"/>
              <a:chOff x="782" y="2358"/>
              <a:chExt cx="209" cy="246"/>
            </a:xfrm>
          </p:grpSpPr>
          <p:sp>
            <p:nvSpPr>
              <p:cNvPr id="653" name="Freeform 1894"/>
              <p:cNvSpPr>
                <a:spLocks/>
              </p:cNvSpPr>
              <p:nvPr/>
            </p:nvSpPr>
            <p:spPr bwMode="auto">
              <a:xfrm>
                <a:off x="782" y="2358"/>
                <a:ext cx="209" cy="246"/>
              </a:xfrm>
              <a:custGeom>
                <a:avLst/>
                <a:gdLst>
                  <a:gd name="T0" fmla="*/ 105 w 209"/>
                  <a:gd name="T1" fmla="*/ 0 h 246"/>
                  <a:gd name="T2" fmla="*/ 67 w 209"/>
                  <a:gd name="T3" fmla="*/ 9 h 246"/>
                  <a:gd name="T4" fmla="*/ 29 w 209"/>
                  <a:gd name="T5" fmla="*/ 37 h 246"/>
                  <a:gd name="T6" fmla="*/ 10 w 209"/>
                  <a:gd name="T7" fmla="*/ 75 h 246"/>
                  <a:gd name="T8" fmla="*/ 0 w 209"/>
                  <a:gd name="T9" fmla="*/ 123 h 246"/>
                  <a:gd name="T10" fmla="*/ 10 w 209"/>
                  <a:gd name="T11" fmla="*/ 170 h 246"/>
                  <a:gd name="T12" fmla="*/ 29 w 209"/>
                  <a:gd name="T13" fmla="*/ 208 h 246"/>
                  <a:gd name="T14" fmla="*/ 67 w 209"/>
                  <a:gd name="T15" fmla="*/ 236 h 246"/>
                  <a:gd name="T16" fmla="*/ 105 w 209"/>
                  <a:gd name="T17" fmla="*/ 246 h 246"/>
                  <a:gd name="T18" fmla="*/ 142 w 209"/>
                  <a:gd name="T19" fmla="*/ 236 h 246"/>
                  <a:gd name="T20" fmla="*/ 180 w 209"/>
                  <a:gd name="T21" fmla="*/ 208 h 246"/>
                  <a:gd name="T22" fmla="*/ 199 w 209"/>
                  <a:gd name="T23" fmla="*/ 170 h 246"/>
                  <a:gd name="T24" fmla="*/ 209 w 209"/>
                  <a:gd name="T25" fmla="*/ 123 h 246"/>
                  <a:gd name="T26" fmla="*/ 199 w 209"/>
                  <a:gd name="T27" fmla="*/ 75 h 246"/>
                  <a:gd name="T28" fmla="*/ 180 w 209"/>
                  <a:gd name="T29" fmla="*/ 37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7"/>
                    </a:lnTo>
                    <a:lnTo>
                      <a:pt x="10" y="75"/>
                    </a:lnTo>
                    <a:lnTo>
                      <a:pt x="0" y="123"/>
                    </a:lnTo>
                    <a:lnTo>
                      <a:pt x="10" y="170"/>
                    </a:lnTo>
                    <a:lnTo>
                      <a:pt x="29" y="208"/>
                    </a:lnTo>
                    <a:lnTo>
                      <a:pt x="67" y="236"/>
                    </a:lnTo>
                    <a:lnTo>
                      <a:pt x="105" y="246"/>
                    </a:lnTo>
                    <a:lnTo>
                      <a:pt x="142" y="236"/>
                    </a:lnTo>
                    <a:lnTo>
                      <a:pt x="180" y="208"/>
                    </a:lnTo>
                    <a:lnTo>
                      <a:pt x="199" y="170"/>
                    </a:lnTo>
                    <a:lnTo>
                      <a:pt x="209" y="123"/>
                    </a:lnTo>
                    <a:lnTo>
                      <a:pt x="199" y="75"/>
                    </a:lnTo>
                    <a:lnTo>
                      <a:pt x="180" y="37"/>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54" name="Freeform 1895"/>
              <p:cNvSpPr>
                <a:spLocks/>
              </p:cNvSpPr>
              <p:nvPr/>
            </p:nvSpPr>
            <p:spPr bwMode="auto">
              <a:xfrm>
                <a:off x="792" y="2377"/>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79 h 208"/>
                  <a:gd name="T14" fmla="*/ 57 w 189"/>
                  <a:gd name="T15" fmla="*/ 198 h 208"/>
                  <a:gd name="T16" fmla="*/ 95 w 189"/>
                  <a:gd name="T17" fmla="*/ 208 h 208"/>
                  <a:gd name="T18" fmla="*/ 132 w 189"/>
                  <a:gd name="T19" fmla="*/ 198 h 208"/>
                  <a:gd name="T20" fmla="*/ 161 w 189"/>
                  <a:gd name="T21" fmla="*/ 179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79"/>
                    </a:lnTo>
                    <a:lnTo>
                      <a:pt x="57" y="198"/>
                    </a:lnTo>
                    <a:lnTo>
                      <a:pt x="95" y="208"/>
                    </a:lnTo>
                    <a:lnTo>
                      <a:pt x="132" y="198"/>
                    </a:lnTo>
                    <a:lnTo>
                      <a:pt x="161" y="179"/>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55" name="Freeform 1896"/>
              <p:cNvSpPr>
                <a:spLocks/>
              </p:cNvSpPr>
              <p:nvPr/>
            </p:nvSpPr>
            <p:spPr bwMode="auto">
              <a:xfrm>
                <a:off x="801" y="2386"/>
                <a:ext cx="171" cy="189"/>
              </a:xfrm>
              <a:custGeom>
                <a:avLst/>
                <a:gdLst>
                  <a:gd name="T0" fmla="*/ 86 w 171"/>
                  <a:gd name="T1" fmla="*/ 0 h 189"/>
                  <a:gd name="T2" fmla="*/ 57 w 171"/>
                  <a:gd name="T3" fmla="*/ 9 h 189"/>
                  <a:gd name="T4" fmla="*/ 29 w 171"/>
                  <a:gd name="T5" fmla="*/ 28 h 189"/>
                  <a:gd name="T6" fmla="*/ 10 w 171"/>
                  <a:gd name="T7" fmla="*/ 57 h 189"/>
                  <a:gd name="T8" fmla="*/ 0 w 171"/>
                  <a:gd name="T9" fmla="*/ 95 h 189"/>
                  <a:gd name="T10" fmla="*/ 10 w 171"/>
                  <a:gd name="T11" fmla="*/ 133 h 189"/>
                  <a:gd name="T12" fmla="*/ 29 w 171"/>
                  <a:gd name="T13" fmla="*/ 161 h 189"/>
                  <a:gd name="T14" fmla="*/ 57 w 171"/>
                  <a:gd name="T15" fmla="*/ 180 h 189"/>
                  <a:gd name="T16" fmla="*/ 86 w 171"/>
                  <a:gd name="T17" fmla="*/ 189 h 189"/>
                  <a:gd name="T18" fmla="*/ 123 w 171"/>
                  <a:gd name="T19" fmla="*/ 180 h 189"/>
                  <a:gd name="T20" fmla="*/ 142 w 171"/>
                  <a:gd name="T21" fmla="*/ 161 h 189"/>
                  <a:gd name="T22" fmla="*/ 161 w 171"/>
                  <a:gd name="T23" fmla="*/ 133 h 189"/>
                  <a:gd name="T24" fmla="*/ 171 w 171"/>
                  <a:gd name="T25" fmla="*/ 95 h 189"/>
                  <a:gd name="T26" fmla="*/ 161 w 171"/>
                  <a:gd name="T27" fmla="*/ 57 h 189"/>
                  <a:gd name="T28" fmla="*/ 142 w 171"/>
                  <a:gd name="T29" fmla="*/ 28 h 189"/>
                  <a:gd name="T30" fmla="*/ 123 w 171"/>
                  <a:gd name="T31" fmla="*/ 9 h 189"/>
                  <a:gd name="T32" fmla="*/ 86 w 171"/>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89"/>
                  <a:gd name="T53" fmla="*/ 171 w 171"/>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89">
                    <a:moveTo>
                      <a:pt x="86" y="0"/>
                    </a:moveTo>
                    <a:lnTo>
                      <a:pt x="57" y="9"/>
                    </a:lnTo>
                    <a:lnTo>
                      <a:pt x="29" y="28"/>
                    </a:lnTo>
                    <a:lnTo>
                      <a:pt x="10" y="57"/>
                    </a:lnTo>
                    <a:lnTo>
                      <a:pt x="0" y="95"/>
                    </a:lnTo>
                    <a:lnTo>
                      <a:pt x="10" y="133"/>
                    </a:lnTo>
                    <a:lnTo>
                      <a:pt x="29" y="161"/>
                    </a:lnTo>
                    <a:lnTo>
                      <a:pt x="57" y="180"/>
                    </a:lnTo>
                    <a:lnTo>
                      <a:pt x="86" y="189"/>
                    </a:lnTo>
                    <a:lnTo>
                      <a:pt x="123" y="180"/>
                    </a:lnTo>
                    <a:lnTo>
                      <a:pt x="142" y="161"/>
                    </a:lnTo>
                    <a:lnTo>
                      <a:pt x="161" y="133"/>
                    </a:lnTo>
                    <a:lnTo>
                      <a:pt x="171" y="95"/>
                    </a:lnTo>
                    <a:lnTo>
                      <a:pt x="161" y="57"/>
                    </a:lnTo>
                    <a:lnTo>
                      <a:pt x="142" y="28"/>
                    </a:lnTo>
                    <a:lnTo>
                      <a:pt x="123" y="9"/>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56" name="Freeform 1897"/>
              <p:cNvSpPr>
                <a:spLocks/>
              </p:cNvSpPr>
              <p:nvPr/>
            </p:nvSpPr>
            <p:spPr bwMode="auto">
              <a:xfrm>
                <a:off x="811" y="2395"/>
                <a:ext cx="161" cy="180"/>
              </a:xfrm>
              <a:custGeom>
                <a:avLst/>
                <a:gdLst>
                  <a:gd name="T0" fmla="*/ 76 w 161"/>
                  <a:gd name="T1" fmla="*/ 0 h 180"/>
                  <a:gd name="T2" fmla="*/ 47 w 161"/>
                  <a:gd name="T3" fmla="*/ 10 h 180"/>
                  <a:gd name="T4" fmla="*/ 28 w 161"/>
                  <a:gd name="T5" fmla="*/ 29 h 180"/>
                  <a:gd name="T6" fmla="*/ 9 w 161"/>
                  <a:gd name="T7" fmla="*/ 57 h 180"/>
                  <a:gd name="T8" fmla="*/ 0 w 161"/>
                  <a:gd name="T9" fmla="*/ 86 h 180"/>
                  <a:gd name="T10" fmla="*/ 9 w 161"/>
                  <a:gd name="T11" fmla="*/ 124 h 180"/>
                  <a:gd name="T12" fmla="*/ 28 w 161"/>
                  <a:gd name="T13" fmla="*/ 152 h 180"/>
                  <a:gd name="T14" fmla="*/ 47 w 161"/>
                  <a:gd name="T15" fmla="*/ 171 h 180"/>
                  <a:gd name="T16" fmla="*/ 76 w 161"/>
                  <a:gd name="T17" fmla="*/ 180 h 180"/>
                  <a:gd name="T18" fmla="*/ 113 w 161"/>
                  <a:gd name="T19" fmla="*/ 171 h 180"/>
                  <a:gd name="T20" fmla="*/ 132 w 161"/>
                  <a:gd name="T21" fmla="*/ 152 h 180"/>
                  <a:gd name="T22" fmla="*/ 151 w 161"/>
                  <a:gd name="T23" fmla="*/ 124 h 180"/>
                  <a:gd name="T24" fmla="*/ 161 w 161"/>
                  <a:gd name="T25" fmla="*/ 86 h 180"/>
                  <a:gd name="T26" fmla="*/ 151 w 161"/>
                  <a:gd name="T27" fmla="*/ 57 h 180"/>
                  <a:gd name="T28" fmla="*/ 132 w 161"/>
                  <a:gd name="T29" fmla="*/ 29 h 180"/>
                  <a:gd name="T30" fmla="*/ 113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8" y="29"/>
                    </a:lnTo>
                    <a:lnTo>
                      <a:pt x="9" y="57"/>
                    </a:lnTo>
                    <a:lnTo>
                      <a:pt x="0" y="86"/>
                    </a:lnTo>
                    <a:lnTo>
                      <a:pt x="9" y="124"/>
                    </a:lnTo>
                    <a:lnTo>
                      <a:pt x="28" y="152"/>
                    </a:lnTo>
                    <a:lnTo>
                      <a:pt x="47" y="171"/>
                    </a:lnTo>
                    <a:lnTo>
                      <a:pt x="76" y="180"/>
                    </a:lnTo>
                    <a:lnTo>
                      <a:pt x="113" y="171"/>
                    </a:lnTo>
                    <a:lnTo>
                      <a:pt x="132" y="152"/>
                    </a:lnTo>
                    <a:lnTo>
                      <a:pt x="151" y="124"/>
                    </a:lnTo>
                    <a:lnTo>
                      <a:pt x="161" y="86"/>
                    </a:lnTo>
                    <a:lnTo>
                      <a:pt x="151" y="57"/>
                    </a:lnTo>
                    <a:lnTo>
                      <a:pt x="132" y="29"/>
                    </a:lnTo>
                    <a:lnTo>
                      <a:pt x="113" y="10"/>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57" name="Freeform 1898"/>
              <p:cNvSpPr>
                <a:spLocks/>
              </p:cNvSpPr>
              <p:nvPr/>
            </p:nvSpPr>
            <p:spPr bwMode="auto">
              <a:xfrm>
                <a:off x="820" y="2405"/>
                <a:ext cx="142" cy="161"/>
              </a:xfrm>
              <a:custGeom>
                <a:avLst/>
                <a:gdLst>
                  <a:gd name="T0" fmla="*/ 67 w 142"/>
                  <a:gd name="T1" fmla="*/ 0 h 161"/>
                  <a:gd name="T2" fmla="*/ 38 w 142"/>
                  <a:gd name="T3" fmla="*/ 9 h 161"/>
                  <a:gd name="T4" fmla="*/ 19 w 142"/>
                  <a:gd name="T5" fmla="*/ 28 h 161"/>
                  <a:gd name="T6" fmla="*/ 10 w 142"/>
                  <a:gd name="T7" fmla="*/ 47 h 161"/>
                  <a:gd name="T8" fmla="*/ 0 w 142"/>
                  <a:gd name="T9" fmla="*/ 76 h 161"/>
                  <a:gd name="T10" fmla="*/ 10 w 142"/>
                  <a:gd name="T11" fmla="*/ 114 h 161"/>
                  <a:gd name="T12" fmla="*/ 19 w 142"/>
                  <a:gd name="T13" fmla="*/ 133 h 161"/>
                  <a:gd name="T14" fmla="*/ 38 w 142"/>
                  <a:gd name="T15" fmla="*/ 151 h 161"/>
                  <a:gd name="T16" fmla="*/ 67 w 142"/>
                  <a:gd name="T17" fmla="*/ 161 h 161"/>
                  <a:gd name="T18" fmla="*/ 95 w 142"/>
                  <a:gd name="T19" fmla="*/ 151 h 161"/>
                  <a:gd name="T20" fmla="*/ 123 w 142"/>
                  <a:gd name="T21" fmla="*/ 133 h 161"/>
                  <a:gd name="T22" fmla="*/ 133 w 142"/>
                  <a:gd name="T23" fmla="*/ 114 h 161"/>
                  <a:gd name="T24" fmla="*/ 142 w 142"/>
                  <a:gd name="T25" fmla="*/ 76 h 161"/>
                  <a:gd name="T26" fmla="*/ 133 w 142"/>
                  <a:gd name="T27" fmla="*/ 47 h 161"/>
                  <a:gd name="T28" fmla="*/ 123 w 142"/>
                  <a:gd name="T29" fmla="*/ 28 h 161"/>
                  <a:gd name="T30" fmla="*/ 95 w 142"/>
                  <a:gd name="T31" fmla="*/ 9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9"/>
                    </a:lnTo>
                    <a:lnTo>
                      <a:pt x="19" y="28"/>
                    </a:lnTo>
                    <a:lnTo>
                      <a:pt x="10" y="47"/>
                    </a:lnTo>
                    <a:lnTo>
                      <a:pt x="0" y="76"/>
                    </a:lnTo>
                    <a:lnTo>
                      <a:pt x="10" y="114"/>
                    </a:lnTo>
                    <a:lnTo>
                      <a:pt x="19" y="133"/>
                    </a:lnTo>
                    <a:lnTo>
                      <a:pt x="38" y="151"/>
                    </a:lnTo>
                    <a:lnTo>
                      <a:pt x="67" y="161"/>
                    </a:lnTo>
                    <a:lnTo>
                      <a:pt x="95" y="151"/>
                    </a:lnTo>
                    <a:lnTo>
                      <a:pt x="123" y="133"/>
                    </a:lnTo>
                    <a:lnTo>
                      <a:pt x="133" y="114"/>
                    </a:lnTo>
                    <a:lnTo>
                      <a:pt x="142" y="76"/>
                    </a:lnTo>
                    <a:lnTo>
                      <a:pt x="133" y="47"/>
                    </a:lnTo>
                    <a:lnTo>
                      <a:pt x="123" y="28"/>
                    </a:lnTo>
                    <a:lnTo>
                      <a:pt x="95" y="9"/>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58" name="Freeform 1899"/>
              <p:cNvSpPr>
                <a:spLocks/>
              </p:cNvSpPr>
              <p:nvPr/>
            </p:nvSpPr>
            <p:spPr bwMode="auto">
              <a:xfrm>
                <a:off x="830" y="2414"/>
                <a:ext cx="123" cy="142"/>
              </a:xfrm>
              <a:custGeom>
                <a:avLst/>
                <a:gdLst>
                  <a:gd name="T0" fmla="*/ 57 w 123"/>
                  <a:gd name="T1" fmla="*/ 0 h 142"/>
                  <a:gd name="T2" fmla="*/ 38 w 123"/>
                  <a:gd name="T3" fmla="*/ 10 h 142"/>
                  <a:gd name="T4" fmla="*/ 19 w 123"/>
                  <a:gd name="T5" fmla="*/ 19 h 142"/>
                  <a:gd name="T6" fmla="*/ 9 w 123"/>
                  <a:gd name="T7" fmla="*/ 38 h 142"/>
                  <a:gd name="T8" fmla="*/ 0 w 123"/>
                  <a:gd name="T9" fmla="*/ 67 h 142"/>
                  <a:gd name="T10" fmla="*/ 9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9" y="38"/>
                    </a:lnTo>
                    <a:lnTo>
                      <a:pt x="0" y="67"/>
                    </a:lnTo>
                    <a:lnTo>
                      <a:pt x="9"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59" name="Freeform 1900"/>
              <p:cNvSpPr>
                <a:spLocks/>
              </p:cNvSpPr>
              <p:nvPr/>
            </p:nvSpPr>
            <p:spPr bwMode="auto">
              <a:xfrm>
                <a:off x="839" y="2424"/>
                <a:ext cx="104" cy="123"/>
              </a:xfrm>
              <a:custGeom>
                <a:avLst/>
                <a:gdLst>
                  <a:gd name="T0" fmla="*/ 57 w 104"/>
                  <a:gd name="T1" fmla="*/ 0 h 123"/>
                  <a:gd name="T2" fmla="*/ 38 w 104"/>
                  <a:gd name="T3" fmla="*/ 9 h 123"/>
                  <a:gd name="T4" fmla="*/ 19 w 104"/>
                  <a:gd name="T5" fmla="*/ 19 h 123"/>
                  <a:gd name="T6" fmla="*/ 10 w 104"/>
                  <a:gd name="T7" fmla="*/ 38 h 123"/>
                  <a:gd name="T8" fmla="*/ 0 w 104"/>
                  <a:gd name="T9" fmla="*/ 66 h 123"/>
                  <a:gd name="T10" fmla="*/ 10 w 104"/>
                  <a:gd name="T11" fmla="*/ 85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6 h 123"/>
                  <a:gd name="T24" fmla="*/ 95 w 104"/>
                  <a:gd name="T25" fmla="*/ 19 h 123"/>
                  <a:gd name="T26" fmla="*/ 76 w 104"/>
                  <a:gd name="T27" fmla="*/ 9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9"/>
                    </a:lnTo>
                    <a:lnTo>
                      <a:pt x="19" y="19"/>
                    </a:lnTo>
                    <a:lnTo>
                      <a:pt x="10" y="38"/>
                    </a:lnTo>
                    <a:lnTo>
                      <a:pt x="0" y="66"/>
                    </a:lnTo>
                    <a:lnTo>
                      <a:pt x="10" y="85"/>
                    </a:lnTo>
                    <a:lnTo>
                      <a:pt x="19" y="104"/>
                    </a:lnTo>
                    <a:lnTo>
                      <a:pt x="38" y="123"/>
                    </a:lnTo>
                    <a:lnTo>
                      <a:pt x="57" y="123"/>
                    </a:lnTo>
                    <a:lnTo>
                      <a:pt x="76" y="123"/>
                    </a:lnTo>
                    <a:lnTo>
                      <a:pt x="95" y="104"/>
                    </a:lnTo>
                    <a:lnTo>
                      <a:pt x="104" y="66"/>
                    </a:lnTo>
                    <a:lnTo>
                      <a:pt x="95" y="19"/>
                    </a:lnTo>
                    <a:lnTo>
                      <a:pt x="76" y="9"/>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60" name="Freeform 1901"/>
              <p:cNvSpPr>
                <a:spLocks/>
              </p:cNvSpPr>
              <p:nvPr/>
            </p:nvSpPr>
            <p:spPr bwMode="auto">
              <a:xfrm>
                <a:off x="839" y="2433"/>
                <a:ext cx="104" cy="105"/>
              </a:xfrm>
              <a:custGeom>
                <a:avLst/>
                <a:gdLst>
                  <a:gd name="T0" fmla="*/ 57 w 104"/>
                  <a:gd name="T1" fmla="*/ 0 h 105"/>
                  <a:gd name="T2" fmla="*/ 38 w 104"/>
                  <a:gd name="T3" fmla="*/ 10 h 105"/>
                  <a:gd name="T4" fmla="*/ 19 w 104"/>
                  <a:gd name="T5" fmla="*/ 19 h 105"/>
                  <a:gd name="T6" fmla="*/ 10 w 104"/>
                  <a:gd name="T7" fmla="*/ 38 h 105"/>
                  <a:gd name="T8" fmla="*/ 0 w 104"/>
                  <a:gd name="T9" fmla="*/ 57 h 105"/>
                  <a:gd name="T10" fmla="*/ 10 w 104"/>
                  <a:gd name="T11" fmla="*/ 76 h 105"/>
                  <a:gd name="T12" fmla="*/ 19 w 104"/>
                  <a:gd name="T13" fmla="*/ 95 h 105"/>
                  <a:gd name="T14" fmla="*/ 57 w 104"/>
                  <a:gd name="T15" fmla="*/ 105 h 105"/>
                  <a:gd name="T16" fmla="*/ 95 w 104"/>
                  <a:gd name="T17" fmla="*/ 95 h 105"/>
                  <a:gd name="T18" fmla="*/ 104 w 104"/>
                  <a:gd name="T19" fmla="*/ 57 h 105"/>
                  <a:gd name="T20" fmla="*/ 95 w 104"/>
                  <a:gd name="T21" fmla="*/ 19 h 105"/>
                  <a:gd name="T22" fmla="*/ 76 w 104"/>
                  <a:gd name="T23" fmla="*/ 10 h 105"/>
                  <a:gd name="T24" fmla="*/ 57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7" y="0"/>
                    </a:moveTo>
                    <a:lnTo>
                      <a:pt x="38" y="10"/>
                    </a:lnTo>
                    <a:lnTo>
                      <a:pt x="19" y="19"/>
                    </a:lnTo>
                    <a:lnTo>
                      <a:pt x="10" y="38"/>
                    </a:lnTo>
                    <a:lnTo>
                      <a:pt x="0" y="57"/>
                    </a:lnTo>
                    <a:lnTo>
                      <a:pt x="10" y="76"/>
                    </a:lnTo>
                    <a:lnTo>
                      <a:pt x="19" y="95"/>
                    </a:lnTo>
                    <a:lnTo>
                      <a:pt x="57" y="105"/>
                    </a:lnTo>
                    <a:lnTo>
                      <a:pt x="95" y="95"/>
                    </a:lnTo>
                    <a:lnTo>
                      <a:pt x="104" y="57"/>
                    </a:lnTo>
                    <a:lnTo>
                      <a:pt x="95" y="19"/>
                    </a:lnTo>
                    <a:lnTo>
                      <a:pt x="76" y="10"/>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61" name="Freeform 1902"/>
              <p:cNvSpPr>
                <a:spLocks/>
              </p:cNvSpPr>
              <p:nvPr/>
            </p:nvSpPr>
            <p:spPr bwMode="auto">
              <a:xfrm>
                <a:off x="849"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5 w 85"/>
                  <a:gd name="T11" fmla="*/ 76 h 85"/>
                  <a:gd name="T12" fmla="*/ 85 w 85"/>
                  <a:gd name="T13" fmla="*/ 47 h 85"/>
                  <a:gd name="T14" fmla="*/ 75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5" y="76"/>
                    </a:lnTo>
                    <a:lnTo>
                      <a:pt x="85" y="47"/>
                    </a:lnTo>
                    <a:lnTo>
                      <a:pt x="75" y="9"/>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62" name="Freeform 1903"/>
              <p:cNvSpPr>
                <a:spLocks/>
              </p:cNvSpPr>
              <p:nvPr/>
            </p:nvSpPr>
            <p:spPr bwMode="auto">
              <a:xfrm>
                <a:off x="858" y="2452"/>
                <a:ext cx="66" cy="67"/>
              </a:xfrm>
              <a:custGeom>
                <a:avLst/>
                <a:gdLst>
                  <a:gd name="T0" fmla="*/ 38 w 66"/>
                  <a:gd name="T1" fmla="*/ 0 h 67"/>
                  <a:gd name="T2" fmla="*/ 10 w 66"/>
                  <a:gd name="T3" fmla="*/ 10 h 67"/>
                  <a:gd name="T4" fmla="*/ 0 w 66"/>
                  <a:gd name="T5" fmla="*/ 38 h 67"/>
                  <a:gd name="T6" fmla="*/ 10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10" y="10"/>
                    </a:lnTo>
                    <a:lnTo>
                      <a:pt x="0" y="38"/>
                    </a:lnTo>
                    <a:lnTo>
                      <a:pt x="10" y="57"/>
                    </a:lnTo>
                    <a:lnTo>
                      <a:pt x="38" y="67"/>
                    </a:lnTo>
                    <a:lnTo>
                      <a:pt x="57" y="57"/>
                    </a:lnTo>
                    <a:lnTo>
                      <a:pt x="66" y="38"/>
                    </a:lnTo>
                    <a:lnTo>
                      <a:pt x="57" y="10"/>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63" name="Freeform 1904"/>
              <p:cNvSpPr>
                <a:spLocks/>
              </p:cNvSpPr>
              <p:nvPr/>
            </p:nvSpPr>
            <p:spPr bwMode="auto">
              <a:xfrm>
                <a:off x="868" y="2462"/>
                <a:ext cx="56" cy="57"/>
              </a:xfrm>
              <a:custGeom>
                <a:avLst/>
                <a:gdLst>
                  <a:gd name="T0" fmla="*/ 28 w 56"/>
                  <a:gd name="T1" fmla="*/ 0 h 57"/>
                  <a:gd name="T2" fmla="*/ 9 w 56"/>
                  <a:gd name="T3" fmla="*/ 9 h 57"/>
                  <a:gd name="T4" fmla="*/ 0 w 56"/>
                  <a:gd name="T5" fmla="*/ 28 h 57"/>
                  <a:gd name="T6" fmla="*/ 9 w 56"/>
                  <a:gd name="T7" fmla="*/ 47 h 57"/>
                  <a:gd name="T8" fmla="*/ 28 w 56"/>
                  <a:gd name="T9" fmla="*/ 57 h 57"/>
                  <a:gd name="T10" fmla="*/ 47 w 56"/>
                  <a:gd name="T11" fmla="*/ 47 h 57"/>
                  <a:gd name="T12" fmla="*/ 56 w 56"/>
                  <a:gd name="T13" fmla="*/ 28 h 57"/>
                  <a:gd name="T14" fmla="*/ 47 w 56"/>
                  <a:gd name="T15" fmla="*/ 9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9"/>
                    </a:lnTo>
                    <a:lnTo>
                      <a:pt x="0" y="28"/>
                    </a:lnTo>
                    <a:lnTo>
                      <a:pt x="9" y="47"/>
                    </a:lnTo>
                    <a:lnTo>
                      <a:pt x="28" y="57"/>
                    </a:lnTo>
                    <a:lnTo>
                      <a:pt x="47" y="47"/>
                    </a:lnTo>
                    <a:lnTo>
                      <a:pt x="56" y="28"/>
                    </a:lnTo>
                    <a:lnTo>
                      <a:pt x="47" y="9"/>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64" name="Freeform 1905"/>
              <p:cNvSpPr>
                <a:spLocks/>
              </p:cNvSpPr>
              <p:nvPr/>
            </p:nvSpPr>
            <p:spPr bwMode="auto">
              <a:xfrm>
                <a:off x="877"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8" y="29"/>
                    </a:lnTo>
                    <a:lnTo>
                      <a:pt x="38" y="19"/>
                    </a:lnTo>
                    <a:lnTo>
                      <a:pt x="28" y="10"/>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65" name="Freeform 1906"/>
              <p:cNvSpPr>
                <a:spLocks/>
              </p:cNvSpPr>
              <p:nvPr/>
            </p:nvSpPr>
            <p:spPr bwMode="auto">
              <a:xfrm>
                <a:off x="887" y="2481"/>
                <a:ext cx="18" cy="19"/>
              </a:xfrm>
              <a:custGeom>
                <a:avLst/>
                <a:gdLst>
                  <a:gd name="T0" fmla="*/ 9 w 18"/>
                  <a:gd name="T1" fmla="*/ 0 h 19"/>
                  <a:gd name="T2" fmla="*/ 0 w 18"/>
                  <a:gd name="T3" fmla="*/ 0 h 19"/>
                  <a:gd name="T4" fmla="*/ 0 w 18"/>
                  <a:gd name="T5" fmla="*/ 9 h 19"/>
                  <a:gd name="T6" fmla="*/ 0 w 18"/>
                  <a:gd name="T7" fmla="*/ 19 h 19"/>
                  <a:gd name="T8" fmla="*/ 9 w 18"/>
                  <a:gd name="T9" fmla="*/ 19 h 19"/>
                  <a:gd name="T10" fmla="*/ 18 w 18"/>
                  <a:gd name="T11" fmla="*/ 19 h 19"/>
                  <a:gd name="T12" fmla="*/ 18 w 18"/>
                  <a:gd name="T13" fmla="*/ 9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9"/>
                    </a:lnTo>
                    <a:lnTo>
                      <a:pt x="0" y="19"/>
                    </a:lnTo>
                    <a:lnTo>
                      <a:pt x="9" y="19"/>
                    </a:lnTo>
                    <a:lnTo>
                      <a:pt x="18" y="19"/>
                    </a:lnTo>
                    <a:lnTo>
                      <a:pt x="18" y="9"/>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21" name="Group 1907"/>
            <p:cNvGrpSpPr>
              <a:grpSpLocks/>
            </p:cNvGrpSpPr>
            <p:nvPr/>
          </p:nvGrpSpPr>
          <p:grpSpPr bwMode="auto">
            <a:xfrm>
              <a:off x="1404" y="2043"/>
              <a:ext cx="207" cy="209"/>
              <a:chOff x="1019" y="2358"/>
              <a:chExt cx="218" cy="246"/>
            </a:xfrm>
          </p:grpSpPr>
          <p:sp>
            <p:nvSpPr>
              <p:cNvPr id="640" name="Freeform 1908"/>
              <p:cNvSpPr>
                <a:spLocks/>
              </p:cNvSpPr>
              <p:nvPr/>
            </p:nvSpPr>
            <p:spPr bwMode="auto">
              <a:xfrm>
                <a:off x="1019" y="2358"/>
                <a:ext cx="218" cy="246"/>
              </a:xfrm>
              <a:custGeom>
                <a:avLst/>
                <a:gdLst>
                  <a:gd name="T0" fmla="*/ 104 w 218"/>
                  <a:gd name="T1" fmla="*/ 0 h 246"/>
                  <a:gd name="T2" fmla="*/ 66 w 218"/>
                  <a:gd name="T3" fmla="*/ 9 h 246"/>
                  <a:gd name="T4" fmla="*/ 29 w 218"/>
                  <a:gd name="T5" fmla="*/ 37 h 246"/>
                  <a:gd name="T6" fmla="*/ 10 w 218"/>
                  <a:gd name="T7" fmla="*/ 75 h 246"/>
                  <a:gd name="T8" fmla="*/ 0 w 218"/>
                  <a:gd name="T9" fmla="*/ 123 h 246"/>
                  <a:gd name="T10" fmla="*/ 10 w 218"/>
                  <a:gd name="T11" fmla="*/ 170 h 246"/>
                  <a:gd name="T12" fmla="*/ 29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7"/>
                    </a:lnTo>
                    <a:lnTo>
                      <a:pt x="10" y="75"/>
                    </a:lnTo>
                    <a:lnTo>
                      <a:pt x="0" y="123"/>
                    </a:lnTo>
                    <a:lnTo>
                      <a:pt x="10" y="170"/>
                    </a:lnTo>
                    <a:lnTo>
                      <a:pt x="29"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41" name="Freeform 1909"/>
              <p:cNvSpPr>
                <a:spLocks/>
              </p:cNvSpPr>
              <p:nvPr/>
            </p:nvSpPr>
            <p:spPr bwMode="auto">
              <a:xfrm>
                <a:off x="1029" y="2377"/>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79 h 208"/>
                  <a:gd name="T14" fmla="*/ 56 w 198"/>
                  <a:gd name="T15" fmla="*/ 198 h 208"/>
                  <a:gd name="T16" fmla="*/ 94 w 198"/>
                  <a:gd name="T17" fmla="*/ 208 h 208"/>
                  <a:gd name="T18" fmla="*/ 142 w 198"/>
                  <a:gd name="T19" fmla="*/ 198 h 208"/>
                  <a:gd name="T20" fmla="*/ 170 w 198"/>
                  <a:gd name="T21" fmla="*/ 179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79"/>
                    </a:lnTo>
                    <a:lnTo>
                      <a:pt x="56" y="198"/>
                    </a:lnTo>
                    <a:lnTo>
                      <a:pt x="94" y="208"/>
                    </a:lnTo>
                    <a:lnTo>
                      <a:pt x="142" y="198"/>
                    </a:lnTo>
                    <a:lnTo>
                      <a:pt x="170" y="179"/>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42" name="Freeform 1910"/>
              <p:cNvSpPr>
                <a:spLocks/>
              </p:cNvSpPr>
              <p:nvPr/>
            </p:nvSpPr>
            <p:spPr bwMode="auto">
              <a:xfrm>
                <a:off x="1038" y="2386"/>
                <a:ext cx="180" cy="189"/>
              </a:xfrm>
              <a:custGeom>
                <a:avLst/>
                <a:gdLst>
                  <a:gd name="T0" fmla="*/ 85 w 180"/>
                  <a:gd name="T1" fmla="*/ 0 h 189"/>
                  <a:gd name="T2" fmla="*/ 57 w 180"/>
                  <a:gd name="T3" fmla="*/ 9 h 189"/>
                  <a:gd name="T4" fmla="*/ 28 w 180"/>
                  <a:gd name="T5" fmla="*/ 28 h 189"/>
                  <a:gd name="T6" fmla="*/ 10 w 180"/>
                  <a:gd name="T7" fmla="*/ 57 h 189"/>
                  <a:gd name="T8" fmla="*/ 0 w 180"/>
                  <a:gd name="T9" fmla="*/ 95 h 189"/>
                  <a:gd name="T10" fmla="*/ 10 w 180"/>
                  <a:gd name="T11" fmla="*/ 133 h 189"/>
                  <a:gd name="T12" fmla="*/ 28 w 180"/>
                  <a:gd name="T13" fmla="*/ 161 h 189"/>
                  <a:gd name="T14" fmla="*/ 57 w 180"/>
                  <a:gd name="T15" fmla="*/ 180 h 189"/>
                  <a:gd name="T16" fmla="*/ 85 w 180"/>
                  <a:gd name="T17" fmla="*/ 189 h 189"/>
                  <a:gd name="T18" fmla="*/ 123 w 180"/>
                  <a:gd name="T19" fmla="*/ 180 h 189"/>
                  <a:gd name="T20" fmla="*/ 152 w 180"/>
                  <a:gd name="T21" fmla="*/ 161 h 189"/>
                  <a:gd name="T22" fmla="*/ 170 w 180"/>
                  <a:gd name="T23" fmla="*/ 133 h 189"/>
                  <a:gd name="T24" fmla="*/ 180 w 180"/>
                  <a:gd name="T25" fmla="*/ 95 h 189"/>
                  <a:gd name="T26" fmla="*/ 170 w 180"/>
                  <a:gd name="T27" fmla="*/ 57 h 189"/>
                  <a:gd name="T28" fmla="*/ 152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10" y="57"/>
                    </a:lnTo>
                    <a:lnTo>
                      <a:pt x="0" y="95"/>
                    </a:lnTo>
                    <a:lnTo>
                      <a:pt x="10" y="133"/>
                    </a:lnTo>
                    <a:lnTo>
                      <a:pt x="28" y="161"/>
                    </a:lnTo>
                    <a:lnTo>
                      <a:pt x="57" y="180"/>
                    </a:lnTo>
                    <a:lnTo>
                      <a:pt x="85" y="189"/>
                    </a:lnTo>
                    <a:lnTo>
                      <a:pt x="123" y="180"/>
                    </a:lnTo>
                    <a:lnTo>
                      <a:pt x="152" y="161"/>
                    </a:lnTo>
                    <a:lnTo>
                      <a:pt x="170" y="133"/>
                    </a:lnTo>
                    <a:lnTo>
                      <a:pt x="180" y="95"/>
                    </a:lnTo>
                    <a:lnTo>
                      <a:pt x="170" y="57"/>
                    </a:lnTo>
                    <a:lnTo>
                      <a:pt x="152" y="28"/>
                    </a:lnTo>
                    <a:lnTo>
                      <a:pt x="123" y="9"/>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43" name="Freeform 1911"/>
              <p:cNvSpPr>
                <a:spLocks/>
              </p:cNvSpPr>
              <p:nvPr/>
            </p:nvSpPr>
            <p:spPr bwMode="auto">
              <a:xfrm>
                <a:off x="1048" y="2395"/>
                <a:ext cx="160" cy="180"/>
              </a:xfrm>
              <a:custGeom>
                <a:avLst/>
                <a:gdLst>
                  <a:gd name="T0" fmla="*/ 75 w 160"/>
                  <a:gd name="T1" fmla="*/ 0 h 180"/>
                  <a:gd name="T2" fmla="*/ 47 w 160"/>
                  <a:gd name="T3" fmla="*/ 10 h 180"/>
                  <a:gd name="T4" fmla="*/ 28 w 160"/>
                  <a:gd name="T5" fmla="*/ 29 h 180"/>
                  <a:gd name="T6" fmla="*/ 9 w 160"/>
                  <a:gd name="T7" fmla="*/ 57 h 180"/>
                  <a:gd name="T8" fmla="*/ 0 w 160"/>
                  <a:gd name="T9" fmla="*/ 86 h 180"/>
                  <a:gd name="T10" fmla="*/ 9 w 160"/>
                  <a:gd name="T11" fmla="*/ 124 h 180"/>
                  <a:gd name="T12" fmla="*/ 28 w 160"/>
                  <a:gd name="T13" fmla="*/ 152 h 180"/>
                  <a:gd name="T14" fmla="*/ 47 w 160"/>
                  <a:gd name="T15" fmla="*/ 171 h 180"/>
                  <a:gd name="T16" fmla="*/ 75 w 160"/>
                  <a:gd name="T17" fmla="*/ 180 h 180"/>
                  <a:gd name="T18" fmla="*/ 113 w 160"/>
                  <a:gd name="T19" fmla="*/ 171 h 180"/>
                  <a:gd name="T20" fmla="*/ 142 w 160"/>
                  <a:gd name="T21" fmla="*/ 152 h 180"/>
                  <a:gd name="T22" fmla="*/ 151 w 160"/>
                  <a:gd name="T23" fmla="*/ 124 h 180"/>
                  <a:gd name="T24" fmla="*/ 160 w 160"/>
                  <a:gd name="T25" fmla="*/ 86 h 180"/>
                  <a:gd name="T26" fmla="*/ 151 w 160"/>
                  <a:gd name="T27" fmla="*/ 57 h 180"/>
                  <a:gd name="T28" fmla="*/ 142 w 160"/>
                  <a:gd name="T29" fmla="*/ 29 h 180"/>
                  <a:gd name="T30" fmla="*/ 113 w 160"/>
                  <a:gd name="T31" fmla="*/ 10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10"/>
                    </a:lnTo>
                    <a:lnTo>
                      <a:pt x="28" y="29"/>
                    </a:lnTo>
                    <a:lnTo>
                      <a:pt x="9" y="57"/>
                    </a:lnTo>
                    <a:lnTo>
                      <a:pt x="0" y="86"/>
                    </a:lnTo>
                    <a:lnTo>
                      <a:pt x="9" y="124"/>
                    </a:lnTo>
                    <a:lnTo>
                      <a:pt x="28" y="152"/>
                    </a:lnTo>
                    <a:lnTo>
                      <a:pt x="47" y="171"/>
                    </a:lnTo>
                    <a:lnTo>
                      <a:pt x="75" y="180"/>
                    </a:lnTo>
                    <a:lnTo>
                      <a:pt x="113" y="171"/>
                    </a:lnTo>
                    <a:lnTo>
                      <a:pt x="142" y="152"/>
                    </a:lnTo>
                    <a:lnTo>
                      <a:pt x="151" y="124"/>
                    </a:lnTo>
                    <a:lnTo>
                      <a:pt x="160" y="86"/>
                    </a:lnTo>
                    <a:lnTo>
                      <a:pt x="151" y="57"/>
                    </a:lnTo>
                    <a:lnTo>
                      <a:pt x="142" y="29"/>
                    </a:lnTo>
                    <a:lnTo>
                      <a:pt x="113" y="10"/>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44" name="Freeform 1912"/>
              <p:cNvSpPr>
                <a:spLocks/>
              </p:cNvSpPr>
              <p:nvPr/>
            </p:nvSpPr>
            <p:spPr bwMode="auto">
              <a:xfrm>
                <a:off x="105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45" name="Freeform 1913"/>
              <p:cNvSpPr>
                <a:spLocks/>
              </p:cNvSpPr>
              <p:nvPr/>
            </p:nvSpPr>
            <p:spPr bwMode="auto">
              <a:xfrm>
                <a:off x="106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46" name="Freeform 1914"/>
              <p:cNvSpPr>
                <a:spLocks/>
              </p:cNvSpPr>
              <p:nvPr/>
            </p:nvSpPr>
            <p:spPr bwMode="auto">
              <a:xfrm>
                <a:off x="1076" y="2424"/>
                <a:ext cx="114" cy="123"/>
              </a:xfrm>
              <a:custGeom>
                <a:avLst/>
                <a:gdLst>
                  <a:gd name="T0" fmla="*/ 57 w 114"/>
                  <a:gd name="T1" fmla="*/ 0 h 123"/>
                  <a:gd name="T2" fmla="*/ 38 w 114"/>
                  <a:gd name="T3" fmla="*/ 9 h 123"/>
                  <a:gd name="T4" fmla="*/ 19 w 114"/>
                  <a:gd name="T5" fmla="*/ 19 h 123"/>
                  <a:gd name="T6" fmla="*/ 9 w 114"/>
                  <a:gd name="T7" fmla="*/ 38 h 123"/>
                  <a:gd name="T8" fmla="*/ 0 w 114"/>
                  <a:gd name="T9" fmla="*/ 66 h 123"/>
                  <a:gd name="T10" fmla="*/ 9 w 114"/>
                  <a:gd name="T11" fmla="*/ 85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5 h 123"/>
                  <a:gd name="T24" fmla="*/ 114 w 114"/>
                  <a:gd name="T25" fmla="*/ 66 h 123"/>
                  <a:gd name="T26" fmla="*/ 114 w 114"/>
                  <a:gd name="T27" fmla="*/ 38 h 123"/>
                  <a:gd name="T28" fmla="*/ 95 w 114"/>
                  <a:gd name="T29" fmla="*/ 19 h 123"/>
                  <a:gd name="T30" fmla="*/ 76 w 114"/>
                  <a:gd name="T31" fmla="*/ 9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4" y="85"/>
                    </a:lnTo>
                    <a:lnTo>
                      <a:pt x="114" y="66"/>
                    </a:lnTo>
                    <a:lnTo>
                      <a:pt x="114" y="38"/>
                    </a:lnTo>
                    <a:lnTo>
                      <a:pt x="95" y="19"/>
                    </a:lnTo>
                    <a:lnTo>
                      <a:pt x="76" y="9"/>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47" name="Freeform 1915"/>
              <p:cNvSpPr>
                <a:spLocks/>
              </p:cNvSpPr>
              <p:nvPr/>
            </p:nvSpPr>
            <p:spPr bwMode="auto">
              <a:xfrm>
                <a:off x="107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48" name="Freeform 1916"/>
              <p:cNvSpPr>
                <a:spLocks/>
              </p:cNvSpPr>
              <p:nvPr/>
            </p:nvSpPr>
            <p:spPr bwMode="auto">
              <a:xfrm>
                <a:off x="108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49" name="Freeform 1917"/>
              <p:cNvSpPr>
                <a:spLocks/>
              </p:cNvSpPr>
              <p:nvPr/>
            </p:nvSpPr>
            <p:spPr bwMode="auto">
              <a:xfrm>
                <a:off x="109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50" name="Freeform 1918"/>
              <p:cNvSpPr>
                <a:spLocks/>
              </p:cNvSpPr>
              <p:nvPr/>
            </p:nvSpPr>
            <p:spPr bwMode="auto">
              <a:xfrm>
                <a:off x="110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51" name="Freeform 1919"/>
              <p:cNvSpPr>
                <a:spLocks/>
              </p:cNvSpPr>
              <p:nvPr/>
            </p:nvSpPr>
            <p:spPr bwMode="auto">
              <a:xfrm>
                <a:off x="111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52" name="Freeform 1920"/>
              <p:cNvSpPr>
                <a:spLocks/>
              </p:cNvSpPr>
              <p:nvPr/>
            </p:nvSpPr>
            <p:spPr bwMode="auto">
              <a:xfrm>
                <a:off x="112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22" name="Group 1921"/>
            <p:cNvGrpSpPr>
              <a:grpSpLocks/>
            </p:cNvGrpSpPr>
            <p:nvPr/>
          </p:nvGrpSpPr>
          <p:grpSpPr bwMode="auto">
            <a:xfrm>
              <a:off x="730" y="2043"/>
              <a:ext cx="207" cy="209"/>
              <a:chOff x="309" y="2358"/>
              <a:chExt cx="218" cy="246"/>
            </a:xfrm>
          </p:grpSpPr>
          <p:sp>
            <p:nvSpPr>
              <p:cNvPr id="627" name="Freeform 1922"/>
              <p:cNvSpPr>
                <a:spLocks/>
              </p:cNvSpPr>
              <p:nvPr/>
            </p:nvSpPr>
            <p:spPr bwMode="auto">
              <a:xfrm>
                <a:off x="309" y="2358"/>
                <a:ext cx="218" cy="246"/>
              </a:xfrm>
              <a:custGeom>
                <a:avLst/>
                <a:gdLst>
                  <a:gd name="T0" fmla="*/ 104 w 218"/>
                  <a:gd name="T1" fmla="*/ 0 h 246"/>
                  <a:gd name="T2" fmla="*/ 66 w 218"/>
                  <a:gd name="T3" fmla="*/ 9 h 246"/>
                  <a:gd name="T4" fmla="*/ 28 w 218"/>
                  <a:gd name="T5" fmla="*/ 37 h 246"/>
                  <a:gd name="T6" fmla="*/ 9 w 218"/>
                  <a:gd name="T7" fmla="*/ 75 h 246"/>
                  <a:gd name="T8" fmla="*/ 0 w 218"/>
                  <a:gd name="T9" fmla="*/ 123 h 246"/>
                  <a:gd name="T10" fmla="*/ 9 w 218"/>
                  <a:gd name="T11" fmla="*/ 170 h 246"/>
                  <a:gd name="T12" fmla="*/ 28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7"/>
                    </a:lnTo>
                    <a:lnTo>
                      <a:pt x="9" y="75"/>
                    </a:lnTo>
                    <a:lnTo>
                      <a:pt x="0" y="123"/>
                    </a:lnTo>
                    <a:lnTo>
                      <a:pt x="9" y="170"/>
                    </a:lnTo>
                    <a:lnTo>
                      <a:pt x="28"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28" name="Freeform 1923"/>
              <p:cNvSpPr>
                <a:spLocks/>
              </p:cNvSpPr>
              <p:nvPr/>
            </p:nvSpPr>
            <p:spPr bwMode="auto">
              <a:xfrm>
                <a:off x="318" y="2377"/>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79 h 208"/>
                  <a:gd name="T14" fmla="*/ 57 w 199"/>
                  <a:gd name="T15" fmla="*/ 198 h 208"/>
                  <a:gd name="T16" fmla="*/ 95 w 199"/>
                  <a:gd name="T17" fmla="*/ 208 h 208"/>
                  <a:gd name="T18" fmla="*/ 143 w 199"/>
                  <a:gd name="T19" fmla="*/ 198 h 208"/>
                  <a:gd name="T20" fmla="*/ 171 w 199"/>
                  <a:gd name="T21" fmla="*/ 179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79"/>
                    </a:lnTo>
                    <a:lnTo>
                      <a:pt x="57" y="198"/>
                    </a:lnTo>
                    <a:lnTo>
                      <a:pt x="95" y="208"/>
                    </a:lnTo>
                    <a:lnTo>
                      <a:pt x="143" y="198"/>
                    </a:lnTo>
                    <a:lnTo>
                      <a:pt x="171" y="179"/>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29" name="Freeform 1924"/>
              <p:cNvSpPr>
                <a:spLocks/>
              </p:cNvSpPr>
              <p:nvPr/>
            </p:nvSpPr>
            <p:spPr bwMode="auto">
              <a:xfrm>
                <a:off x="328" y="2386"/>
                <a:ext cx="180" cy="189"/>
              </a:xfrm>
              <a:custGeom>
                <a:avLst/>
                <a:gdLst>
                  <a:gd name="T0" fmla="*/ 85 w 180"/>
                  <a:gd name="T1" fmla="*/ 0 h 189"/>
                  <a:gd name="T2" fmla="*/ 57 w 180"/>
                  <a:gd name="T3" fmla="*/ 9 h 189"/>
                  <a:gd name="T4" fmla="*/ 28 w 180"/>
                  <a:gd name="T5" fmla="*/ 28 h 189"/>
                  <a:gd name="T6" fmla="*/ 9 w 180"/>
                  <a:gd name="T7" fmla="*/ 57 h 189"/>
                  <a:gd name="T8" fmla="*/ 0 w 180"/>
                  <a:gd name="T9" fmla="*/ 95 h 189"/>
                  <a:gd name="T10" fmla="*/ 9 w 180"/>
                  <a:gd name="T11" fmla="*/ 133 h 189"/>
                  <a:gd name="T12" fmla="*/ 28 w 180"/>
                  <a:gd name="T13" fmla="*/ 161 h 189"/>
                  <a:gd name="T14" fmla="*/ 57 w 180"/>
                  <a:gd name="T15" fmla="*/ 180 h 189"/>
                  <a:gd name="T16" fmla="*/ 85 w 180"/>
                  <a:gd name="T17" fmla="*/ 189 h 189"/>
                  <a:gd name="T18" fmla="*/ 123 w 180"/>
                  <a:gd name="T19" fmla="*/ 180 h 189"/>
                  <a:gd name="T20" fmla="*/ 151 w 180"/>
                  <a:gd name="T21" fmla="*/ 161 h 189"/>
                  <a:gd name="T22" fmla="*/ 170 w 180"/>
                  <a:gd name="T23" fmla="*/ 133 h 189"/>
                  <a:gd name="T24" fmla="*/ 180 w 180"/>
                  <a:gd name="T25" fmla="*/ 95 h 189"/>
                  <a:gd name="T26" fmla="*/ 170 w 180"/>
                  <a:gd name="T27" fmla="*/ 57 h 189"/>
                  <a:gd name="T28" fmla="*/ 151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9" y="57"/>
                    </a:lnTo>
                    <a:lnTo>
                      <a:pt x="0" y="95"/>
                    </a:lnTo>
                    <a:lnTo>
                      <a:pt x="9" y="133"/>
                    </a:lnTo>
                    <a:lnTo>
                      <a:pt x="28" y="161"/>
                    </a:lnTo>
                    <a:lnTo>
                      <a:pt x="57" y="180"/>
                    </a:lnTo>
                    <a:lnTo>
                      <a:pt x="85" y="189"/>
                    </a:lnTo>
                    <a:lnTo>
                      <a:pt x="123" y="180"/>
                    </a:lnTo>
                    <a:lnTo>
                      <a:pt x="151" y="161"/>
                    </a:lnTo>
                    <a:lnTo>
                      <a:pt x="170" y="133"/>
                    </a:lnTo>
                    <a:lnTo>
                      <a:pt x="180" y="95"/>
                    </a:lnTo>
                    <a:lnTo>
                      <a:pt x="170" y="57"/>
                    </a:lnTo>
                    <a:lnTo>
                      <a:pt x="151" y="28"/>
                    </a:lnTo>
                    <a:lnTo>
                      <a:pt x="123" y="9"/>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0" name="Freeform 1925"/>
              <p:cNvSpPr>
                <a:spLocks/>
              </p:cNvSpPr>
              <p:nvPr/>
            </p:nvSpPr>
            <p:spPr bwMode="auto">
              <a:xfrm>
                <a:off x="337" y="2395"/>
                <a:ext cx="161" cy="180"/>
              </a:xfrm>
              <a:custGeom>
                <a:avLst/>
                <a:gdLst>
                  <a:gd name="T0" fmla="*/ 76 w 161"/>
                  <a:gd name="T1" fmla="*/ 0 h 180"/>
                  <a:gd name="T2" fmla="*/ 48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8 w 161"/>
                  <a:gd name="T15" fmla="*/ 171 h 180"/>
                  <a:gd name="T16" fmla="*/ 76 w 161"/>
                  <a:gd name="T17" fmla="*/ 180 h 180"/>
                  <a:gd name="T18" fmla="*/ 114 w 161"/>
                  <a:gd name="T19" fmla="*/ 171 h 180"/>
                  <a:gd name="T20" fmla="*/ 142 w 161"/>
                  <a:gd name="T21" fmla="*/ 152 h 180"/>
                  <a:gd name="T22" fmla="*/ 152 w 161"/>
                  <a:gd name="T23" fmla="*/ 124 h 180"/>
                  <a:gd name="T24" fmla="*/ 161 w 161"/>
                  <a:gd name="T25" fmla="*/ 86 h 180"/>
                  <a:gd name="T26" fmla="*/ 152 w 161"/>
                  <a:gd name="T27" fmla="*/ 57 h 180"/>
                  <a:gd name="T28" fmla="*/ 142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10"/>
                    </a:lnTo>
                    <a:lnTo>
                      <a:pt x="29" y="29"/>
                    </a:lnTo>
                    <a:lnTo>
                      <a:pt x="10" y="57"/>
                    </a:lnTo>
                    <a:lnTo>
                      <a:pt x="0" y="86"/>
                    </a:lnTo>
                    <a:lnTo>
                      <a:pt x="10" y="124"/>
                    </a:lnTo>
                    <a:lnTo>
                      <a:pt x="29" y="152"/>
                    </a:lnTo>
                    <a:lnTo>
                      <a:pt x="48" y="171"/>
                    </a:lnTo>
                    <a:lnTo>
                      <a:pt x="76" y="180"/>
                    </a:lnTo>
                    <a:lnTo>
                      <a:pt x="114" y="171"/>
                    </a:lnTo>
                    <a:lnTo>
                      <a:pt x="142" y="152"/>
                    </a:lnTo>
                    <a:lnTo>
                      <a:pt x="152" y="124"/>
                    </a:lnTo>
                    <a:lnTo>
                      <a:pt x="161" y="86"/>
                    </a:lnTo>
                    <a:lnTo>
                      <a:pt x="152" y="57"/>
                    </a:lnTo>
                    <a:lnTo>
                      <a:pt x="142" y="29"/>
                    </a:lnTo>
                    <a:lnTo>
                      <a:pt x="114" y="10"/>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1" name="Freeform 1926"/>
              <p:cNvSpPr>
                <a:spLocks/>
              </p:cNvSpPr>
              <p:nvPr/>
            </p:nvSpPr>
            <p:spPr bwMode="auto">
              <a:xfrm>
                <a:off x="34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2" name="Freeform 1927"/>
              <p:cNvSpPr>
                <a:spLocks/>
              </p:cNvSpPr>
              <p:nvPr/>
            </p:nvSpPr>
            <p:spPr bwMode="auto">
              <a:xfrm>
                <a:off x="35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3" name="Freeform 1928"/>
              <p:cNvSpPr>
                <a:spLocks/>
              </p:cNvSpPr>
              <p:nvPr/>
            </p:nvSpPr>
            <p:spPr bwMode="auto">
              <a:xfrm>
                <a:off x="366" y="2424"/>
                <a:ext cx="113" cy="123"/>
              </a:xfrm>
              <a:custGeom>
                <a:avLst/>
                <a:gdLst>
                  <a:gd name="T0" fmla="*/ 57 w 113"/>
                  <a:gd name="T1" fmla="*/ 0 h 123"/>
                  <a:gd name="T2" fmla="*/ 38 w 113"/>
                  <a:gd name="T3" fmla="*/ 9 h 123"/>
                  <a:gd name="T4" fmla="*/ 19 w 113"/>
                  <a:gd name="T5" fmla="*/ 19 h 123"/>
                  <a:gd name="T6" fmla="*/ 9 w 113"/>
                  <a:gd name="T7" fmla="*/ 38 h 123"/>
                  <a:gd name="T8" fmla="*/ 0 w 113"/>
                  <a:gd name="T9" fmla="*/ 66 h 123"/>
                  <a:gd name="T10" fmla="*/ 9 w 113"/>
                  <a:gd name="T11" fmla="*/ 85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5 h 123"/>
                  <a:gd name="T24" fmla="*/ 113 w 113"/>
                  <a:gd name="T25" fmla="*/ 66 h 123"/>
                  <a:gd name="T26" fmla="*/ 113 w 113"/>
                  <a:gd name="T27" fmla="*/ 38 h 123"/>
                  <a:gd name="T28" fmla="*/ 95 w 113"/>
                  <a:gd name="T29" fmla="*/ 19 h 123"/>
                  <a:gd name="T30" fmla="*/ 76 w 113"/>
                  <a:gd name="T31" fmla="*/ 9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3" y="85"/>
                    </a:lnTo>
                    <a:lnTo>
                      <a:pt x="113" y="66"/>
                    </a:lnTo>
                    <a:lnTo>
                      <a:pt x="113" y="38"/>
                    </a:lnTo>
                    <a:lnTo>
                      <a:pt x="95" y="19"/>
                    </a:lnTo>
                    <a:lnTo>
                      <a:pt x="76" y="9"/>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4" name="Freeform 1929"/>
              <p:cNvSpPr>
                <a:spLocks/>
              </p:cNvSpPr>
              <p:nvPr/>
            </p:nvSpPr>
            <p:spPr bwMode="auto">
              <a:xfrm>
                <a:off x="36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5" name="Freeform 1930"/>
              <p:cNvSpPr>
                <a:spLocks/>
              </p:cNvSpPr>
              <p:nvPr/>
            </p:nvSpPr>
            <p:spPr bwMode="auto">
              <a:xfrm>
                <a:off x="37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6" name="Freeform 1931"/>
              <p:cNvSpPr>
                <a:spLocks/>
              </p:cNvSpPr>
              <p:nvPr/>
            </p:nvSpPr>
            <p:spPr bwMode="auto">
              <a:xfrm>
                <a:off x="38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7" name="Freeform 1932"/>
              <p:cNvSpPr>
                <a:spLocks/>
              </p:cNvSpPr>
              <p:nvPr/>
            </p:nvSpPr>
            <p:spPr bwMode="auto">
              <a:xfrm>
                <a:off x="39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8" name="Freeform 1933"/>
              <p:cNvSpPr>
                <a:spLocks/>
              </p:cNvSpPr>
              <p:nvPr/>
            </p:nvSpPr>
            <p:spPr bwMode="auto">
              <a:xfrm>
                <a:off x="40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39" name="Freeform 1934"/>
              <p:cNvSpPr>
                <a:spLocks/>
              </p:cNvSpPr>
              <p:nvPr/>
            </p:nvSpPr>
            <p:spPr bwMode="auto">
              <a:xfrm>
                <a:off x="41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sp>
          <p:nvSpPr>
            <p:cNvPr id="523" name="Line 1935"/>
            <p:cNvSpPr>
              <a:spLocks noChangeShapeType="1"/>
            </p:cNvSpPr>
            <p:nvPr/>
          </p:nvSpPr>
          <p:spPr bwMode="auto">
            <a:xfrm>
              <a:off x="793" y="2148"/>
              <a:ext cx="728" cy="1"/>
            </a:xfrm>
            <a:prstGeom prst="line">
              <a:avLst/>
            </a:prstGeom>
            <a:noFill/>
            <a:ln w="90488">
              <a:solidFill>
                <a:srgbClr val="777777"/>
              </a:solidFill>
              <a:round/>
              <a:headEnd/>
              <a:tailEnd/>
            </a:ln>
            <a:extLst>
              <a:ext uri="{909E8E84-426E-40DD-AFC4-6F175D3DCCD1}">
                <a14:hiddenFill xmlns:a14="http://schemas.microsoft.com/office/drawing/2010/main">
                  <a:noFill/>
                </a14:hiddenFill>
              </a:ext>
            </a:extLst>
          </p:spPr>
          <p:txBody>
            <a:bodyPr/>
            <a:lstStyle/>
            <a:p>
              <a:endParaRPr lang="en-US" sz="2000"/>
            </a:p>
          </p:txBody>
        </p:sp>
        <p:grpSp>
          <p:nvGrpSpPr>
            <p:cNvPr id="524" name="Group 1936"/>
            <p:cNvGrpSpPr>
              <a:grpSpLocks/>
            </p:cNvGrpSpPr>
            <p:nvPr/>
          </p:nvGrpSpPr>
          <p:grpSpPr bwMode="auto">
            <a:xfrm>
              <a:off x="955" y="2043"/>
              <a:ext cx="198" cy="209"/>
              <a:chOff x="546" y="2358"/>
              <a:chExt cx="208" cy="246"/>
            </a:xfrm>
          </p:grpSpPr>
          <p:sp>
            <p:nvSpPr>
              <p:cNvPr id="614" name="Freeform 1937"/>
              <p:cNvSpPr>
                <a:spLocks/>
              </p:cNvSpPr>
              <p:nvPr/>
            </p:nvSpPr>
            <p:spPr bwMode="auto">
              <a:xfrm>
                <a:off x="546" y="2358"/>
                <a:ext cx="208" cy="246"/>
              </a:xfrm>
              <a:custGeom>
                <a:avLst/>
                <a:gdLst>
                  <a:gd name="T0" fmla="*/ 104 w 208"/>
                  <a:gd name="T1" fmla="*/ 0 h 246"/>
                  <a:gd name="T2" fmla="*/ 66 w 208"/>
                  <a:gd name="T3" fmla="*/ 9 h 246"/>
                  <a:gd name="T4" fmla="*/ 28 w 208"/>
                  <a:gd name="T5" fmla="*/ 37 h 246"/>
                  <a:gd name="T6" fmla="*/ 9 w 208"/>
                  <a:gd name="T7" fmla="*/ 75 h 246"/>
                  <a:gd name="T8" fmla="*/ 0 w 208"/>
                  <a:gd name="T9" fmla="*/ 123 h 246"/>
                  <a:gd name="T10" fmla="*/ 9 w 208"/>
                  <a:gd name="T11" fmla="*/ 170 h 246"/>
                  <a:gd name="T12" fmla="*/ 28 w 208"/>
                  <a:gd name="T13" fmla="*/ 208 h 246"/>
                  <a:gd name="T14" fmla="*/ 66 w 208"/>
                  <a:gd name="T15" fmla="*/ 236 h 246"/>
                  <a:gd name="T16" fmla="*/ 104 w 208"/>
                  <a:gd name="T17" fmla="*/ 246 h 246"/>
                  <a:gd name="T18" fmla="*/ 142 w 208"/>
                  <a:gd name="T19" fmla="*/ 236 h 246"/>
                  <a:gd name="T20" fmla="*/ 180 w 208"/>
                  <a:gd name="T21" fmla="*/ 208 h 246"/>
                  <a:gd name="T22" fmla="*/ 199 w 208"/>
                  <a:gd name="T23" fmla="*/ 170 h 246"/>
                  <a:gd name="T24" fmla="*/ 208 w 208"/>
                  <a:gd name="T25" fmla="*/ 123 h 246"/>
                  <a:gd name="T26" fmla="*/ 199 w 208"/>
                  <a:gd name="T27" fmla="*/ 75 h 246"/>
                  <a:gd name="T28" fmla="*/ 180 w 208"/>
                  <a:gd name="T29" fmla="*/ 37 h 246"/>
                  <a:gd name="T30" fmla="*/ 142 w 208"/>
                  <a:gd name="T31" fmla="*/ 9 h 246"/>
                  <a:gd name="T32" fmla="*/ 104 w 20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6"/>
                  <a:gd name="T53" fmla="*/ 208 w 20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6">
                    <a:moveTo>
                      <a:pt x="104" y="0"/>
                    </a:moveTo>
                    <a:lnTo>
                      <a:pt x="66" y="9"/>
                    </a:lnTo>
                    <a:lnTo>
                      <a:pt x="28" y="37"/>
                    </a:lnTo>
                    <a:lnTo>
                      <a:pt x="9" y="75"/>
                    </a:lnTo>
                    <a:lnTo>
                      <a:pt x="0" y="123"/>
                    </a:lnTo>
                    <a:lnTo>
                      <a:pt x="9" y="170"/>
                    </a:lnTo>
                    <a:lnTo>
                      <a:pt x="28" y="208"/>
                    </a:lnTo>
                    <a:lnTo>
                      <a:pt x="66" y="236"/>
                    </a:lnTo>
                    <a:lnTo>
                      <a:pt x="104" y="246"/>
                    </a:lnTo>
                    <a:lnTo>
                      <a:pt x="142" y="236"/>
                    </a:lnTo>
                    <a:lnTo>
                      <a:pt x="180" y="208"/>
                    </a:lnTo>
                    <a:lnTo>
                      <a:pt x="199" y="170"/>
                    </a:lnTo>
                    <a:lnTo>
                      <a:pt x="208" y="123"/>
                    </a:lnTo>
                    <a:lnTo>
                      <a:pt x="199" y="75"/>
                    </a:lnTo>
                    <a:lnTo>
                      <a:pt x="180" y="37"/>
                    </a:lnTo>
                    <a:lnTo>
                      <a:pt x="142" y="9"/>
                    </a:lnTo>
                    <a:lnTo>
                      <a:pt x="104" y="0"/>
                    </a:lnTo>
                    <a:close/>
                  </a:path>
                </a:pathLst>
              </a:custGeom>
              <a:solidFill>
                <a:srgbClr val="991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15" name="Freeform 1938"/>
              <p:cNvSpPr>
                <a:spLocks/>
              </p:cNvSpPr>
              <p:nvPr/>
            </p:nvSpPr>
            <p:spPr bwMode="auto">
              <a:xfrm>
                <a:off x="555" y="2377"/>
                <a:ext cx="190" cy="208"/>
              </a:xfrm>
              <a:custGeom>
                <a:avLst/>
                <a:gdLst>
                  <a:gd name="T0" fmla="*/ 95 w 190"/>
                  <a:gd name="T1" fmla="*/ 0 h 208"/>
                  <a:gd name="T2" fmla="*/ 57 w 190"/>
                  <a:gd name="T3" fmla="*/ 9 h 208"/>
                  <a:gd name="T4" fmla="*/ 29 w 190"/>
                  <a:gd name="T5" fmla="*/ 28 h 208"/>
                  <a:gd name="T6" fmla="*/ 10 w 190"/>
                  <a:gd name="T7" fmla="*/ 66 h 208"/>
                  <a:gd name="T8" fmla="*/ 0 w 190"/>
                  <a:gd name="T9" fmla="*/ 104 h 208"/>
                  <a:gd name="T10" fmla="*/ 10 w 190"/>
                  <a:gd name="T11" fmla="*/ 142 h 208"/>
                  <a:gd name="T12" fmla="*/ 29 w 190"/>
                  <a:gd name="T13" fmla="*/ 179 h 208"/>
                  <a:gd name="T14" fmla="*/ 57 w 190"/>
                  <a:gd name="T15" fmla="*/ 198 h 208"/>
                  <a:gd name="T16" fmla="*/ 95 w 190"/>
                  <a:gd name="T17" fmla="*/ 208 h 208"/>
                  <a:gd name="T18" fmla="*/ 133 w 190"/>
                  <a:gd name="T19" fmla="*/ 198 h 208"/>
                  <a:gd name="T20" fmla="*/ 161 w 190"/>
                  <a:gd name="T21" fmla="*/ 179 h 208"/>
                  <a:gd name="T22" fmla="*/ 180 w 190"/>
                  <a:gd name="T23" fmla="*/ 142 h 208"/>
                  <a:gd name="T24" fmla="*/ 190 w 190"/>
                  <a:gd name="T25" fmla="*/ 104 h 208"/>
                  <a:gd name="T26" fmla="*/ 180 w 190"/>
                  <a:gd name="T27" fmla="*/ 66 h 208"/>
                  <a:gd name="T28" fmla="*/ 161 w 190"/>
                  <a:gd name="T29" fmla="*/ 28 h 208"/>
                  <a:gd name="T30" fmla="*/ 133 w 190"/>
                  <a:gd name="T31" fmla="*/ 9 h 208"/>
                  <a:gd name="T32" fmla="*/ 95 w 19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0"/>
                  <a:gd name="T52" fmla="*/ 0 h 208"/>
                  <a:gd name="T53" fmla="*/ 190 w 19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0" h="208">
                    <a:moveTo>
                      <a:pt x="95" y="0"/>
                    </a:moveTo>
                    <a:lnTo>
                      <a:pt x="57" y="9"/>
                    </a:lnTo>
                    <a:lnTo>
                      <a:pt x="29" y="28"/>
                    </a:lnTo>
                    <a:lnTo>
                      <a:pt x="10" y="66"/>
                    </a:lnTo>
                    <a:lnTo>
                      <a:pt x="0" y="104"/>
                    </a:lnTo>
                    <a:lnTo>
                      <a:pt x="10" y="142"/>
                    </a:lnTo>
                    <a:lnTo>
                      <a:pt x="29" y="179"/>
                    </a:lnTo>
                    <a:lnTo>
                      <a:pt x="57" y="198"/>
                    </a:lnTo>
                    <a:lnTo>
                      <a:pt x="95" y="208"/>
                    </a:lnTo>
                    <a:lnTo>
                      <a:pt x="133" y="198"/>
                    </a:lnTo>
                    <a:lnTo>
                      <a:pt x="161" y="179"/>
                    </a:lnTo>
                    <a:lnTo>
                      <a:pt x="180" y="142"/>
                    </a:lnTo>
                    <a:lnTo>
                      <a:pt x="190" y="104"/>
                    </a:lnTo>
                    <a:lnTo>
                      <a:pt x="180" y="66"/>
                    </a:lnTo>
                    <a:lnTo>
                      <a:pt x="161" y="28"/>
                    </a:lnTo>
                    <a:lnTo>
                      <a:pt x="133" y="9"/>
                    </a:lnTo>
                    <a:lnTo>
                      <a:pt x="95" y="0"/>
                    </a:lnTo>
                    <a:close/>
                  </a:path>
                </a:pathLst>
              </a:custGeom>
              <a:solidFill>
                <a:srgbClr val="9B2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16" name="Freeform 1939"/>
              <p:cNvSpPr>
                <a:spLocks/>
              </p:cNvSpPr>
              <p:nvPr/>
            </p:nvSpPr>
            <p:spPr bwMode="auto">
              <a:xfrm>
                <a:off x="565" y="2386"/>
                <a:ext cx="170" cy="189"/>
              </a:xfrm>
              <a:custGeom>
                <a:avLst/>
                <a:gdLst>
                  <a:gd name="T0" fmla="*/ 85 w 170"/>
                  <a:gd name="T1" fmla="*/ 0 h 189"/>
                  <a:gd name="T2" fmla="*/ 56 w 170"/>
                  <a:gd name="T3" fmla="*/ 9 h 189"/>
                  <a:gd name="T4" fmla="*/ 28 w 170"/>
                  <a:gd name="T5" fmla="*/ 28 h 189"/>
                  <a:gd name="T6" fmla="*/ 9 w 170"/>
                  <a:gd name="T7" fmla="*/ 57 h 189"/>
                  <a:gd name="T8" fmla="*/ 0 w 170"/>
                  <a:gd name="T9" fmla="*/ 95 h 189"/>
                  <a:gd name="T10" fmla="*/ 9 w 170"/>
                  <a:gd name="T11" fmla="*/ 133 h 189"/>
                  <a:gd name="T12" fmla="*/ 28 w 170"/>
                  <a:gd name="T13" fmla="*/ 161 h 189"/>
                  <a:gd name="T14" fmla="*/ 56 w 170"/>
                  <a:gd name="T15" fmla="*/ 180 h 189"/>
                  <a:gd name="T16" fmla="*/ 85 w 170"/>
                  <a:gd name="T17" fmla="*/ 189 h 189"/>
                  <a:gd name="T18" fmla="*/ 123 w 170"/>
                  <a:gd name="T19" fmla="*/ 180 h 189"/>
                  <a:gd name="T20" fmla="*/ 142 w 170"/>
                  <a:gd name="T21" fmla="*/ 161 h 189"/>
                  <a:gd name="T22" fmla="*/ 161 w 170"/>
                  <a:gd name="T23" fmla="*/ 133 h 189"/>
                  <a:gd name="T24" fmla="*/ 170 w 170"/>
                  <a:gd name="T25" fmla="*/ 95 h 189"/>
                  <a:gd name="T26" fmla="*/ 161 w 170"/>
                  <a:gd name="T27" fmla="*/ 57 h 189"/>
                  <a:gd name="T28" fmla="*/ 142 w 170"/>
                  <a:gd name="T29" fmla="*/ 28 h 189"/>
                  <a:gd name="T30" fmla="*/ 123 w 170"/>
                  <a:gd name="T31" fmla="*/ 9 h 189"/>
                  <a:gd name="T32" fmla="*/ 85 w 17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89"/>
                  <a:gd name="T53" fmla="*/ 170 w 17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89">
                    <a:moveTo>
                      <a:pt x="85" y="0"/>
                    </a:moveTo>
                    <a:lnTo>
                      <a:pt x="56" y="9"/>
                    </a:lnTo>
                    <a:lnTo>
                      <a:pt x="28" y="28"/>
                    </a:lnTo>
                    <a:lnTo>
                      <a:pt x="9" y="57"/>
                    </a:lnTo>
                    <a:lnTo>
                      <a:pt x="0" y="95"/>
                    </a:lnTo>
                    <a:lnTo>
                      <a:pt x="9" y="133"/>
                    </a:lnTo>
                    <a:lnTo>
                      <a:pt x="28" y="161"/>
                    </a:lnTo>
                    <a:lnTo>
                      <a:pt x="56" y="180"/>
                    </a:lnTo>
                    <a:lnTo>
                      <a:pt x="85" y="189"/>
                    </a:lnTo>
                    <a:lnTo>
                      <a:pt x="123" y="180"/>
                    </a:lnTo>
                    <a:lnTo>
                      <a:pt x="142" y="161"/>
                    </a:lnTo>
                    <a:lnTo>
                      <a:pt x="161" y="133"/>
                    </a:lnTo>
                    <a:lnTo>
                      <a:pt x="170" y="95"/>
                    </a:lnTo>
                    <a:lnTo>
                      <a:pt x="161" y="57"/>
                    </a:lnTo>
                    <a:lnTo>
                      <a:pt x="142" y="28"/>
                    </a:lnTo>
                    <a:lnTo>
                      <a:pt x="123" y="9"/>
                    </a:lnTo>
                    <a:lnTo>
                      <a:pt x="85" y="0"/>
                    </a:lnTo>
                    <a:close/>
                  </a:path>
                </a:pathLst>
              </a:custGeom>
              <a:solidFill>
                <a:srgbClr val="9F2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17" name="Freeform 1940"/>
              <p:cNvSpPr>
                <a:spLocks/>
              </p:cNvSpPr>
              <p:nvPr/>
            </p:nvSpPr>
            <p:spPr bwMode="auto">
              <a:xfrm>
                <a:off x="574" y="2395"/>
                <a:ext cx="161" cy="180"/>
              </a:xfrm>
              <a:custGeom>
                <a:avLst/>
                <a:gdLst>
                  <a:gd name="T0" fmla="*/ 76 w 161"/>
                  <a:gd name="T1" fmla="*/ 0 h 180"/>
                  <a:gd name="T2" fmla="*/ 47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7 w 161"/>
                  <a:gd name="T15" fmla="*/ 171 h 180"/>
                  <a:gd name="T16" fmla="*/ 76 w 161"/>
                  <a:gd name="T17" fmla="*/ 180 h 180"/>
                  <a:gd name="T18" fmla="*/ 114 w 161"/>
                  <a:gd name="T19" fmla="*/ 171 h 180"/>
                  <a:gd name="T20" fmla="*/ 133 w 161"/>
                  <a:gd name="T21" fmla="*/ 152 h 180"/>
                  <a:gd name="T22" fmla="*/ 152 w 161"/>
                  <a:gd name="T23" fmla="*/ 124 h 180"/>
                  <a:gd name="T24" fmla="*/ 161 w 161"/>
                  <a:gd name="T25" fmla="*/ 86 h 180"/>
                  <a:gd name="T26" fmla="*/ 152 w 161"/>
                  <a:gd name="T27" fmla="*/ 57 h 180"/>
                  <a:gd name="T28" fmla="*/ 133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9" y="29"/>
                    </a:lnTo>
                    <a:lnTo>
                      <a:pt x="10" y="57"/>
                    </a:lnTo>
                    <a:lnTo>
                      <a:pt x="0" y="86"/>
                    </a:lnTo>
                    <a:lnTo>
                      <a:pt x="10" y="124"/>
                    </a:lnTo>
                    <a:lnTo>
                      <a:pt x="29" y="152"/>
                    </a:lnTo>
                    <a:lnTo>
                      <a:pt x="47" y="171"/>
                    </a:lnTo>
                    <a:lnTo>
                      <a:pt x="76" y="180"/>
                    </a:lnTo>
                    <a:lnTo>
                      <a:pt x="114" y="171"/>
                    </a:lnTo>
                    <a:lnTo>
                      <a:pt x="133" y="152"/>
                    </a:lnTo>
                    <a:lnTo>
                      <a:pt x="152" y="124"/>
                    </a:lnTo>
                    <a:lnTo>
                      <a:pt x="161" y="86"/>
                    </a:lnTo>
                    <a:lnTo>
                      <a:pt x="152" y="57"/>
                    </a:lnTo>
                    <a:lnTo>
                      <a:pt x="133" y="29"/>
                    </a:lnTo>
                    <a:lnTo>
                      <a:pt x="114" y="10"/>
                    </a:lnTo>
                    <a:lnTo>
                      <a:pt x="76" y="0"/>
                    </a:lnTo>
                    <a:close/>
                  </a:path>
                </a:pathLst>
              </a:custGeom>
              <a:solidFill>
                <a:srgbClr val="A43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18" name="Freeform 1941"/>
              <p:cNvSpPr>
                <a:spLocks/>
              </p:cNvSpPr>
              <p:nvPr/>
            </p:nvSpPr>
            <p:spPr bwMode="auto">
              <a:xfrm>
                <a:off x="584" y="2405"/>
                <a:ext cx="142" cy="161"/>
              </a:xfrm>
              <a:custGeom>
                <a:avLst/>
                <a:gdLst>
                  <a:gd name="T0" fmla="*/ 66 w 142"/>
                  <a:gd name="T1" fmla="*/ 0 h 161"/>
                  <a:gd name="T2" fmla="*/ 37 w 142"/>
                  <a:gd name="T3" fmla="*/ 9 h 161"/>
                  <a:gd name="T4" fmla="*/ 19 w 142"/>
                  <a:gd name="T5" fmla="*/ 28 h 161"/>
                  <a:gd name="T6" fmla="*/ 9 w 142"/>
                  <a:gd name="T7" fmla="*/ 47 h 161"/>
                  <a:gd name="T8" fmla="*/ 0 w 142"/>
                  <a:gd name="T9" fmla="*/ 76 h 161"/>
                  <a:gd name="T10" fmla="*/ 9 w 142"/>
                  <a:gd name="T11" fmla="*/ 114 h 161"/>
                  <a:gd name="T12" fmla="*/ 19 w 142"/>
                  <a:gd name="T13" fmla="*/ 133 h 161"/>
                  <a:gd name="T14" fmla="*/ 37 w 142"/>
                  <a:gd name="T15" fmla="*/ 151 h 161"/>
                  <a:gd name="T16" fmla="*/ 66 w 142"/>
                  <a:gd name="T17" fmla="*/ 161 h 161"/>
                  <a:gd name="T18" fmla="*/ 94 w 142"/>
                  <a:gd name="T19" fmla="*/ 151 h 161"/>
                  <a:gd name="T20" fmla="*/ 123 w 142"/>
                  <a:gd name="T21" fmla="*/ 133 h 161"/>
                  <a:gd name="T22" fmla="*/ 132 w 142"/>
                  <a:gd name="T23" fmla="*/ 114 h 161"/>
                  <a:gd name="T24" fmla="*/ 142 w 142"/>
                  <a:gd name="T25" fmla="*/ 76 h 161"/>
                  <a:gd name="T26" fmla="*/ 132 w 142"/>
                  <a:gd name="T27" fmla="*/ 47 h 161"/>
                  <a:gd name="T28" fmla="*/ 123 w 142"/>
                  <a:gd name="T29" fmla="*/ 28 h 161"/>
                  <a:gd name="T30" fmla="*/ 94 w 142"/>
                  <a:gd name="T31" fmla="*/ 9 h 161"/>
                  <a:gd name="T32" fmla="*/ 66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6" y="0"/>
                    </a:moveTo>
                    <a:lnTo>
                      <a:pt x="37" y="9"/>
                    </a:lnTo>
                    <a:lnTo>
                      <a:pt x="19" y="28"/>
                    </a:lnTo>
                    <a:lnTo>
                      <a:pt x="9" y="47"/>
                    </a:lnTo>
                    <a:lnTo>
                      <a:pt x="0" y="76"/>
                    </a:lnTo>
                    <a:lnTo>
                      <a:pt x="9" y="114"/>
                    </a:lnTo>
                    <a:lnTo>
                      <a:pt x="19" y="133"/>
                    </a:lnTo>
                    <a:lnTo>
                      <a:pt x="37" y="151"/>
                    </a:lnTo>
                    <a:lnTo>
                      <a:pt x="66" y="161"/>
                    </a:lnTo>
                    <a:lnTo>
                      <a:pt x="94" y="151"/>
                    </a:lnTo>
                    <a:lnTo>
                      <a:pt x="123" y="133"/>
                    </a:lnTo>
                    <a:lnTo>
                      <a:pt x="132" y="114"/>
                    </a:lnTo>
                    <a:lnTo>
                      <a:pt x="142" y="76"/>
                    </a:lnTo>
                    <a:lnTo>
                      <a:pt x="132" y="47"/>
                    </a:lnTo>
                    <a:lnTo>
                      <a:pt x="123" y="28"/>
                    </a:lnTo>
                    <a:lnTo>
                      <a:pt x="94" y="9"/>
                    </a:lnTo>
                    <a:lnTo>
                      <a:pt x="66" y="0"/>
                    </a:lnTo>
                    <a:close/>
                  </a:path>
                </a:pathLst>
              </a:custGeom>
              <a:solidFill>
                <a:srgbClr val="AA50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19" name="Freeform 1942"/>
              <p:cNvSpPr>
                <a:spLocks/>
              </p:cNvSpPr>
              <p:nvPr/>
            </p:nvSpPr>
            <p:spPr bwMode="auto">
              <a:xfrm>
                <a:off x="593" y="2414"/>
                <a:ext cx="123" cy="142"/>
              </a:xfrm>
              <a:custGeom>
                <a:avLst/>
                <a:gdLst>
                  <a:gd name="T0" fmla="*/ 57 w 123"/>
                  <a:gd name="T1" fmla="*/ 0 h 142"/>
                  <a:gd name="T2" fmla="*/ 38 w 123"/>
                  <a:gd name="T3" fmla="*/ 10 h 142"/>
                  <a:gd name="T4" fmla="*/ 19 w 123"/>
                  <a:gd name="T5" fmla="*/ 19 h 142"/>
                  <a:gd name="T6" fmla="*/ 10 w 123"/>
                  <a:gd name="T7" fmla="*/ 38 h 142"/>
                  <a:gd name="T8" fmla="*/ 0 w 123"/>
                  <a:gd name="T9" fmla="*/ 67 h 142"/>
                  <a:gd name="T10" fmla="*/ 10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10" y="38"/>
                    </a:lnTo>
                    <a:lnTo>
                      <a:pt x="0" y="67"/>
                    </a:lnTo>
                    <a:lnTo>
                      <a:pt x="10"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B16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20" name="Freeform 1943"/>
              <p:cNvSpPr>
                <a:spLocks/>
              </p:cNvSpPr>
              <p:nvPr/>
            </p:nvSpPr>
            <p:spPr bwMode="auto">
              <a:xfrm>
                <a:off x="603" y="2424"/>
                <a:ext cx="104" cy="123"/>
              </a:xfrm>
              <a:custGeom>
                <a:avLst/>
                <a:gdLst>
                  <a:gd name="T0" fmla="*/ 56 w 104"/>
                  <a:gd name="T1" fmla="*/ 0 h 123"/>
                  <a:gd name="T2" fmla="*/ 37 w 104"/>
                  <a:gd name="T3" fmla="*/ 9 h 123"/>
                  <a:gd name="T4" fmla="*/ 18 w 104"/>
                  <a:gd name="T5" fmla="*/ 19 h 123"/>
                  <a:gd name="T6" fmla="*/ 9 w 104"/>
                  <a:gd name="T7" fmla="*/ 38 h 123"/>
                  <a:gd name="T8" fmla="*/ 0 w 104"/>
                  <a:gd name="T9" fmla="*/ 66 h 123"/>
                  <a:gd name="T10" fmla="*/ 9 w 104"/>
                  <a:gd name="T11" fmla="*/ 85 h 123"/>
                  <a:gd name="T12" fmla="*/ 18 w 104"/>
                  <a:gd name="T13" fmla="*/ 104 h 123"/>
                  <a:gd name="T14" fmla="*/ 37 w 104"/>
                  <a:gd name="T15" fmla="*/ 123 h 123"/>
                  <a:gd name="T16" fmla="*/ 56 w 104"/>
                  <a:gd name="T17" fmla="*/ 123 h 123"/>
                  <a:gd name="T18" fmla="*/ 75 w 104"/>
                  <a:gd name="T19" fmla="*/ 123 h 123"/>
                  <a:gd name="T20" fmla="*/ 94 w 104"/>
                  <a:gd name="T21" fmla="*/ 104 h 123"/>
                  <a:gd name="T22" fmla="*/ 104 w 104"/>
                  <a:gd name="T23" fmla="*/ 66 h 123"/>
                  <a:gd name="T24" fmla="*/ 94 w 104"/>
                  <a:gd name="T25" fmla="*/ 19 h 123"/>
                  <a:gd name="T26" fmla="*/ 75 w 104"/>
                  <a:gd name="T27" fmla="*/ 9 h 123"/>
                  <a:gd name="T28" fmla="*/ 56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6" y="0"/>
                    </a:moveTo>
                    <a:lnTo>
                      <a:pt x="37" y="9"/>
                    </a:lnTo>
                    <a:lnTo>
                      <a:pt x="18" y="19"/>
                    </a:lnTo>
                    <a:lnTo>
                      <a:pt x="9" y="38"/>
                    </a:lnTo>
                    <a:lnTo>
                      <a:pt x="0" y="66"/>
                    </a:lnTo>
                    <a:lnTo>
                      <a:pt x="9" y="85"/>
                    </a:lnTo>
                    <a:lnTo>
                      <a:pt x="18" y="104"/>
                    </a:lnTo>
                    <a:lnTo>
                      <a:pt x="37" y="123"/>
                    </a:lnTo>
                    <a:lnTo>
                      <a:pt x="56" y="123"/>
                    </a:lnTo>
                    <a:lnTo>
                      <a:pt x="75" y="123"/>
                    </a:lnTo>
                    <a:lnTo>
                      <a:pt x="94" y="104"/>
                    </a:lnTo>
                    <a:lnTo>
                      <a:pt x="104" y="66"/>
                    </a:lnTo>
                    <a:lnTo>
                      <a:pt x="94" y="19"/>
                    </a:lnTo>
                    <a:lnTo>
                      <a:pt x="75" y="9"/>
                    </a:lnTo>
                    <a:lnTo>
                      <a:pt x="56" y="0"/>
                    </a:lnTo>
                    <a:close/>
                  </a:path>
                </a:pathLst>
              </a:custGeom>
              <a:solidFill>
                <a:srgbClr val="B96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21" name="Freeform 1944"/>
              <p:cNvSpPr>
                <a:spLocks/>
              </p:cNvSpPr>
              <p:nvPr/>
            </p:nvSpPr>
            <p:spPr bwMode="auto">
              <a:xfrm>
                <a:off x="603" y="2433"/>
                <a:ext cx="104" cy="105"/>
              </a:xfrm>
              <a:custGeom>
                <a:avLst/>
                <a:gdLst>
                  <a:gd name="T0" fmla="*/ 56 w 104"/>
                  <a:gd name="T1" fmla="*/ 0 h 105"/>
                  <a:gd name="T2" fmla="*/ 37 w 104"/>
                  <a:gd name="T3" fmla="*/ 10 h 105"/>
                  <a:gd name="T4" fmla="*/ 18 w 104"/>
                  <a:gd name="T5" fmla="*/ 19 h 105"/>
                  <a:gd name="T6" fmla="*/ 9 w 104"/>
                  <a:gd name="T7" fmla="*/ 38 h 105"/>
                  <a:gd name="T8" fmla="*/ 0 w 104"/>
                  <a:gd name="T9" fmla="*/ 57 h 105"/>
                  <a:gd name="T10" fmla="*/ 9 w 104"/>
                  <a:gd name="T11" fmla="*/ 76 h 105"/>
                  <a:gd name="T12" fmla="*/ 18 w 104"/>
                  <a:gd name="T13" fmla="*/ 95 h 105"/>
                  <a:gd name="T14" fmla="*/ 56 w 104"/>
                  <a:gd name="T15" fmla="*/ 105 h 105"/>
                  <a:gd name="T16" fmla="*/ 94 w 104"/>
                  <a:gd name="T17" fmla="*/ 95 h 105"/>
                  <a:gd name="T18" fmla="*/ 104 w 104"/>
                  <a:gd name="T19" fmla="*/ 57 h 105"/>
                  <a:gd name="T20" fmla="*/ 94 w 104"/>
                  <a:gd name="T21" fmla="*/ 19 h 105"/>
                  <a:gd name="T22" fmla="*/ 75 w 104"/>
                  <a:gd name="T23" fmla="*/ 10 h 105"/>
                  <a:gd name="T24" fmla="*/ 56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6" y="0"/>
                    </a:moveTo>
                    <a:lnTo>
                      <a:pt x="37" y="10"/>
                    </a:lnTo>
                    <a:lnTo>
                      <a:pt x="18" y="19"/>
                    </a:lnTo>
                    <a:lnTo>
                      <a:pt x="9" y="38"/>
                    </a:lnTo>
                    <a:lnTo>
                      <a:pt x="0" y="57"/>
                    </a:lnTo>
                    <a:lnTo>
                      <a:pt x="9" y="76"/>
                    </a:lnTo>
                    <a:lnTo>
                      <a:pt x="18" y="95"/>
                    </a:lnTo>
                    <a:lnTo>
                      <a:pt x="56" y="105"/>
                    </a:lnTo>
                    <a:lnTo>
                      <a:pt x="94" y="95"/>
                    </a:lnTo>
                    <a:lnTo>
                      <a:pt x="104" y="57"/>
                    </a:lnTo>
                    <a:lnTo>
                      <a:pt x="94" y="19"/>
                    </a:lnTo>
                    <a:lnTo>
                      <a:pt x="75" y="10"/>
                    </a:lnTo>
                    <a:lnTo>
                      <a:pt x="56" y="0"/>
                    </a:lnTo>
                    <a:close/>
                  </a:path>
                </a:pathLst>
              </a:custGeom>
              <a:solidFill>
                <a:srgbClr val="C27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22" name="Freeform 1945"/>
              <p:cNvSpPr>
                <a:spLocks/>
              </p:cNvSpPr>
              <p:nvPr/>
            </p:nvSpPr>
            <p:spPr bwMode="auto">
              <a:xfrm>
                <a:off x="612"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6 w 85"/>
                  <a:gd name="T11" fmla="*/ 76 h 85"/>
                  <a:gd name="T12" fmla="*/ 85 w 85"/>
                  <a:gd name="T13" fmla="*/ 47 h 85"/>
                  <a:gd name="T14" fmla="*/ 76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6" y="76"/>
                    </a:lnTo>
                    <a:lnTo>
                      <a:pt x="85" y="47"/>
                    </a:lnTo>
                    <a:lnTo>
                      <a:pt x="76" y="9"/>
                    </a:lnTo>
                    <a:lnTo>
                      <a:pt x="47" y="0"/>
                    </a:lnTo>
                    <a:close/>
                  </a:path>
                </a:pathLst>
              </a:custGeom>
              <a:solidFill>
                <a:srgbClr val="C98A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23" name="Freeform 1946"/>
              <p:cNvSpPr>
                <a:spLocks/>
              </p:cNvSpPr>
              <p:nvPr/>
            </p:nvSpPr>
            <p:spPr bwMode="auto">
              <a:xfrm>
                <a:off x="621" y="2452"/>
                <a:ext cx="67" cy="67"/>
              </a:xfrm>
              <a:custGeom>
                <a:avLst/>
                <a:gdLst>
                  <a:gd name="T0" fmla="*/ 38 w 67"/>
                  <a:gd name="T1" fmla="*/ 0 h 67"/>
                  <a:gd name="T2" fmla="*/ 10 w 67"/>
                  <a:gd name="T3" fmla="*/ 10 h 67"/>
                  <a:gd name="T4" fmla="*/ 0 w 67"/>
                  <a:gd name="T5" fmla="*/ 38 h 67"/>
                  <a:gd name="T6" fmla="*/ 10 w 67"/>
                  <a:gd name="T7" fmla="*/ 57 h 67"/>
                  <a:gd name="T8" fmla="*/ 38 w 67"/>
                  <a:gd name="T9" fmla="*/ 67 h 67"/>
                  <a:gd name="T10" fmla="*/ 57 w 67"/>
                  <a:gd name="T11" fmla="*/ 57 h 67"/>
                  <a:gd name="T12" fmla="*/ 67 w 67"/>
                  <a:gd name="T13" fmla="*/ 38 h 67"/>
                  <a:gd name="T14" fmla="*/ 57 w 67"/>
                  <a:gd name="T15" fmla="*/ 10 h 67"/>
                  <a:gd name="T16" fmla="*/ 38 w 6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7"/>
                  <a:gd name="T29" fmla="*/ 67 w 6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7">
                    <a:moveTo>
                      <a:pt x="38" y="0"/>
                    </a:moveTo>
                    <a:lnTo>
                      <a:pt x="10" y="10"/>
                    </a:lnTo>
                    <a:lnTo>
                      <a:pt x="0" y="38"/>
                    </a:lnTo>
                    <a:lnTo>
                      <a:pt x="10" y="57"/>
                    </a:lnTo>
                    <a:lnTo>
                      <a:pt x="38" y="67"/>
                    </a:lnTo>
                    <a:lnTo>
                      <a:pt x="57" y="57"/>
                    </a:lnTo>
                    <a:lnTo>
                      <a:pt x="67" y="38"/>
                    </a:lnTo>
                    <a:lnTo>
                      <a:pt x="57" y="10"/>
                    </a:lnTo>
                    <a:lnTo>
                      <a:pt x="38" y="0"/>
                    </a:lnTo>
                    <a:close/>
                  </a:path>
                </a:pathLst>
              </a:custGeom>
              <a:solidFill>
                <a:srgbClr val="CF9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24" name="Freeform 1947"/>
              <p:cNvSpPr>
                <a:spLocks/>
              </p:cNvSpPr>
              <p:nvPr/>
            </p:nvSpPr>
            <p:spPr bwMode="auto">
              <a:xfrm>
                <a:off x="631" y="2462"/>
                <a:ext cx="57" cy="57"/>
              </a:xfrm>
              <a:custGeom>
                <a:avLst/>
                <a:gdLst>
                  <a:gd name="T0" fmla="*/ 28 w 57"/>
                  <a:gd name="T1" fmla="*/ 0 h 57"/>
                  <a:gd name="T2" fmla="*/ 9 w 57"/>
                  <a:gd name="T3" fmla="*/ 9 h 57"/>
                  <a:gd name="T4" fmla="*/ 0 w 57"/>
                  <a:gd name="T5" fmla="*/ 28 h 57"/>
                  <a:gd name="T6" fmla="*/ 9 w 57"/>
                  <a:gd name="T7" fmla="*/ 47 h 57"/>
                  <a:gd name="T8" fmla="*/ 28 w 57"/>
                  <a:gd name="T9" fmla="*/ 57 h 57"/>
                  <a:gd name="T10" fmla="*/ 47 w 57"/>
                  <a:gd name="T11" fmla="*/ 47 h 57"/>
                  <a:gd name="T12" fmla="*/ 57 w 57"/>
                  <a:gd name="T13" fmla="*/ 28 h 57"/>
                  <a:gd name="T14" fmla="*/ 47 w 57"/>
                  <a:gd name="T15" fmla="*/ 9 h 57"/>
                  <a:gd name="T16" fmla="*/ 28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8" y="0"/>
                    </a:moveTo>
                    <a:lnTo>
                      <a:pt x="9" y="9"/>
                    </a:lnTo>
                    <a:lnTo>
                      <a:pt x="0" y="28"/>
                    </a:lnTo>
                    <a:lnTo>
                      <a:pt x="9" y="47"/>
                    </a:lnTo>
                    <a:lnTo>
                      <a:pt x="28" y="57"/>
                    </a:lnTo>
                    <a:lnTo>
                      <a:pt x="47" y="47"/>
                    </a:lnTo>
                    <a:lnTo>
                      <a:pt x="57" y="28"/>
                    </a:lnTo>
                    <a:lnTo>
                      <a:pt x="47" y="9"/>
                    </a:lnTo>
                    <a:lnTo>
                      <a:pt x="28" y="0"/>
                    </a:lnTo>
                    <a:close/>
                  </a:path>
                </a:pathLst>
              </a:custGeom>
              <a:solidFill>
                <a:srgbClr val="D49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25" name="Freeform 1948"/>
              <p:cNvSpPr>
                <a:spLocks/>
              </p:cNvSpPr>
              <p:nvPr/>
            </p:nvSpPr>
            <p:spPr bwMode="auto">
              <a:xfrm>
                <a:off x="640"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9 w 38"/>
                  <a:gd name="T11" fmla="*/ 29 h 38"/>
                  <a:gd name="T12" fmla="*/ 38 w 38"/>
                  <a:gd name="T13" fmla="*/ 19 h 38"/>
                  <a:gd name="T14" fmla="*/ 29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9" y="29"/>
                    </a:lnTo>
                    <a:lnTo>
                      <a:pt x="38" y="19"/>
                    </a:lnTo>
                    <a:lnTo>
                      <a:pt x="29" y="10"/>
                    </a:lnTo>
                    <a:lnTo>
                      <a:pt x="19" y="0"/>
                    </a:lnTo>
                    <a:close/>
                  </a:path>
                </a:pathLst>
              </a:custGeom>
              <a:solidFill>
                <a:srgbClr val="D8A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26" name="Freeform 1949"/>
              <p:cNvSpPr>
                <a:spLocks/>
              </p:cNvSpPr>
              <p:nvPr/>
            </p:nvSpPr>
            <p:spPr bwMode="auto">
              <a:xfrm>
                <a:off x="650" y="2481"/>
                <a:ext cx="19" cy="19"/>
              </a:xfrm>
              <a:custGeom>
                <a:avLst/>
                <a:gdLst>
                  <a:gd name="T0" fmla="*/ 9 w 19"/>
                  <a:gd name="T1" fmla="*/ 0 h 19"/>
                  <a:gd name="T2" fmla="*/ 0 w 19"/>
                  <a:gd name="T3" fmla="*/ 0 h 19"/>
                  <a:gd name="T4" fmla="*/ 0 w 19"/>
                  <a:gd name="T5" fmla="*/ 9 h 19"/>
                  <a:gd name="T6" fmla="*/ 0 w 19"/>
                  <a:gd name="T7" fmla="*/ 19 h 19"/>
                  <a:gd name="T8" fmla="*/ 9 w 19"/>
                  <a:gd name="T9" fmla="*/ 19 h 19"/>
                  <a:gd name="T10" fmla="*/ 19 w 19"/>
                  <a:gd name="T11" fmla="*/ 19 h 19"/>
                  <a:gd name="T12" fmla="*/ 19 w 19"/>
                  <a:gd name="T13" fmla="*/ 9 h 19"/>
                  <a:gd name="T14" fmla="*/ 19 w 19"/>
                  <a:gd name="T15" fmla="*/ 0 h 19"/>
                  <a:gd name="T16" fmla="*/ 9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0"/>
                    </a:moveTo>
                    <a:lnTo>
                      <a:pt x="0" y="0"/>
                    </a:lnTo>
                    <a:lnTo>
                      <a:pt x="0" y="9"/>
                    </a:lnTo>
                    <a:lnTo>
                      <a:pt x="0" y="19"/>
                    </a:lnTo>
                    <a:lnTo>
                      <a:pt x="9" y="19"/>
                    </a:lnTo>
                    <a:lnTo>
                      <a:pt x="19" y="19"/>
                    </a:lnTo>
                    <a:lnTo>
                      <a:pt x="19" y="9"/>
                    </a:lnTo>
                    <a:lnTo>
                      <a:pt x="19" y="0"/>
                    </a:lnTo>
                    <a:lnTo>
                      <a:pt x="9" y="0"/>
                    </a:lnTo>
                    <a:close/>
                  </a:path>
                </a:pathLst>
              </a:custGeom>
              <a:solidFill>
                <a:srgbClr val="DAA5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25" name="Group 1950"/>
            <p:cNvGrpSpPr>
              <a:grpSpLocks/>
            </p:cNvGrpSpPr>
            <p:nvPr/>
          </p:nvGrpSpPr>
          <p:grpSpPr bwMode="auto">
            <a:xfrm>
              <a:off x="1179" y="2043"/>
              <a:ext cx="199" cy="209"/>
              <a:chOff x="782" y="2358"/>
              <a:chExt cx="209" cy="246"/>
            </a:xfrm>
          </p:grpSpPr>
          <p:sp>
            <p:nvSpPr>
              <p:cNvPr id="601" name="Freeform 1951"/>
              <p:cNvSpPr>
                <a:spLocks/>
              </p:cNvSpPr>
              <p:nvPr/>
            </p:nvSpPr>
            <p:spPr bwMode="auto">
              <a:xfrm>
                <a:off x="782" y="2358"/>
                <a:ext cx="209" cy="246"/>
              </a:xfrm>
              <a:custGeom>
                <a:avLst/>
                <a:gdLst>
                  <a:gd name="T0" fmla="*/ 105 w 209"/>
                  <a:gd name="T1" fmla="*/ 0 h 246"/>
                  <a:gd name="T2" fmla="*/ 67 w 209"/>
                  <a:gd name="T3" fmla="*/ 9 h 246"/>
                  <a:gd name="T4" fmla="*/ 29 w 209"/>
                  <a:gd name="T5" fmla="*/ 37 h 246"/>
                  <a:gd name="T6" fmla="*/ 10 w 209"/>
                  <a:gd name="T7" fmla="*/ 75 h 246"/>
                  <a:gd name="T8" fmla="*/ 0 w 209"/>
                  <a:gd name="T9" fmla="*/ 123 h 246"/>
                  <a:gd name="T10" fmla="*/ 10 w 209"/>
                  <a:gd name="T11" fmla="*/ 170 h 246"/>
                  <a:gd name="T12" fmla="*/ 29 w 209"/>
                  <a:gd name="T13" fmla="*/ 208 h 246"/>
                  <a:gd name="T14" fmla="*/ 67 w 209"/>
                  <a:gd name="T15" fmla="*/ 236 h 246"/>
                  <a:gd name="T16" fmla="*/ 105 w 209"/>
                  <a:gd name="T17" fmla="*/ 246 h 246"/>
                  <a:gd name="T18" fmla="*/ 142 w 209"/>
                  <a:gd name="T19" fmla="*/ 236 h 246"/>
                  <a:gd name="T20" fmla="*/ 180 w 209"/>
                  <a:gd name="T21" fmla="*/ 208 h 246"/>
                  <a:gd name="T22" fmla="*/ 199 w 209"/>
                  <a:gd name="T23" fmla="*/ 170 h 246"/>
                  <a:gd name="T24" fmla="*/ 209 w 209"/>
                  <a:gd name="T25" fmla="*/ 123 h 246"/>
                  <a:gd name="T26" fmla="*/ 199 w 209"/>
                  <a:gd name="T27" fmla="*/ 75 h 246"/>
                  <a:gd name="T28" fmla="*/ 180 w 209"/>
                  <a:gd name="T29" fmla="*/ 37 h 246"/>
                  <a:gd name="T30" fmla="*/ 142 w 209"/>
                  <a:gd name="T31" fmla="*/ 9 h 246"/>
                  <a:gd name="T32" fmla="*/ 105 w 20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46"/>
                  <a:gd name="T53" fmla="*/ 209 w 20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46">
                    <a:moveTo>
                      <a:pt x="105" y="0"/>
                    </a:moveTo>
                    <a:lnTo>
                      <a:pt x="67" y="9"/>
                    </a:lnTo>
                    <a:lnTo>
                      <a:pt x="29" y="37"/>
                    </a:lnTo>
                    <a:lnTo>
                      <a:pt x="10" y="75"/>
                    </a:lnTo>
                    <a:lnTo>
                      <a:pt x="0" y="123"/>
                    </a:lnTo>
                    <a:lnTo>
                      <a:pt x="10" y="170"/>
                    </a:lnTo>
                    <a:lnTo>
                      <a:pt x="29" y="208"/>
                    </a:lnTo>
                    <a:lnTo>
                      <a:pt x="67" y="236"/>
                    </a:lnTo>
                    <a:lnTo>
                      <a:pt x="105" y="246"/>
                    </a:lnTo>
                    <a:lnTo>
                      <a:pt x="142" y="236"/>
                    </a:lnTo>
                    <a:lnTo>
                      <a:pt x="180" y="208"/>
                    </a:lnTo>
                    <a:lnTo>
                      <a:pt x="199" y="170"/>
                    </a:lnTo>
                    <a:lnTo>
                      <a:pt x="209" y="123"/>
                    </a:lnTo>
                    <a:lnTo>
                      <a:pt x="199" y="75"/>
                    </a:lnTo>
                    <a:lnTo>
                      <a:pt x="180" y="37"/>
                    </a:lnTo>
                    <a:lnTo>
                      <a:pt x="142" y="9"/>
                    </a:lnTo>
                    <a:lnTo>
                      <a:pt x="105"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02" name="Freeform 1952"/>
              <p:cNvSpPr>
                <a:spLocks/>
              </p:cNvSpPr>
              <p:nvPr/>
            </p:nvSpPr>
            <p:spPr bwMode="auto">
              <a:xfrm>
                <a:off x="792" y="2377"/>
                <a:ext cx="189" cy="208"/>
              </a:xfrm>
              <a:custGeom>
                <a:avLst/>
                <a:gdLst>
                  <a:gd name="T0" fmla="*/ 95 w 189"/>
                  <a:gd name="T1" fmla="*/ 0 h 208"/>
                  <a:gd name="T2" fmla="*/ 57 w 189"/>
                  <a:gd name="T3" fmla="*/ 9 h 208"/>
                  <a:gd name="T4" fmla="*/ 28 w 189"/>
                  <a:gd name="T5" fmla="*/ 28 h 208"/>
                  <a:gd name="T6" fmla="*/ 9 w 189"/>
                  <a:gd name="T7" fmla="*/ 66 h 208"/>
                  <a:gd name="T8" fmla="*/ 0 w 189"/>
                  <a:gd name="T9" fmla="*/ 104 h 208"/>
                  <a:gd name="T10" fmla="*/ 9 w 189"/>
                  <a:gd name="T11" fmla="*/ 142 h 208"/>
                  <a:gd name="T12" fmla="*/ 28 w 189"/>
                  <a:gd name="T13" fmla="*/ 179 h 208"/>
                  <a:gd name="T14" fmla="*/ 57 w 189"/>
                  <a:gd name="T15" fmla="*/ 198 h 208"/>
                  <a:gd name="T16" fmla="*/ 95 w 189"/>
                  <a:gd name="T17" fmla="*/ 208 h 208"/>
                  <a:gd name="T18" fmla="*/ 132 w 189"/>
                  <a:gd name="T19" fmla="*/ 198 h 208"/>
                  <a:gd name="T20" fmla="*/ 161 w 189"/>
                  <a:gd name="T21" fmla="*/ 179 h 208"/>
                  <a:gd name="T22" fmla="*/ 180 w 189"/>
                  <a:gd name="T23" fmla="*/ 142 h 208"/>
                  <a:gd name="T24" fmla="*/ 189 w 189"/>
                  <a:gd name="T25" fmla="*/ 104 h 208"/>
                  <a:gd name="T26" fmla="*/ 180 w 189"/>
                  <a:gd name="T27" fmla="*/ 66 h 208"/>
                  <a:gd name="T28" fmla="*/ 161 w 189"/>
                  <a:gd name="T29" fmla="*/ 28 h 208"/>
                  <a:gd name="T30" fmla="*/ 132 w 189"/>
                  <a:gd name="T31" fmla="*/ 9 h 208"/>
                  <a:gd name="T32" fmla="*/ 95 w 18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208"/>
                  <a:gd name="T53" fmla="*/ 189 w 18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208">
                    <a:moveTo>
                      <a:pt x="95" y="0"/>
                    </a:moveTo>
                    <a:lnTo>
                      <a:pt x="57" y="9"/>
                    </a:lnTo>
                    <a:lnTo>
                      <a:pt x="28" y="28"/>
                    </a:lnTo>
                    <a:lnTo>
                      <a:pt x="9" y="66"/>
                    </a:lnTo>
                    <a:lnTo>
                      <a:pt x="0" y="104"/>
                    </a:lnTo>
                    <a:lnTo>
                      <a:pt x="9" y="142"/>
                    </a:lnTo>
                    <a:lnTo>
                      <a:pt x="28" y="179"/>
                    </a:lnTo>
                    <a:lnTo>
                      <a:pt x="57" y="198"/>
                    </a:lnTo>
                    <a:lnTo>
                      <a:pt x="95" y="208"/>
                    </a:lnTo>
                    <a:lnTo>
                      <a:pt x="132" y="198"/>
                    </a:lnTo>
                    <a:lnTo>
                      <a:pt x="161" y="179"/>
                    </a:lnTo>
                    <a:lnTo>
                      <a:pt x="180" y="142"/>
                    </a:lnTo>
                    <a:lnTo>
                      <a:pt x="189" y="104"/>
                    </a:lnTo>
                    <a:lnTo>
                      <a:pt x="180" y="66"/>
                    </a:lnTo>
                    <a:lnTo>
                      <a:pt x="161" y="28"/>
                    </a:lnTo>
                    <a:lnTo>
                      <a:pt x="132" y="9"/>
                    </a:lnTo>
                    <a:lnTo>
                      <a:pt x="95"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03" name="Freeform 1953"/>
              <p:cNvSpPr>
                <a:spLocks/>
              </p:cNvSpPr>
              <p:nvPr/>
            </p:nvSpPr>
            <p:spPr bwMode="auto">
              <a:xfrm>
                <a:off x="801" y="2386"/>
                <a:ext cx="171" cy="189"/>
              </a:xfrm>
              <a:custGeom>
                <a:avLst/>
                <a:gdLst>
                  <a:gd name="T0" fmla="*/ 86 w 171"/>
                  <a:gd name="T1" fmla="*/ 0 h 189"/>
                  <a:gd name="T2" fmla="*/ 57 w 171"/>
                  <a:gd name="T3" fmla="*/ 9 h 189"/>
                  <a:gd name="T4" fmla="*/ 29 w 171"/>
                  <a:gd name="T5" fmla="*/ 28 h 189"/>
                  <a:gd name="T6" fmla="*/ 10 w 171"/>
                  <a:gd name="T7" fmla="*/ 57 h 189"/>
                  <a:gd name="T8" fmla="*/ 0 w 171"/>
                  <a:gd name="T9" fmla="*/ 95 h 189"/>
                  <a:gd name="T10" fmla="*/ 10 w 171"/>
                  <a:gd name="T11" fmla="*/ 133 h 189"/>
                  <a:gd name="T12" fmla="*/ 29 w 171"/>
                  <a:gd name="T13" fmla="*/ 161 h 189"/>
                  <a:gd name="T14" fmla="*/ 57 w 171"/>
                  <a:gd name="T15" fmla="*/ 180 h 189"/>
                  <a:gd name="T16" fmla="*/ 86 w 171"/>
                  <a:gd name="T17" fmla="*/ 189 h 189"/>
                  <a:gd name="T18" fmla="*/ 123 w 171"/>
                  <a:gd name="T19" fmla="*/ 180 h 189"/>
                  <a:gd name="T20" fmla="*/ 142 w 171"/>
                  <a:gd name="T21" fmla="*/ 161 h 189"/>
                  <a:gd name="T22" fmla="*/ 161 w 171"/>
                  <a:gd name="T23" fmla="*/ 133 h 189"/>
                  <a:gd name="T24" fmla="*/ 171 w 171"/>
                  <a:gd name="T25" fmla="*/ 95 h 189"/>
                  <a:gd name="T26" fmla="*/ 161 w 171"/>
                  <a:gd name="T27" fmla="*/ 57 h 189"/>
                  <a:gd name="T28" fmla="*/ 142 w 171"/>
                  <a:gd name="T29" fmla="*/ 28 h 189"/>
                  <a:gd name="T30" fmla="*/ 123 w 171"/>
                  <a:gd name="T31" fmla="*/ 9 h 189"/>
                  <a:gd name="T32" fmla="*/ 86 w 171"/>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89"/>
                  <a:gd name="T53" fmla="*/ 171 w 171"/>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89">
                    <a:moveTo>
                      <a:pt x="86" y="0"/>
                    </a:moveTo>
                    <a:lnTo>
                      <a:pt x="57" y="9"/>
                    </a:lnTo>
                    <a:lnTo>
                      <a:pt x="29" y="28"/>
                    </a:lnTo>
                    <a:lnTo>
                      <a:pt x="10" y="57"/>
                    </a:lnTo>
                    <a:lnTo>
                      <a:pt x="0" y="95"/>
                    </a:lnTo>
                    <a:lnTo>
                      <a:pt x="10" y="133"/>
                    </a:lnTo>
                    <a:lnTo>
                      <a:pt x="29" y="161"/>
                    </a:lnTo>
                    <a:lnTo>
                      <a:pt x="57" y="180"/>
                    </a:lnTo>
                    <a:lnTo>
                      <a:pt x="86" y="189"/>
                    </a:lnTo>
                    <a:lnTo>
                      <a:pt x="123" y="180"/>
                    </a:lnTo>
                    <a:lnTo>
                      <a:pt x="142" y="161"/>
                    </a:lnTo>
                    <a:lnTo>
                      <a:pt x="161" y="133"/>
                    </a:lnTo>
                    <a:lnTo>
                      <a:pt x="171" y="95"/>
                    </a:lnTo>
                    <a:lnTo>
                      <a:pt x="161" y="57"/>
                    </a:lnTo>
                    <a:lnTo>
                      <a:pt x="142" y="28"/>
                    </a:lnTo>
                    <a:lnTo>
                      <a:pt x="123" y="9"/>
                    </a:lnTo>
                    <a:lnTo>
                      <a:pt x="86"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04" name="Freeform 1954"/>
              <p:cNvSpPr>
                <a:spLocks/>
              </p:cNvSpPr>
              <p:nvPr/>
            </p:nvSpPr>
            <p:spPr bwMode="auto">
              <a:xfrm>
                <a:off x="811" y="2395"/>
                <a:ext cx="161" cy="180"/>
              </a:xfrm>
              <a:custGeom>
                <a:avLst/>
                <a:gdLst>
                  <a:gd name="T0" fmla="*/ 76 w 161"/>
                  <a:gd name="T1" fmla="*/ 0 h 180"/>
                  <a:gd name="T2" fmla="*/ 47 w 161"/>
                  <a:gd name="T3" fmla="*/ 10 h 180"/>
                  <a:gd name="T4" fmla="*/ 28 w 161"/>
                  <a:gd name="T5" fmla="*/ 29 h 180"/>
                  <a:gd name="T6" fmla="*/ 9 w 161"/>
                  <a:gd name="T7" fmla="*/ 57 h 180"/>
                  <a:gd name="T8" fmla="*/ 0 w 161"/>
                  <a:gd name="T9" fmla="*/ 86 h 180"/>
                  <a:gd name="T10" fmla="*/ 9 w 161"/>
                  <a:gd name="T11" fmla="*/ 124 h 180"/>
                  <a:gd name="T12" fmla="*/ 28 w 161"/>
                  <a:gd name="T13" fmla="*/ 152 h 180"/>
                  <a:gd name="T14" fmla="*/ 47 w 161"/>
                  <a:gd name="T15" fmla="*/ 171 h 180"/>
                  <a:gd name="T16" fmla="*/ 76 w 161"/>
                  <a:gd name="T17" fmla="*/ 180 h 180"/>
                  <a:gd name="T18" fmla="*/ 113 w 161"/>
                  <a:gd name="T19" fmla="*/ 171 h 180"/>
                  <a:gd name="T20" fmla="*/ 132 w 161"/>
                  <a:gd name="T21" fmla="*/ 152 h 180"/>
                  <a:gd name="T22" fmla="*/ 151 w 161"/>
                  <a:gd name="T23" fmla="*/ 124 h 180"/>
                  <a:gd name="T24" fmla="*/ 161 w 161"/>
                  <a:gd name="T25" fmla="*/ 86 h 180"/>
                  <a:gd name="T26" fmla="*/ 151 w 161"/>
                  <a:gd name="T27" fmla="*/ 57 h 180"/>
                  <a:gd name="T28" fmla="*/ 132 w 161"/>
                  <a:gd name="T29" fmla="*/ 29 h 180"/>
                  <a:gd name="T30" fmla="*/ 113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7" y="10"/>
                    </a:lnTo>
                    <a:lnTo>
                      <a:pt x="28" y="29"/>
                    </a:lnTo>
                    <a:lnTo>
                      <a:pt x="9" y="57"/>
                    </a:lnTo>
                    <a:lnTo>
                      <a:pt x="0" y="86"/>
                    </a:lnTo>
                    <a:lnTo>
                      <a:pt x="9" y="124"/>
                    </a:lnTo>
                    <a:lnTo>
                      <a:pt x="28" y="152"/>
                    </a:lnTo>
                    <a:lnTo>
                      <a:pt x="47" y="171"/>
                    </a:lnTo>
                    <a:lnTo>
                      <a:pt x="76" y="180"/>
                    </a:lnTo>
                    <a:lnTo>
                      <a:pt x="113" y="171"/>
                    </a:lnTo>
                    <a:lnTo>
                      <a:pt x="132" y="152"/>
                    </a:lnTo>
                    <a:lnTo>
                      <a:pt x="151" y="124"/>
                    </a:lnTo>
                    <a:lnTo>
                      <a:pt x="161" y="86"/>
                    </a:lnTo>
                    <a:lnTo>
                      <a:pt x="151" y="57"/>
                    </a:lnTo>
                    <a:lnTo>
                      <a:pt x="132" y="29"/>
                    </a:lnTo>
                    <a:lnTo>
                      <a:pt x="113" y="10"/>
                    </a:lnTo>
                    <a:lnTo>
                      <a:pt x="7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05" name="Freeform 1955"/>
              <p:cNvSpPr>
                <a:spLocks/>
              </p:cNvSpPr>
              <p:nvPr/>
            </p:nvSpPr>
            <p:spPr bwMode="auto">
              <a:xfrm>
                <a:off x="820" y="2405"/>
                <a:ext cx="142" cy="161"/>
              </a:xfrm>
              <a:custGeom>
                <a:avLst/>
                <a:gdLst>
                  <a:gd name="T0" fmla="*/ 67 w 142"/>
                  <a:gd name="T1" fmla="*/ 0 h 161"/>
                  <a:gd name="T2" fmla="*/ 38 w 142"/>
                  <a:gd name="T3" fmla="*/ 9 h 161"/>
                  <a:gd name="T4" fmla="*/ 19 w 142"/>
                  <a:gd name="T5" fmla="*/ 28 h 161"/>
                  <a:gd name="T6" fmla="*/ 10 w 142"/>
                  <a:gd name="T7" fmla="*/ 47 h 161"/>
                  <a:gd name="T8" fmla="*/ 0 w 142"/>
                  <a:gd name="T9" fmla="*/ 76 h 161"/>
                  <a:gd name="T10" fmla="*/ 10 w 142"/>
                  <a:gd name="T11" fmla="*/ 114 h 161"/>
                  <a:gd name="T12" fmla="*/ 19 w 142"/>
                  <a:gd name="T13" fmla="*/ 133 h 161"/>
                  <a:gd name="T14" fmla="*/ 38 w 142"/>
                  <a:gd name="T15" fmla="*/ 151 h 161"/>
                  <a:gd name="T16" fmla="*/ 67 w 142"/>
                  <a:gd name="T17" fmla="*/ 161 h 161"/>
                  <a:gd name="T18" fmla="*/ 95 w 142"/>
                  <a:gd name="T19" fmla="*/ 151 h 161"/>
                  <a:gd name="T20" fmla="*/ 123 w 142"/>
                  <a:gd name="T21" fmla="*/ 133 h 161"/>
                  <a:gd name="T22" fmla="*/ 133 w 142"/>
                  <a:gd name="T23" fmla="*/ 114 h 161"/>
                  <a:gd name="T24" fmla="*/ 142 w 142"/>
                  <a:gd name="T25" fmla="*/ 76 h 161"/>
                  <a:gd name="T26" fmla="*/ 133 w 142"/>
                  <a:gd name="T27" fmla="*/ 47 h 161"/>
                  <a:gd name="T28" fmla="*/ 123 w 142"/>
                  <a:gd name="T29" fmla="*/ 28 h 161"/>
                  <a:gd name="T30" fmla="*/ 95 w 142"/>
                  <a:gd name="T31" fmla="*/ 9 h 161"/>
                  <a:gd name="T32" fmla="*/ 67 w 142"/>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61"/>
                  <a:gd name="T53" fmla="*/ 142 w 142"/>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61">
                    <a:moveTo>
                      <a:pt x="67" y="0"/>
                    </a:moveTo>
                    <a:lnTo>
                      <a:pt x="38" y="9"/>
                    </a:lnTo>
                    <a:lnTo>
                      <a:pt x="19" y="28"/>
                    </a:lnTo>
                    <a:lnTo>
                      <a:pt x="10" y="47"/>
                    </a:lnTo>
                    <a:lnTo>
                      <a:pt x="0" y="76"/>
                    </a:lnTo>
                    <a:lnTo>
                      <a:pt x="10" y="114"/>
                    </a:lnTo>
                    <a:lnTo>
                      <a:pt x="19" y="133"/>
                    </a:lnTo>
                    <a:lnTo>
                      <a:pt x="38" y="151"/>
                    </a:lnTo>
                    <a:lnTo>
                      <a:pt x="67" y="161"/>
                    </a:lnTo>
                    <a:lnTo>
                      <a:pt x="95" y="151"/>
                    </a:lnTo>
                    <a:lnTo>
                      <a:pt x="123" y="133"/>
                    </a:lnTo>
                    <a:lnTo>
                      <a:pt x="133" y="114"/>
                    </a:lnTo>
                    <a:lnTo>
                      <a:pt x="142" y="76"/>
                    </a:lnTo>
                    <a:lnTo>
                      <a:pt x="133" y="47"/>
                    </a:lnTo>
                    <a:lnTo>
                      <a:pt x="123" y="28"/>
                    </a:lnTo>
                    <a:lnTo>
                      <a:pt x="95" y="9"/>
                    </a:lnTo>
                    <a:lnTo>
                      <a:pt x="67"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06" name="Freeform 1956"/>
              <p:cNvSpPr>
                <a:spLocks/>
              </p:cNvSpPr>
              <p:nvPr/>
            </p:nvSpPr>
            <p:spPr bwMode="auto">
              <a:xfrm>
                <a:off x="830" y="2414"/>
                <a:ext cx="123" cy="142"/>
              </a:xfrm>
              <a:custGeom>
                <a:avLst/>
                <a:gdLst>
                  <a:gd name="T0" fmla="*/ 57 w 123"/>
                  <a:gd name="T1" fmla="*/ 0 h 142"/>
                  <a:gd name="T2" fmla="*/ 38 w 123"/>
                  <a:gd name="T3" fmla="*/ 10 h 142"/>
                  <a:gd name="T4" fmla="*/ 19 w 123"/>
                  <a:gd name="T5" fmla="*/ 19 h 142"/>
                  <a:gd name="T6" fmla="*/ 9 w 123"/>
                  <a:gd name="T7" fmla="*/ 38 h 142"/>
                  <a:gd name="T8" fmla="*/ 0 w 123"/>
                  <a:gd name="T9" fmla="*/ 67 h 142"/>
                  <a:gd name="T10" fmla="*/ 9 w 123"/>
                  <a:gd name="T11" fmla="*/ 95 h 142"/>
                  <a:gd name="T12" fmla="*/ 19 w 123"/>
                  <a:gd name="T13" fmla="*/ 124 h 142"/>
                  <a:gd name="T14" fmla="*/ 38 w 123"/>
                  <a:gd name="T15" fmla="*/ 133 h 142"/>
                  <a:gd name="T16" fmla="*/ 57 w 123"/>
                  <a:gd name="T17" fmla="*/ 142 h 142"/>
                  <a:gd name="T18" fmla="*/ 85 w 123"/>
                  <a:gd name="T19" fmla="*/ 133 h 142"/>
                  <a:gd name="T20" fmla="*/ 104 w 123"/>
                  <a:gd name="T21" fmla="*/ 124 h 142"/>
                  <a:gd name="T22" fmla="*/ 123 w 123"/>
                  <a:gd name="T23" fmla="*/ 95 h 142"/>
                  <a:gd name="T24" fmla="*/ 123 w 123"/>
                  <a:gd name="T25" fmla="*/ 67 h 142"/>
                  <a:gd name="T26" fmla="*/ 123 w 123"/>
                  <a:gd name="T27" fmla="*/ 38 h 142"/>
                  <a:gd name="T28" fmla="*/ 104 w 123"/>
                  <a:gd name="T29" fmla="*/ 19 h 142"/>
                  <a:gd name="T30" fmla="*/ 85 w 123"/>
                  <a:gd name="T31" fmla="*/ 10 h 142"/>
                  <a:gd name="T32" fmla="*/ 57 w 12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42"/>
                  <a:gd name="T53" fmla="*/ 123 w 12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42">
                    <a:moveTo>
                      <a:pt x="57" y="0"/>
                    </a:moveTo>
                    <a:lnTo>
                      <a:pt x="38" y="10"/>
                    </a:lnTo>
                    <a:lnTo>
                      <a:pt x="19" y="19"/>
                    </a:lnTo>
                    <a:lnTo>
                      <a:pt x="9" y="38"/>
                    </a:lnTo>
                    <a:lnTo>
                      <a:pt x="0" y="67"/>
                    </a:lnTo>
                    <a:lnTo>
                      <a:pt x="9" y="95"/>
                    </a:lnTo>
                    <a:lnTo>
                      <a:pt x="19" y="124"/>
                    </a:lnTo>
                    <a:lnTo>
                      <a:pt x="38" y="133"/>
                    </a:lnTo>
                    <a:lnTo>
                      <a:pt x="57" y="142"/>
                    </a:lnTo>
                    <a:lnTo>
                      <a:pt x="85" y="133"/>
                    </a:lnTo>
                    <a:lnTo>
                      <a:pt x="104" y="124"/>
                    </a:lnTo>
                    <a:lnTo>
                      <a:pt x="123" y="95"/>
                    </a:lnTo>
                    <a:lnTo>
                      <a:pt x="123" y="67"/>
                    </a:lnTo>
                    <a:lnTo>
                      <a:pt x="123" y="38"/>
                    </a:lnTo>
                    <a:lnTo>
                      <a:pt x="104" y="19"/>
                    </a:lnTo>
                    <a:lnTo>
                      <a:pt x="85" y="10"/>
                    </a:lnTo>
                    <a:lnTo>
                      <a:pt x="5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07" name="Freeform 1957"/>
              <p:cNvSpPr>
                <a:spLocks/>
              </p:cNvSpPr>
              <p:nvPr/>
            </p:nvSpPr>
            <p:spPr bwMode="auto">
              <a:xfrm>
                <a:off x="839" y="2424"/>
                <a:ext cx="104" cy="123"/>
              </a:xfrm>
              <a:custGeom>
                <a:avLst/>
                <a:gdLst>
                  <a:gd name="T0" fmla="*/ 57 w 104"/>
                  <a:gd name="T1" fmla="*/ 0 h 123"/>
                  <a:gd name="T2" fmla="*/ 38 w 104"/>
                  <a:gd name="T3" fmla="*/ 9 h 123"/>
                  <a:gd name="T4" fmla="*/ 19 w 104"/>
                  <a:gd name="T5" fmla="*/ 19 h 123"/>
                  <a:gd name="T6" fmla="*/ 10 w 104"/>
                  <a:gd name="T7" fmla="*/ 38 h 123"/>
                  <a:gd name="T8" fmla="*/ 0 w 104"/>
                  <a:gd name="T9" fmla="*/ 66 h 123"/>
                  <a:gd name="T10" fmla="*/ 10 w 104"/>
                  <a:gd name="T11" fmla="*/ 85 h 123"/>
                  <a:gd name="T12" fmla="*/ 19 w 104"/>
                  <a:gd name="T13" fmla="*/ 104 h 123"/>
                  <a:gd name="T14" fmla="*/ 38 w 104"/>
                  <a:gd name="T15" fmla="*/ 123 h 123"/>
                  <a:gd name="T16" fmla="*/ 57 w 104"/>
                  <a:gd name="T17" fmla="*/ 123 h 123"/>
                  <a:gd name="T18" fmla="*/ 76 w 104"/>
                  <a:gd name="T19" fmla="*/ 123 h 123"/>
                  <a:gd name="T20" fmla="*/ 95 w 104"/>
                  <a:gd name="T21" fmla="*/ 104 h 123"/>
                  <a:gd name="T22" fmla="*/ 104 w 104"/>
                  <a:gd name="T23" fmla="*/ 66 h 123"/>
                  <a:gd name="T24" fmla="*/ 95 w 104"/>
                  <a:gd name="T25" fmla="*/ 19 h 123"/>
                  <a:gd name="T26" fmla="*/ 76 w 104"/>
                  <a:gd name="T27" fmla="*/ 9 h 123"/>
                  <a:gd name="T28" fmla="*/ 57 w 104"/>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23"/>
                  <a:gd name="T47" fmla="*/ 104 w 10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23">
                    <a:moveTo>
                      <a:pt x="57" y="0"/>
                    </a:moveTo>
                    <a:lnTo>
                      <a:pt x="38" y="9"/>
                    </a:lnTo>
                    <a:lnTo>
                      <a:pt x="19" y="19"/>
                    </a:lnTo>
                    <a:lnTo>
                      <a:pt x="10" y="38"/>
                    </a:lnTo>
                    <a:lnTo>
                      <a:pt x="0" y="66"/>
                    </a:lnTo>
                    <a:lnTo>
                      <a:pt x="10" y="85"/>
                    </a:lnTo>
                    <a:lnTo>
                      <a:pt x="19" y="104"/>
                    </a:lnTo>
                    <a:lnTo>
                      <a:pt x="38" y="123"/>
                    </a:lnTo>
                    <a:lnTo>
                      <a:pt x="57" y="123"/>
                    </a:lnTo>
                    <a:lnTo>
                      <a:pt x="76" y="123"/>
                    </a:lnTo>
                    <a:lnTo>
                      <a:pt x="95" y="104"/>
                    </a:lnTo>
                    <a:lnTo>
                      <a:pt x="104" y="66"/>
                    </a:lnTo>
                    <a:lnTo>
                      <a:pt x="95" y="19"/>
                    </a:lnTo>
                    <a:lnTo>
                      <a:pt x="76" y="9"/>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08" name="Freeform 1958"/>
              <p:cNvSpPr>
                <a:spLocks/>
              </p:cNvSpPr>
              <p:nvPr/>
            </p:nvSpPr>
            <p:spPr bwMode="auto">
              <a:xfrm>
                <a:off x="839" y="2433"/>
                <a:ext cx="104" cy="105"/>
              </a:xfrm>
              <a:custGeom>
                <a:avLst/>
                <a:gdLst>
                  <a:gd name="T0" fmla="*/ 57 w 104"/>
                  <a:gd name="T1" fmla="*/ 0 h 105"/>
                  <a:gd name="T2" fmla="*/ 38 w 104"/>
                  <a:gd name="T3" fmla="*/ 10 h 105"/>
                  <a:gd name="T4" fmla="*/ 19 w 104"/>
                  <a:gd name="T5" fmla="*/ 19 h 105"/>
                  <a:gd name="T6" fmla="*/ 10 w 104"/>
                  <a:gd name="T7" fmla="*/ 38 h 105"/>
                  <a:gd name="T8" fmla="*/ 0 w 104"/>
                  <a:gd name="T9" fmla="*/ 57 h 105"/>
                  <a:gd name="T10" fmla="*/ 10 w 104"/>
                  <a:gd name="T11" fmla="*/ 76 h 105"/>
                  <a:gd name="T12" fmla="*/ 19 w 104"/>
                  <a:gd name="T13" fmla="*/ 95 h 105"/>
                  <a:gd name="T14" fmla="*/ 57 w 104"/>
                  <a:gd name="T15" fmla="*/ 105 h 105"/>
                  <a:gd name="T16" fmla="*/ 95 w 104"/>
                  <a:gd name="T17" fmla="*/ 95 h 105"/>
                  <a:gd name="T18" fmla="*/ 104 w 104"/>
                  <a:gd name="T19" fmla="*/ 57 h 105"/>
                  <a:gd name="T20" fmla="*/ 95 w 104"/>
                  <a:gd name="T21" fmla="*/ 19 h 105"/>
                  <a:gd name="T22" fmla="*/ 76 w 104"/>
                  <a:gd name="T23" fmla="*/ 10 h 105"/>
                  <a:gd name="T24" fmla="*/ 57 w 104"/>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5"/>
                  <a:gd name="T41" fmla="*/ 104 w 10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5">
                    <a:moveTo>
                      <a:pt x="57" y="0"/>
                    </a:moveTo>
                    <a:lnTo>
                      <a:pt x="38" y="10"/>
                    </a:lnTo>
                    <a:lnTo>
                      <a:pt x="19" y="19"/>
                    </a:lnTo>
                    <a:lnTo>
                      <a:pt x="10" y="38"/>
                    </a:lnTo>
                    <a:lnTo>
                      <a:pt x="0" y="57"/>
                    </a:lnTo>
                    <a:lnTo>
                      <a:pt x="10" y="76"/>
                    </a:lnTo>
                    <a:lnTo>
                      <a:pt x="19" y="95"/>
                    </a:lnTo>
                    <a:lnTo>
                      <a:pt x="57" y="105"/>
                    </a:lnTo>
                    <a:lnTo>
                      <a:pt x="95" y="95"/>
                    </a:lnTo>
                    <a:lnTo>
                      <a:pt x="104" y="57"/>
                    </a:lnTo>
                    <a:lnTo>
                      <a:pt x="95" y="19"/>
                    </a:lnTo>
                    <a:lnTo>
                      <a:pt x="76" y="10"/>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09" name="Freeform 1959"/>
              <p:cNvSpPr>
                <a:spLocks/>
              </p:cNvSpPr>
              <p:nvPr/>
            </p:nvSpPr>
            <p:spPr bwMode="auto">
              <a:xfrm>
                <a:off x="849" y="2443"/>
                <a:ext cx="85" cy="85"/>
              </a:xfrm>
              <a:custGeom>
                <a:avLst/>
                <a:gdLst>
                  <a:gd name="T0" fmla="*/ 47 w 85"/>
                  <a:gd name="T1" fmla="*/ 0 h 85"/>
                  <a:gd name="T2" fmla="*/ 9 w 85"/>
                  <a:gd name="T3" fmla="*/ 9 h 85"/>
                  <a:gd name="T4" fmla="*/ 0 w 85"/>
                  <a:gd name="T5" fmla="*/ 47 h 85"/>
                  <a:gd name="T6" fmla="*/ 9 w 85"/>
                  <a:gd name="T7" fmla="*/ 76 h 85"/>
                  <a:gd name="T8" fmla="*/ 47 w 85"/>
                  <a:gd name="T9" fmla="*/ 85 h 85"/>
                  <a:gd name="T10" fmla="*/ 75 w 85"/>
                  <a:gd name="T11" fmla="*/ 76 h 85"/>
                  <a:gd name="T12" fmla="*/ 85 w 85"/>
                  <a:gd name="T13" fmla="*/ 47 h 85"/>
                  <a:gd name="T14" fmla="*/ 75 w 85"/>
                  <a:gd name="T15" fmla="*/ 9 h 85"/>
                  <a:gd name="T16" fmla="*/ 47 w 85"/>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5"/>
                  <a:gd name="T29" fmla="*/ 85 w 8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5">
                    <a:moveTo>
                      <a:pt x="47" y="0"/>
                    </a:moveTo>
                    <a:lnTo>
                      <a:pt x="9" y="9"/>
                    </a:lnTo>
                    <a:lnTo>
                      <a:pt x="0" y="47"/>
                    </a:lnTo>
                    <a:lnTo>
                      <a:pt x="9" y="76"/>
                    </a:lnTo>
                    <a:lnTo>
                      <a:pt x="47" y="85"/>
                    </a:lnTo>
                    <a:lnTo>
                      <a:pt x="75" y="76"/>
                    </a:lnTo>
                    <a:lnTo>
                      <a:pt x="85" y="47"/>
                    </a:lnTo>
                    <a:lnTo>
                      <a:pt x="75" y="9"/>
                    </a:lnTo>
                    <a:lnTo>
                      <a:pt x="47"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10" name="Freeform 1960"/>
              <p:cNvSpPr>
                <a:spLocks/>
              </p:cNvSpPr>
              <p:nvPr/>
            </p:nvSpPr>
            <p:spPr bwMode="auto">
              <a:xfrm>
                <a:off x="858" y="2452"/>
                <a:ext cx="66" cy="67"/>
              </a:xfrm>
              <a:custGeom>
                <a:avLst/>
                <a:gdLst>
                  <a:gd name="T0" fmla="*/ 38 w 66"/>
                  <a:gd name="T1" fmla="*/ 0 h 67"/>
                  <a:gd name="T2" fmla="*/ 10 w 66"/>
                  <a:gd name="T3" fmla="*/ 10 h 67"/>
                  <a:gd name="T4" fmla="*/ 0 w 66"/>
                  <a:gd name="T5" fmla="*/ 38 h 67"/>
                  <a:gd name="T6" fmla="*/ 10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10" y="10"/>
                    </a:lnTo>
                    <a:lnTo>
                      <a:pt x="0" y="38"/>
                    </a:lnTo>
                    <a:lnTo>
                      <a:pt x="10" y="57"/>
                    </a:lnTo>
                    <a:lnTo>
                      <a:pt x="38" y="67"/>
                    </a:lnTo>
                    <a:lnTo>
                      <a:pt x="57" y="57"/>
                    </a:lnTo>
                    <a:lnTo>
                      <a:pt x="66" y="38"/>
                    </a:lnTo>
                    <a:lnTo>
                      <a:pt x="57" y="10"/>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11" name="Freeform 1961"/>
              <p:cNvSpPr>
                <a:spLocks/>
              </p:cNvSpPr>
              <p:nvPr/>
            </p:nvSpPr>
            <p:spPr bwMode="auto">
              <a:xfrm>
                <a:off x="868" y="2462"/>
                <a:ext cx="56" cy="57"/>
              </a:xfrm>
              <a:custGeom>
                <a:avLst/>
                <a:gdLst>
                  <a:gd name="T0" fmla="*/ 28 w 56"/>
                  <a:gd name="T1" fmla="*/ 0 h 57"/>
                  <a:gd name="T2" fmla="*/ 9 w 56"/>
                  <a:gd name="T3" fmla="*/ 9 h 57"/>
                  <a:gd name="T4" fmla="*/ 0 w 56"/>
                  <a:gd name="T5" fmla="*/ 28 h 57"/>
                  <a:gd name="T6" fmla="*/ 9 w 56"/>
                  <a:gd name="T7" fmla="*/ 47 h 57"/>
                  <a:gd name="T8" fmla="*/ 28 w 56"/>
                  <a:gd name="T9" fmla="*/ 57 h 57"/>
                  <a:gd name="T10" fmla="*/ 47 w 56"/>
                  <a:gd name="T11" fmla="*/ 47 h 57"/>
                  <a:gd name="T12" fmla="*/ 56 w 56"/>
                  <a:gd name="T13" fmla="*/ 28 h 57"/>
                  <a:gd name="T14" fmla="*/ 47 w 56"/>
                  <a:gd name="T15" fmla="*/ 9 h 57"/>
                  <a:gd name="T16" fmla="*/ 28 w 5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28" y="0"/>
                    </a:moveTo>
                    <a:lnTo>
                      <a:pt x="9" y="9"/>
                    </a:lnTo>
                    <a:lnTo>
                      <a:pt x="0" y="28"/>
                    </a:lnTo>
                    <a:lnTo>
                      <a:pt x="9" y="47"/>
                    </a:lnTo>
                    <a:lnTo>
                      <a:pt x="28" y="57"/>
                    </a:lnTo>
                    <a:lnTo>
                      <a:pt x="47" y="47"/>
                    </a:lnTo>
                    <a:lnTo>
                      <a:pt x="56" y="28"/>
                    </a:lnTo>
                    <a:lnTo>
                      <a:pt x="47" y="9"/>
                    </a:lnTo>
                    <a:lnTo>
                      <a:pt x="28"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12" name="Freeform 1962"/>
              <p:cNvSpPr>
                <a:spLocks/>
              </p:cNvSpPr>
              <p:nvPr/>
            </p:nvSpPr>
            <p:spPr bwMode="auto">
              <a:xfrm>
                <a:off x="877" y="2471"/>
                <a:ext cx="38" cy="38"/>
              </a:xfrm>
              <a:custGeom>
                <a:avLst/>
                <a:gdLst>
                  <a:gd name="T0" fmla="*/ 19 w 38"/>
                  <a:gd name="T1" fmla="*/ 0 h 38"/>
                  <a:gd name="T2" fmla="*/ 10 w 38"/>
                  <a:gd name="T3" fmla="*/ 10 h 38"/>
                  <a:gd name="T4" fmla="*/ 0 w 38"/>
                  <a:gd name="T5" fmla="*/ 19 h 38"/>
                  <a:gd name="T6" fmla="*/ 10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10" y="10"/>
                    </a:lnTo>
                    <a:lnTo>
                      <a:pt x="0" y="19"/>
                    </a:lnTo>
                    <a:lnTo>
                      <a:pt x="10" y="29"/>
                    </a:lnTo>
                    <a:lnTo>
                      <a:pt x="19" y="38"/>
                    </a:lnTo>
                    <a:lnTo>
                      <a:pt x="28" y="29"/>
                    </a:lnTo>
                    <a:lnTo>
                      <a:pt x="38" y="19"/>
                    </a:lnTo>
                    <a:lnTo>
                      <a:pt x="28" y="10"/>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13" name="Freeform 1963"/>
              <p:cNvSpPr>
                <a:spLocks/>
              </p:cNvSpPr>
              <p:nvPr/>
            </p:nvSpPr>
            <p:spPr bwMode="auto">
              <a:xfrm>
                <a:off x="887" y="2481"/>
                <a:ext cx="18" cy="19"/>
              </a:xfrm>
              <a:custGeom>
                <a:avLst/>
                <a:gdLst>
                  <a:gd name="T0" fmla="*/ 9 w 18"/>
                  <a:gd name="T1" fmla="*/ 0 h 19"/>
                  <a:gd name="T2" fmla="*/ 0 w 18"/>
                  <a:gd name="T3" fmla="*/ 0 h 19"/>
                  <a:gd name="T4" fmla="*/ 0 w 18"/>
                  <a:gd name="T5" fmla="*/ 9 h 19"/>
                  <a:gd name="T6" fmla="*/ 0 w 18"/>
                  <a:gd name="T7" fmla="*/ 19 h 19"/>
                  <a:gd name="T8" fmla="*/ 9 w 18"/>
                  <a:gd name="T9" fmla="*/ 19 h 19"/>
                  <a:gd name="T10" fmla="*/ 18 w 18"/>
                  <a:gd name="T11" fmla="*/ 19 h 19"/>
                  <a:gd name="T12" fmla="*/ 18 w 18"/>
                  <a:gd name="T13" fmla="*/ 9 h 19"/>
                  <a:gd name="T14" fmla="*/ 18 w 18"/>
                  <a:gd name="T15" fmla="*/ 0 h 19"/>
                  <a:gd name="T16" fmla="*/ 9 w 1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9"/>
                  <a:gd name="T29" fmla="*/ 18 w 1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9">
                    <a:moveTo>
                      <a:pt x="9" y="0"/>
                    </a:moveTo>
                    <a:lnTo>
                      <a:pt x="0" y="0"/>
                    </a:lnTo>
                    <a:lnTo>
                      <a:pt x="0" y="9"/>
                    </a:lnTo>
                    <a:lnTo>
                      <a:pt x="0" y="19"/>
                    </a:lnTo>
                    <a:lnTo>
                      <a:pt x="9" y="19"/>
                    </a:lnTo>
                    <a:lnTo>
                      <a:pt x="18" y="19"/>
                    </a:lnTo>
                    <a:lnTo>
                      <a:pt x="18" y="9"/>
                    </a:lnTo>
                    <a:lnTo>
                      <a:pt x="18" y="0"/>
                    </a:lnTo>
                    <a:lnTo>
                      <a:pt x="9"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26" name="Group 1964"/>
            <p:cNvGrpSpPr>
              <a:grpSpLocks/>
            </p:cNvGrpSpPr>
            <p:nvPr/>
          </p:nvGrpSpPr>
          <p:grpSpPr bwMode="auto">
            <a:xfrm>
              <a:off x="1404" y="2043"/>
              <a:ext cx="207" cy="209"/>
              <a:chOff x="1019" y="2358"/>
              <a:chExt cx="218" cy="246"/>
            </a:xfrm>
          </p:grpSpPr>
          <p:sp>
            <p:nvSpPr>
              <p:cNvPr id="588" name="Freeform 1965"/>
              <p:cNvSpPr>
                <a:spLocks/>
              </p:cNvSpPr>
              <p:nvPr/>
            </p:nvSpPr>
            <p:spPr bwMode="auto">
              <a:xfrm>
                <a:off x="1019" y="2358"/>
                <a:ext cx="218" cy="246"/>
              </a:xfrm>
              <a:custGeom>
                <a:avLst/>
                <a:gdLst>
                  <a:gd name="T0" fmla="*/ 104 w 218"/>
                  <a:gd name="T1" fmla="*/ 0 h 246"/>
                  <a:gd name="T2" fmla="*/ 66 w 218"/>
                  <a:gd name="T3" fmla="*/ 9 h 246"/>
                  <a:gd name="T4" fmla="*/ 29 w 218"/>
                  <a:gd name="T5" fmla="*/ 37 h 246"/>
                  <a:gd name="T6" fmla="*/ 10 w 218"/>
                  <a:gd name="T7" fmla="*/ 75 h 246"/>
                  <a:gd name="T8" fmla="*/ 0 w 218"/>
                  <a:gd name="T9" fmla="*/ 123 h 246"/>
                  <a:gd name="T10" fmla="*/ 10 w 218"/>
                  <a:gd name="T11" fmla="*/ 170 h 246"/>
                  <a:gd name="T12" fmla="*/ 29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9" y="37"/>
                    </a:lnTo>
                    <a:lnTo>
                      <a:pt x="10" y="75"/>
                    </a:lnTo>
                    <a:lnTo>
                      <a:pt x="0" y="123"/>
                    </a:lnTo>
                    <a:lnTo>
                      <a:pt x="10" y="170"/>
                    </a:lnTo>
                    <a:lnTo>
                      <a:pt x="29"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0E80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89" name="Freeform 1966"/>
              <p:cNvSpPr>
                <a:spLocks/>
              </p:cNvSpPr>
              <p:nvPr/>
            </p:nvSpPr>
            <p:spPr bwMode="auto">
              <a:xfrm>
                <a:off x="1029" y="2377"/>
                <a:ext cx="198" cy="208"/>
              </a:xfrm>
              <a:custGeom>
                <a:avLst/>
                <a:gdLst>
                  <a:gd name="T0" fmla="*/ 94 w 198"/>
                  <a:gd name="T1" fmla="*/ 0 h 208"/>
                  <a:gd name="T2" fmla="*/ 56 w 198"/>
                  <a:gd name="T3" fmla="*/ 9 h 208"/>
                  <a:gd name="T4" fmla="*/ 28 w 198"/>
                  <a:gd name="T5" fmla="*/ 28 h 208"/>
                  <a:gd name="T6" fmla="*/ 9 w 198"/>
                  <a:gd name="T7" fmla="*/ 66 h 208"/>
                  <a:gd name="T8" fmla="*/ 0 w 198"/>
                  <a:gd name="T9" fmla="*/ 104 h 208"/>
                  <a:gd name="T10" fmla="*/ 9 w 198"/>
                  <a:gd name="T11" fmla="*/ 142 h 208"/>
                  <a:gd name="T12" fmla="*/ 28 w 198"/>
                  <a:gd name="T13" fmla="*/ 179 h 208"/>
                  <a:gd name="T14" fmla="*/ 56 w 198"/>
                  <a:gd name="T15" fmla="*/ 198 h 208"/>
                  <a:gd name="T16" fmla="*/ 94 w 198"/>
                  <a:gd name="T17" fmla="*/ 208 h 208"/>
                  <a:gd name="T18" fmla="*/ 142 w 198"/>
                  <a:gd name="T19" fmla="*/ 198 h 208"/>
                  <a:gd name="T20" fmla="*/ 170 w 198"/>
                  <a:gd name="T21" fmla="*/ 179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9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94" y="0"/>
                    </a:moveTo>
                    <a:lnTo>
                      <a:pt x="56" y="9"/>
                    </a:lnTo>
                    <a:lnTo>
                      <a:pt x="28" y="28"/>
                    </a:lnTo>
                    <a:lnTo>
                      <a:pt x="9" y="66"/>
                    </a:lnTo>
                    <a:lnTo>
                      <a:pt x="0" y="104"/>
                    </a:lnTo>
                    <a:lnTo>
                      <a:pt x="9" y="142"/>
                    </a:lnTo>
                    <a:lnTo>
                      <a:pt x="28" y="179"/>
                    </a:lnTo>
                    <a:lnTo>
                      <a:pt x="56" y="198"/>
                    </a:lnTo>
                    <a:lnTo>
                      <a:pt x="94" y="208"/>
                    </a:lnTo>
                    <a:lnTo>
                      <a:pt x="142" y="198"/>
                    </a:lnTo>
                    <a:lnTo>
                      <a:pt x="170" y="179"/>
                    </a:lnTo>
                    <a:lnTo>
                      <a:pt x="189" y="142"/>
                    </a:lnTo>
                    <a:lnTo>
                      <a:pt x="198" y="104"/>
                    </a:lnTo>
                    <a:lnTo>
                      <a:pt x="189" y="66"/>
                    </a:lnTo>
                    <a:lnTo>
                      <a:pt x="170" y="28"/>
                    </a:lnTo>
                    <a:lnTo>
                      <a:pt x="142" y="9"/>
                    </a:lnTo>
                    <a:lnTo>
                      <a:pt x="94" y="0"/>
                    </a:lnTo>
                    <a:close/>
                  </a:path>
                </a:pathLst>
              </a:custGeom>
              <a:solidFill>
                <a:srgbClr val="1D83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0" name="Freeform 1967"/>
              <p:cNvSpPr>
                <a:spLocks/>
              </p:cNvSpPr>
              <p:nvPr/>
            </p:nvSpPr>
            <p:spPr bwMode="auto">
              <a:xfrm>
                <a:off x="1038" y="2386"/>
                <a:ext cx="180" cy="189"/>
              </a:xfrm>
              <a:custGeom>
                <a:avLst/>
                <a:gdLst>
                  <a:gd name="T0" fmla="*/ 85 w 180"/>
                  <a:gd name="T1" fmla="*/ 0 h 189"/>
                  <a:gd name="T2" fmla="*/ 57 w 180"/>
                  <a:gd name="T3" fmla="*/ 9 h 189"/>
                  <a:gd name="T4" fmla="*/ 28 w 180"/>
                  <a:gd name="T5" fmla="*/ 28 h 189"/>
                  <a:gd name="T6" fmla="*/ 10 w 180"/>
                  <a:gd name="T7" fmla="*/ 57 h 189"/>
                  <a:gd name="T8" fmla="*/ 0 w 180"/>
                  <a:gd name="T9" fmla="*/ 95 h 189"/>
                  <a:gd name="T10" fmla="*/ 10 w 180"/>
                  <a:gd name="T11" fmla="*/ 133 h 189"/>
                  <a:gd name="T12" fmla="*/ 28 w 180"/>
                  <a:gd name="T13" fmla="*/ 161 h 189"/>
                  <a:gd name="T14" fmla="*/ 57 w 180"/>
                  <a:gd name="T15" fmla="*/ 180 h 189"/>
                  <a:gd name="T16" fmla="*/ 85 w 180"/>
                  <a:gd name="T17" fmla="*/ 189 h 189"/>
                  <a:gd name="T18" fmla="*/ 123 w 180"/>
                  <a:gd name="T19" fmla="*/ 180 h 189"/>
                  <a:gd name="T20" fmla="*/ 152 w 180"/>
                  <a:gd name="T21" fmla="*/ 161 h 189"/>
                  <a:gd name="T22" fmla="*/ 170 w 180"/>
                  <a:gd name="T23" fmla="*/ 133 h 189"/>
                  <a:gd name="T24" fmla="*/ 180 w 180"/>
                  <a:gd name="T25" fmla="*/ 95 h 189"/>
                  <a:gd name="T26" fmla="*/ 170 w 180"/>
                  <a:gd name="T27" fmla="*/ 57 h 189"/>
                  <a:gd name="T28" fmla="*/ 152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10" y="57"/>
                    </a:lnTo>
                    <a:lnTo>
                      <a:pt x="0" y="95"/>
                    </a:lnTo>
                    <a:lnTo>
                      <a:pt x="10" y="133"/>
                    </a:lnTo>
                    <a:lnTo>
                      <a:pt x="28" y="161"/>
                    </a:lnTo>
                    <a:lnTo>
                      <a:pt x="57" y="180"/>
                    </a:lnTo>
                    <a:lnTo>
                      <a:pt x="85" y="189"/>
                    </a:lnTo>
                    <a:lnTo>
                      <a:pt x="123" y="180"/>
                    </a:lnTo>
                    <a:lnTo>
                      <a:pt x="152" y="161"/>
                    </a:lnTo>
                    <a:lnTo>
                      <a:pt x="170" y="133"/>
                    </a:lnTo>
                    <a:lnTo>
                      <a:pt x="180" y="95"/>
                    </a:lnTo>
                    <a:lnTo>
                      <a:pt x="170" y="57"/>
                    </a:lnTo>
                    <a:lnTo>
                      <a:pt x="152" y="28"/>
                    </a:lnTo>
                    <a:lnTo>
                      <a:pt x="123" y="9"/>
                    </a:lnTo>
                    <a:lnTo>
                      <a:pt x="85" y="0"/>
                    </a:lnTo>
                    <a:close/>
                  </a:path>
                </a:pathLst>
              </a:custGeom>
              <a:solidFill>
                <a:srgbClr val="2A8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1" name="Freeform 1968"/>
              <p:cNvSpPr>
                <a:spLocks/>
              </p:cNvSpPr>
              <p:nvPr/>
            </p:nvSpPr>
            <p:spPr bwMode="auto">
              <a:xfrm>
                <a:off x="1048" y="2395"/>
                <a:ext cx="160" cy="180"/>
              </a:xfrm>
              <a:custGeom>
                <a:avLst/>
                <a:gdLst>
                  <a:gd name="T0" fmla="*/ 75 w 160"/>
                  <a:gd name="T1" fmla="*/ 0 h 180"/>
                  <a:gd name="T2" fmla="*/ 47 w 160"/>
                  <a:gd name="T3" fmla="*/ 10 h 180"/>
                  <a:gd name="T4" fmla="*/ 28 w 160"/>
                  <a:gd name="T5" fmla="*/ 29 h 180"/>
                  <a:gd name="T6" fmla="*/ 9 w 160"/>
                  <a:gd name="T7" fmla="*/ 57 h 180"/>
                  <a:gd name="T8" fmla="*/ 0 w 160"/>
                  <a:gd name="T9" fmla="*/ 86 h 180"/>
                  <a:gd name="T10" fmla="*/ 9 w 160"/>
                  <a:gd name="T11" fmla="*/ 124 h 180"/>
                  <a:gd name="T12" fmla="*/ 28 w 160"/>
                  <a:gd name="T13" fmla="*/ 152 h 180"/>
                  <a:gd name="T14" fmla="*/ 47 w 160"/>
                  <a:gd name="T15" fmla="*/ 171 h 180"/>
                  <a:gd name="T16" fmla="*/ 75 w 160"/>
                  <a:gd name="T17" fmla="*/ 180 h 180"/>
                  <a:gd name="T18" fmla="*/ 113 w 160"/>
                  <a:gd name="T19" fmla="*/ 171 h 180"/>
                  <a:gd name="T20" fmla="*/ 142 w 160"/>
                  <a:gd name="T21" fmla="*/ 152 h 180"/>
                  <a:gd name="T22" fmla="*/ 151 w 160"/>
                  <a:gd name="T23" fmla="*/ 124 h 180"/>
                  <a:gd name="T24" fmla="*/ 160 w 160"/>
                  <a:gd name="T25" fmla="*/ 86 h 180"/>
                  <a:gd name="T26" fmla="*/ 151 w 160"/>
                  <a:gd name="T27" fmla="*/ 57 h 180"/>
                  <a:gd name="T28" fmla="*/ 142 w 160"/>
                  <a:gd name="T29" fmla="*/ 29 h 180"/>
                  <a:gd name="T30" fmla="*/ 113 w 160"/>
                  <a:gd name="T31" fmla="*/ 10 h 180"/>
                  <a:gd name="T32" fmla="*/ 75 w 16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80"/>
                  <a:gd name="T53" fmla="*/ 160 w 16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80">
                    <a:moveTo>
                      <a:pt x="75" y="0"/>
                    </a:moveTo>
                    <a:lnTo>
                      <a:pt x="47" y="10"/>
                    </a:lnTo>
                    <a:lnTo>
                      <a:pt x="28" y="29"/>
                    </a:lnTo>
                    <a:lnTo>
                      <a:pt x="9" y="57"/>
                    </a:lnTo>
                    <a:lnTo>
                      <a:pt x="0" y="86"/>
                    </a:lnTo>
                    <a:lnTo>
                      <a:pt x="9" y="124"/>
                    </a:lnTo>
                    <a:lnTo>
                      <a:pt x="28" y="152"/>
                    </a:lnTo>
                    <a:lnTo>
                      <a:pt x="47" y="171"/>
                    </a:lnTo>
                    <a:lnTo>
                      <a:pt x="75" y="180"/>
                    </a:lnTo>
                    <a:lnTo>
                      <a:pt x="113" y="171"/>
                    </a:lnTo>
                    <a:lnTo>
                      <a:pt x="142" y="152"/>
                    </a:lnTo>
                    <a:lnTo>
                      <a:pt x="151" y="124"/>
                    </a:lnTo>
                    <a:lnTo>
                      <a:pt x="160" y="86"/>
                    </a:lnTo>
                    <a:lnTo>
                      <a:pt x="151" y="57"/>
                    </a:lnTo>
                    <a:lnTo>
                      <a:pt x="142" y="29"/>
                    </a:lnTo>
                    <a:lnTo>
                      <a:pt x="113" y="10"/>
                    </a:lnTo>
                    <a:lnTo>
                      <a:pt x="75" y="0"/>
                    </a:lnTo>
                    <a:close/>
                  </a:path>
                </a:pathLst>
              </a:custGeom>
              <a:solidFill>
                <a:srgbClr val="398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2" name="Freeform 1969"/>
              <p:cNvSpPr>
                <a:spLocks/>
              </p:cNvSpPr>
              <p:nvPr/>
            </p:nvSpPr>
            <p:spPr bwMode="auto">
              <a:xfrm>
                <a:off x="105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4894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3" name="Freeform 1970"/>
              <p:cNvSpPr>
                <a:spLocks/>
              </p:cNvSpPr>
              <p:nvPr/>
            </p:nvSpPr>
            <p:spPr bwMode="auto">
              <a:xfrm>
                <a:off x="106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579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4" name="Freeform 1971"/>
              <p:cNvSpPr>
                <a:spLocks/>
              </p:cNvSpPr>
              <p:nvPr/>
            </p:nvSpPr>
            <p:spPr bwMode="auto">
              <a:xfrm>
                <a:off x="1076" y="2424"/>
                <a:ext cx="114" cy="123"/>
              </a:xfrm>
              <a:custGeom>
                <a:avLst/>
                <a:gdLst>
                  <a:gd name="T0" fmla="*/ 57 w 114"/>
                  <a:gd name="T1" fmla="*/ 0 h 123"/>
                  <a:gd name="T2" fmla="*/ 38 w 114"/>
                  <a:gd name="T3" fmla="*/ 9 h 123"/>
                  <a:gd name="T4" fmla="*/ 19 w 114"/>
                  <a:gd name="T5" fmla="*/ 19 h 123"/>
                  <a:gd name="T6" fmla="*/ 9 w 114"/>
                  <a:gd name="T7" fmla="*/ 38 h 123"/>
                  <a:gd name="T8" fmla="*/ 0 w 114"/>
                  <a:gd name="T9" fmla="*/ 66 h 123"/>
                  <a:gd name="T10" fmla="*/ 9 w 114"/>
                  <a:gd name="T11" fmla="*/ 85 h 123"/>
                  <a:gd name="T12" fmla="*/ 19 w 114"/>
                  <a:gd name="T13" fmla="*/ 104 h 123"/>
                  <a:gd name="T14" fmla="*/ 38 w 114"/>
                  <a:gd name="T15" fmla="*/ 123 h 123"/>
                  <a:gd name="T16" fmla="*/ 57 w 114"/>
                  <a:gd name="T17" fmla="*/ 123 h 123"/>
                  <a:gd name="T18" fmla="*/ 76 w 114"/>
                  <a:gd name="T19" fmla="*/ 123 h 123"/>
                  <a:gd name="T20" fmla="*/ 95 w 114"/>
                  <a:gd name="T21" fmla="*/ 104 h 123"/>
                  <a:gd name="T22" fmla="*/ 114 w 114"/>
                  <a:gd name="T23" fmla="*/ 85 h 123"/>
                  <a:gd name="T24" fmla="*/ 114 w 114"/>
                  <a:gd name="T25" fmla="*/ 66 h 123"/>
                  <a:gd name="T26" fmla="*/ 114 w 114"/>
                  <a:gd name="T27" fmla="*/ 38 h 123"/>
                  <a:gd name="T28" fmla="*/ 95 w 114"/>
                  <a:gd name="T29" fmla="*/ 19 h 123"/>
                  <a:gd name="T30" fmla="*/ 76 w 114"/>
                  <a:gd name="T31" fmla="*/ 9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4" y="85"/>
                    </a:lnTo>
                    <a:lnTo>
                      <a:pt x="114" y="66"/>
                    </a:lnTo>
                    <a:lnTo>
                      <a:pt x="114" y="38"/>
                    </a:lnTo>
                    <a:lnTo>
                      <a:pt x="95" y="19"/>
                    </a:lnTo>
                    <a:lnTo>
                      <a:pt x="76" y="9"/>
                    </a:lnTo>
                    <a:lnTo>
                      <a:pt x="57" y="0"/>
                    </a:lnTo>
                    <a:close/>
                  </a:path>
                </a:pathLst>
              </a:custGeom>
              <a:solidFill>
                <a:srgbClr val="65A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5" name="Freeform 1972"/>
              <p:cNvSpPr>
                <a:spLocks/>
              </p:cNvSpPr>
              <p:nvPr/>
            </p:nvSpPr>
            <p:spPr bwMode="auto">
              <a:xfrm>
                <a:off x="107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72A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6" name="Freeform 1973"/>
              <p:cNvSpPr>
                <a:spLocks/>
              </p:cNvSpPr>
              <p:nvPr/>
            </p:nvSpPr>
            <p:spPr bwMode="auto">
              <a:xfrm>
                <a:off x="108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7DB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7" name="Freeform 1974"/>
              <p:cNvSpPr>
                <a:spLocks/>
              </p:cNvSpPr>
              <p:nvPr/>
            </p:nvSpPr>
            <p:spPr bwMode="auto">
              <a:xfrm>
                <a:off x="109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86BE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8" name="Freeform 1975"/>
              <p:cNvSpPr>
                <a:spLocks/>
              </p:cNvSpPr>
              <p:nvPr/>
            </p:nvSpPr>
            <p:spPr bwMode="auto">
              <a:xfrm>
                <a:off x="110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8DC4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99" name="Freeform 1976"/>
              <p:cNvSpPr>
                <a:spLocks/>
              </p:cNvSpPr>
              <p:nvPr/>
            </p:nvSpPr>
            <p:spPr bwMode="auto">
              <a:xfrm>
                <a:off x="111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92C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600" name="Freeform 1977"/>
              <p:cNvSpPr>
                <a:spLocks/>
              </p:cNvSpPr>
              <p:nvPr/>
            </p:nvSpPr>
            <p:spPr bwMode="auto">
              <a:xfrm>
                <a:off x="112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96C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27" name="Group 1978"/>
            <p:cNvGrpSpPr>
              <a:grpSpLocks/>
            </p:cNvGrpSpPr>
            <p:nvPr/>
          </p:nvGrpSpPr>
          <p:grpSpPr bwMode="auto">
            <a:xfrm>
              <a:off x="730" y="2043"/>
              <a:ext cx="207" cy="209"/>
              <a:chOff x="309" y="2358"/>
              <a:chExt cx="218" cy="246"/>
            </a:xfrm>
          </p:grpSpPr>
          <p:sp>
            <p:nvSpPr>
              <p:cNvPr id="575" name="Freeform 1979"/>
              <p:cNvSpPr>
                <a:spLocks/>
              </p:cNvSpPr>
              <p:nvPr/>
            </p:nvSpPr>
            <p:spPr bwMode="auto">
              <a:xfrm>
                <a:off x="309" y="2358"/>
                <a:ext cx="218" cy="246"/>
              </a:xfrm>
              <a:custGeom>
                <a:avLst/>
                <a:gdLst>
                  <a:gd name="T0" fmla="*/ 104 w 218"/>
                  <a:gd name="T1" fmla="*/ 0 h 246"/>
                  <a:gd name="T2" fmla="*/ 66 w 218"/>
                  <a:gd name="T3" fmla="*/ 9 h 246"/>
                  <a:gd name="T4" fmla="*/ 28 w 218"/>
                  <a:gd name="T5" fmla="*/ 37 h 246"/>
                  <a:gd name="T6" fmla="*/ 9 w 218"/>
                  <a:gd name="T7" fmla="*/ 75 h 246"/>
                  <a:gd name="T8" fmla="*/ 0 w 218"/>
                  <a:gd name="T9" fmla="*/ 123 h 246"/>
                  <a:gd name="T10" fmla="*/ 9 w 218"/>
                  <a:gd name="T11" fmla="*/ 170 h 246"/>
                  <a:gd name="T12" fmla="*/ 28 w 218"/>
                  <a:gd name="T13" fmla="*/ 208 h 246"/>
                  <a:gd name="T14" fmla="*/ 66 w 218"/>
                  <a:gd name="T15" fmla="*/ 236 h 246"/>
                  <a:gd name="T16" fmla="*/ 104 w 218"/>
                  <a:gd name="T17" fmla="*/ 246 h 246"/>
                  <a:gd name="T18" fmla="*/ 152 w 218"/>
                  <a:gd name="T19" fmla="*/ 236 h 246"/>
                  <a:gd name="T20" fmla="*/ 189 w 218"/>
                  <a:gd name="T21" fmla="*/ 208 h 246"/>
                  <a:gd name="T22" fmla="*/ 208 w 218"/>
                  <a:gd name="T23" fmla="*/ 170 h 246"/>
                  <a:gd name="T24" fmla="*/ 218 w 218"/>
                  <a:gd name="T25" fmla="*/ 123 h 246"/>
                  <a:gd name="T26" fmla="*/ 208 w 218"/>
                  <a:gd name="T27" fmla="*/ 75 h 246"/>
                  <a:gd name="T28" fmla="*/ 189 w 218"/>
                  <a:gd name="T29" fmla="*/ 37 h 246"/>
                  <a:gd name="T30" fmla="*/ 152 w 218"/>
                  <a:gd name="T31" fmla="*/ 9 h 246"/>
                  <a:gd name="T32" fmla="*/ 10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04" y="0"/>
                    </a:moveTo>
                    <a:lnTo>
                      <a:pt x="66" y="9"/>
                    </a:lnTo>
                    <a:lnTo>
                      <a:pt x="28" y="37"/>
                    </a:lnTo>
                    <a:lnTo>
                      <a:pt x="9" y="75"/>
                    </a:lnTo>
                    <a:lnTo>
                      <a:pt x="0" y="123"/>
                    </a:lnTo>
                    <a:lnTo>
                      <a:pt x="9" y="170"/>
                    </a:lnTo>
                    <a:lnTo>
                      <a:pt x="28" y="208"/>
                    </a:lnTo>
                    <a:lnTo>
                      <a:pt x="66" y="236"/>
                    </a:lnTo>
                    <a:lnTo>
                      <a:pt x="104" y="246"/>
                    </a:lnTo>
                    <a:lnTo>
                      <a:pt x="152" y="236"/>
                    </a:lnTo>
                    <a:lnTo>
                      <a:pt x="189" y="208"/>
                    </a:lnTo>
                    <a:lnTo>
                      <a:pt x="208" y="170"/>
                    </a:lnTo>
                    <a:lnTo>
                      <a:pt x="218" y="123"/>
                    </a:lnTo>
                    <a:lnTo>
                      <a:pt x="208" y="75"/>
                    </a:lnTo>
                    <a:lnTo>
                      <a:pt x="189" y="37"/>
                    </a:lnTo>
                    <a:lnTo>
                      <a:pt x="152" y="9"/>
                    </a:lnTo>
                    <a:lnTo>
                      <a:pt x="104" y="0"/>
                    </a:lnTo>
                    <a:close/>
                  </a:path>
                </a:pathLst>
              </a:custGeom>
              <a:solidFill>
                <a:srgbClr val="FF99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76" name="Freeform 1980"/>
              <p:cNvSpPr>
                <a:spLocks/>
              </p:cNvSpPr>
              <p:nvPr/>
            </p:nvSpPr>
            <p:spPr bwMode="auto">
              <a:xfrm>
                <a:off x="318" y="2377"/>
                <a:ext cx="199" cy="208"/>
              </a:xfrm>
              <a:custGeom>
                <a:avLst/>
                <a:gdLst>
                  <a:gd name="T0" fmla="*/ 95 w 199"/>
                  <a:gd name="T1" fmla="*/ 0 h 208"/>
                  <a:gd name="T2" fmla="*/ 57 w 199"/>
                  <a:gd name="T3" fmla="*/ 9 h 208"/>
                  <a:gd name="T4" fmla="*/ 29 w 199"/>
                  <a:gd name="T5" fmla="*/ 28 h 208"/>
                  <a:gd name="T6" fmla="*/ 10 w 199"/>
                  <a:gd name="T7" fmla="*/ 66 h 208"/>
                  <a:gd name="T8" fmla="*/ 0 w 199"/>
                  <a:gd name="T9" fmla="*/ 104 h 208"/>
                  <a:gd name="T10" fmla="*/ 10 w 199"/>
                  <a:gd name="T11" fmla="*/ 142 h 208"/>
                  <a:gd name="T12" fmla="*/ 29 w 199"/>
                  <a:gd name="T13" fmla="*/ 179 h 208"/>
                  <a:gd name="T14" fmla="*/ 57 w 199"/>
                  <a:gd name="T15" fmla="*/ 198 h 208"/>
                  <a:gd name="T16" fmla="*/ 95 w 199"/>
                  <a:gd name="T17" fmla="*/ 208 h 208"/>
                  <a:gd name="T18" fmla="*/ 143 w 199"/>
                  <a:gd name="T19" fmla="*/ 198 h 208"/>
                  <a:gd name="T20" fmla="*/ 171 w 199"/>
                  <a:gd name="T21" fmla="*/ 179 h 208"/>
                  <a:gd name="T22" fmla="*/ 190 w 199"/>
                  <a:gd name="T23" fmla="*/ 142 h 208"/>
                  <a:gd name="T24" fmla="*/ 199 w 199"/>
                  <a:gd name="T25" fmla="*/ 104 h 208"/>
                  <a:gd name="T26" fmla="*/ 190 w 199"/>
                  <a:gd name="T27" fmla="*/ 66 h 208"/>
                  <a:gd name="T28" fmla="*/ 171 w 199"/>
                  <a:gd name="T29" fmla="*/ 28 h 208"/>
                  <a:gd name="T30" fmla="*/ 143 w 199"/>
                  <a:gd name="T31" fmla="*/ 9 h 208"/>
                  <a:gd name="T32" fmla="*/ 95 w 19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08"/>
                  <a:gd name="T53" fmla="*/ 199 w 199"/>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08">
                    <a:moveTo>
                      <a:pt x="95" y="0"/>
                    </a:moveTo>
                    <a:lnTo>
                      <a:pt x="57" y="9"/>
                    </a:lnTo>
                    <a:lnTo>
                      <a:pt x="29" y="28"/>
                    </a:lnTo>
                    <a:lnTo>
                      <a:pt x="10" y="66"/>
                    </a:lnTo>
                    <a:lnTo>
                      <a:pt x="0" y="104"/>
                    </a:lnTo>
                    <a:lnTo>
                      <a:pt x="10" y="142"/>
                    </a:lnTo>
                    <a:lnTo>
                      <a:pt x="29" y="179"/>
                    </a:lnTo>
                    <a:lnTo>
                      <a:pt x="57" y="198"/>
                    </a:lnTo>
                    <a:lnTo>
                      <a:pt x="95" y="208"/>
                    </a:lnTo>
                    <a:lnTo>
                      <a:pt x="143" y="198"/>
                    </a:lnTo>
                    <a:lnTo>
                      <a:pt x="171" y="179"/>
                    </a:lnTo>
                    <a:lnTo>
                      <a:pt x="190" y="142"/>
                    </a:lnTo>
                    <a:lnTo>
                      <a:pt x="199" y="104"/>
                    </a:lnTo>
                    <a:lnTo>
                      <a:pt x="190" y="66"/>
                    </a:lnTo>
                    <a:lnTo>
                      <a:pt x="171" y="28"/>
                    </a:lnTo>
                    <a:lnTo>
                      <a:pt x="143" y="9"/>
                    </a:lnTo>
                    <a:lnTo>
                      <a:pt x="95" y="0"/>
                    </a:lnTo>
                    <a:close/>
                  </a:path>
                </a:pathLst>
              </a:custGeom>
              <a:solidFill>
                <a:srgbClr val="FF9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77" name="Freeform 1981"/>
              <p:cNvSpPr>
                <a:spLocks/>
              </p:cNvSpPr>
              <p:nvPr/>
            </p:nvSpPr>
            <p:spPr bwMode="auto">
              <a:xfrm>
                <a:off x="328" y="2386"/>
                <a:ext cx="180" cy="189"/>
              </a:xfrm>
              <a:custGeom>
                <a:avLst/>
                <a:gdLst>
                  <a:gd name="T0" fmla="*/ 85 w 180"/>
                  <a:gd name="T1" fmla="*/ 0 h 189"/>
                  <a:gd name="T2" fmla="*/ 57 w 180"/>
                  <a:gd name="T3" fmla="*/ 9 h 189"/>
                  <a:gd name="T4" fmla="*/ 28 w 180"/>
                  <a:gd name="T5" fmla="*/ 28 h 189"/>
                  <a:gd name="T6" fmla="*/ 9 w 180"/>
                  <a:gd name="T7" fmla="*/ 57 h 189"/>
                  <a:gd name="T8" fmla="*/ 0 w 180"/>
                  <a:gd name="T9" fmla="*/ 95 h 189"/>
                  <a:gd name="T10" fmla="*/ 9 w 180"/>
                  <a:gd name="T11" fmla="*/ 133 h 189"/>
                  <a:gd name="T12" fmla="*/ 28 w 180"/>
                  <a:gd name="T13" fmla="*/ 161 h 189"/>
                  <a:gd name="T14" fmla="*/ 57 w 180"/>
                  <a:gd name="T15" fmla="*/ 180 h 189"/>
                  <a:gd name="T16" fmla="*/ 85 w 180"/>
                  <a:gd name="T17" fmla="*/ 189 h 189"/>
                  <a:gd name="T18" fmla="*/ 123 w 180"/>
                  <a:gd name="T19" fmla="*/ 180 h 189"/>
                  <a:gd name="T20" fmla="*/ 151 w 180"/>
                  <a:gd name="T21" fmla="*/ 161 h 189"/>
                  <a:gd name="T22" fmla="*/ 170 w 180"/>
                  <a:gd name="T23" fmla="*/ 133 h 189"/>
                  <a:gd name="T24" fmla="*/ 180 w 180"/>
                  <a:gd name="T25" fmla="*/ 95 h 189"/>
                  <a:gd name="T26" fmla="*/ 170 w 180"/>
                  <a:gd name="T27" fmla="*/ 57 h 189"/>
                  <a:gd name="T28" fmla="*/ 151 w 180"/>
                  <a:gd name="T29" fmla="*/ 28 h 189"/>
                  <a:gd name="T30" fmla="*/ 123 w 180"/>
                  <a:gd name="T31" fmla="*/ 9 h 189"/>
                  <a:gd name="T32" fmla="*/ 85 w 180"/>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9"/>
                  <a:gd name="T53" fmla="*/ 180 w 180"/>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9">
                    <a:moveTo>
                      <a:pt x="85" y="0"/>
                    </a:moveTo>
                    <a:lnTo>
                      <a:pt x="57" y="9"/>
                    </a:lnTo>
                    <a:lnTo>
                      <a:pt x="28" y="28"/>
                    </a:lnTo>
                    <a:lnTo>
                      <a:pt x="9" y="57"/>
                    </a:lnTo>
                    <a:lnTo>
                      <a:pt x="0" y="95"/>
                    </a:lnTo>
                    <a:lnTo>
                      <a:pt x="9" y="133"/>
                    </a:lnTo>
                    <a:lnTo>
                      <a:pt x="28" y="161"/>
                    </a:lnTo>
                    <a:lnTo>
                      <a:pt x="57" y="180"/>
                    </a:lnTo>
                    <a:lnTo>
                      <a:pt x="85" y="189"/>
                    </a:lnTo>
                    <a:lnTo>
                      <a:pt x="123" y="180"/>
                    </a:lnTo>
                    <a:lnTo>
                      <a:pt x="151" y="161"/>
                    </a:lnTo>
                    <a:lnTo>
                      <a:pt x="170" y="133"/>
                    </a:lnTo>
                    <a:lnTo>
                      <a:pt x="180" y="95"/>
                    </a:lnTo>
                    <a:lnTo>
                      <a:pt x="170" y="57"/>
                    </a:lnTo>
                    <a:lnTo>
                      <a:pt x="151" y="28"/>
                    </a:lnTo>
                    <a:lnTo>
                      <a:pt x="123" y="9"/>
                    </a:lnTo>
                    <a:lnTo>
                      <a:pt x="85" y="0"/>
                    </a:lnTo>
                    <a:close/>
                  </a:path>
                </a:pathLst>
              </a:custGeom>
              <a:solidFill>
                <a:srgbClr val="FF9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78" name="Freeform 1982"/>
              <p:cNvSpPr>
                <a:spLocks/>
              </p:cNvSpPr>
              <p:nvPr/>
            </p:nvSpPr>
            <p:spPr bwMode="auto">
              <a:xfrm>
                <a:off x="337" y="2395"/>
                <a:ext cx="161" cy="180"/>
              </a:xfrm>
              <a:custGeom>
                <a:avLst/>
                <a:gdLst>
                  <a:gd name="T0" fmla="*/ 76 w 161"/>
                  <a:gd name="T1" fmla="*/ 0 h 180"/>
                  <a:gd name="T2" fmla="*/ 48 w 161"/>
                  <a:gd name="T3" fmla="*/ 10 h 180"/>
                  <a:gd name="T4" fmla="*/ 29 w 161"/>
                  <a:gd name="T5" fmla="*/ 29 h 180"/>
                  <a:gd name="T6" fmla="*/ 10 w 161"/>
                  <a:gd name="T7" fmla="*/ 57 h 180"/>
                  <a:gd name="T8" fmla="*/ 0 w 161"/>
                  <a:gd name="T9" fmla="*/ 86 h 180"/>
                  <a:gd name="T10" fmla="*/ 10 w 161"/>
                  <a:gd name="T11" fmla="*/ 124 h 180"/>
                  <a:gd name="T12" fmla="*/ 29 w 161"/>
                  <a:gd name="T13" fmla="*/ 152 h 180"/>
                  <a:gd name="T14" fmla="*/ 48 w 161"/>
                  <a:gd name="T15" fmla="*/ 171 h 180"/>
                  <a:gd name="T16" fmla="*/ 76 w 161"/>
                  <a:gd name="T17" fmla="*/ 180 h 180"/>
                  <a:gd name="T18" fmla="*/ 114 w 161"/>
                  <a:gd name="T19" fmla="*/ 171 h 180"/>
                  <a:gd name="T20" fmla="*/ 142 w 161"/>
                  <a:gd name="T21" fmla="*/ 152 h 180"/>
                  <a:gd name="T22" fmla="*/ 152 w 161"/>
                  <a:gd name="T23" fmla="*/ 124 h 180"/>
                  <a:gd name="T24" fmla="*/ 161 w 161"/>
                  <a:gd name="T25" fmla="*/ 86 h 180"/>
                  <a:gd name="T26" fmla="*/ 152 w 161"/>
                  <a:gd name="T27" fmla="*/ 57 h 180"/>
                  <a:gd name="T28" fmla="*/ 142 w 161"/>
                  <a:gd name="T29" fmla="*/ 29 h 180"/>
                  <a:gd name="T30" fmla="*/ 114 w 161"/>
                  <a:gd name="T31" fmla="*/ 10 h 180"/>
                  <a:gd name="T32" fmla="*/ 7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76" y="0"/>
                    </a:moveTo>
                    <a:lnTo>
                      <a:pt x="48" y="10"/>
                    </a:lnTo>
                    <a:lnTo>
                      <a:pt x="29" y="29"/>
                    </a:lnTo>
                    <a:lnTo>
                      <a:pt x="10" y="57"/>
                    </a:lnTo>
                    <a:lnTo>
                      <a:pt x="0" y="86"/>
                    </a:lnTo>
                    <a:lnTo>
                      <a:pt x="10" y="124"/>
                    </a:lnTo>
                    <a:lnTo>
                      <a:pt x="29" y="152"/>
                    </a:lnTo>
                    <a:lnTo>
                      <a:pt x="48" y="171"/>
                    </a:lnTo>
                    <a:lnTo>
                      <a:pt x="76" y="180"/>
                    </a:lnTo>
                    <a:lnTo>
                      <a:pt x="114" y="171"/>
                    </a:lnTo>
                    <a:lnTo>
                      <a:pt x="142" y="152"/>
                    </a:lnTo>
                    <a:lnTo>
                      <a:pt x="152" y="124"/>
                    </a:lnTo>
                    <a:lnTo>
                      <a:pt x="161" y="86"/>
                    </a:lnTo>
                    <a:lnTo>
                      <a:pt x="152" y="57"/>
                    </a:lnTo>
                    <a:lnTo>
                      <a:pt x="142" y="29"/>
                    </a:lnTo>
                    <a:lnTo>
                      <a:pt x="114" y="10"/>
                    </a:lnTo>
                    <a:lnTo>
                      <a:pt x="76" y="0"/>
                    </a:lnTo>
                    <a:close/>
                  </a:path>
                </a:pathLst>
              </a:custGeom>
              <a:solidFill>
                <a:srgbClr val="FFA4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79" name="Freeform 1983"/>
              <p:cNvSpPr>
                <a:spLocks/>
              </p:cNvSpPr>
              <p:nvPr/>
            </p:nvSpPr>
            <p:spPr bwMode="auto">
              <a:xfrm>
                <a:off x="347" y="2405"/>
                <a:ext cx="151" cy="161"/>
              </a:xfrm>
              <a:custGeom>
                <a:avLst/>
                <a:gdLst>
                  <a:gd name="T0" fmla="*/ 66 w 151"/>
                  <a:gd name="T1" fmla="*/ 0 h 161"/>
                  <a:gd name="T2" fmla="*/ 38 w 151"/>
                  <a:gd name="T3" fmla="*/ 9 h 161"/>
                  <a:gd name="T4" fmla="*/ 19 w 151"/>
                  <a:gd name="T5" fmla="*/ 28 h 161"/>
                  <a:gd name="T6" fmla="*/ 9 w 151"/>
                  <a:gd name="T7" fmla="*/ 47 h 161"/>
                  <a:gd name="T8" fmla="*/ 0 w 151"/>
                  <a:gd name="T9" fmla="*/ 76 h 161"/>
                  <a:gd name="T10" fmla="*/ 9 w 151"/>
                  <a:gd name="T11" fmla="*/ 114 h 161"/>
                  <a:gd name="T12" fmla="*/ 19 w 151"/>
                  <a:gd name="T13" fmla="*/ 133 h 161"/>
                  <a:gd name="T14" fmla="*/ 38 w 151"/>
                  <a:gd name="T15" fmla="*/ 151 h 161"/>
                  <a:gd name="T16" fmla="*/ 66 w 151"/>
                  <a:gd name="T17" fmla="*/ 161 h 161"/>
                  <a:gd name="T18" fmla="*/ 104 w 151"/>
                  <a:gd name="T19" fmla="*/ 151 h 161"/>
                  <a:gd name="T20" fmla="*/ 123 w 151"/>
                  <a:gd name="T21" fmla="*/ 133 h 161"/>
                  <a:gd name="T22" fmla="*/ 142 w 151"/>
                  <a:gd name="T23" fmla="*/ 114 h 161"/>
                  <a:gd name="T24" fmla="*/ 151 w 151"/>
                  <a:gd name="T25" fmla="*/ 76 h 161"/>
                  <a:gd name="T26" fmla="*/ 142 w 151"/>
                  <a:gd name="T27" fmla="*/ 47 h 161"/>
                  <a:gd name="T28" fmla="*/ 123 w 151"/>
                  <a:gd name="T29" fmla="*/ 28 h 161"/>
                  <a:gd name="T30" fmla="*/ 104 w 151"/>
                  <a:gd name="T31" fmla="*/ 9 h 161"/>
                  <a:gd name="T32" fmla="*/ 6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66" y="0"/>
                    </a:moveTo>
                    <a:lnTo>
                      <a:pt x="38" y="9"/>
                    </a:lnTo>
                    <a:lnTo>
                      <a:pt x="19" y="28"/>
                    </a:lnTo>
                    <a:lnTo>
                      <a:pt x="9" y="47"/>
                    </a:lnTo>
                    <a:lnTo>
                      <a:pt x="0" y="76"/>
                    </a:lnTo>
                    <a:lnTo>
                      <a:pt x="9" y="114"/>
                    </a:lnTo>
                    <a:lnTo>
                      <a:pt x="19" y="133"/>
                    </a:lnTo>
                    <a:lnTo>
                      <a:pt x="38" y="151"/>
                    </a:lnTo>
                    <a:lnTo>
                      <a:pt x="66" y="161"/>
                    </a:lnTo>
                    <a:lnTo>
                      <a:pt x="104" y="151"/>
                    </a:lnTo>
                    <a:lnTo>
                      <a:pt x="123" y="133"/>
                    </a:lnTo>
                    <a:lnTo>
                      <a:pt x="142" y="114"/>
                    </a:lnTo>
                    <a:lnTo>
                      <a:pt x="151" y="76"/>
                    </a:lnTo>
                    <a:lnTo>
                      <a:pt x="142" y="47"/>
                    </a:lnTo>
                    <a:lnTo>
                      <a:pt x="123" y="28"/>
                    </a:lnTo>
                    <a:lnTo>
                      <a:pt x="104" y="9"/>
                    </a:lnTo>
                    <a:lnTo>
                      <a:pt x="66" y="0"/>
                    </a:lnTo>
                    <a:close/>
                  </a:path>
                </a:pathLst>
              </a:custGeom>
              <a:solidFill>
                <a:srgbClr val="FFAA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80" name="Freeform 1984"/>
              <p:cNvSpPr>
                <a:spLocks/>
              </p:cNvSpPr>
              <p:nvPr/>
            </p:nvSpPr>
            <p:spPr bwMode="auto">
              <a:xfrm>
                <a:off x="356" y="2414"/>
                <a:ext cx="133" cy="142"/>
              </a:xfrm>
              <a:custGeom>
                <a:avLst/>
                <a:gdLst>
                  <a:gd name="T0" fmla="*/ 67 w 133"/>
                  <a:gd name="T1" fmla="*/ 0 h 142"/>
                  <a:gd name="T2" fmla="*/ 38 w 133"/>
                  <a:gd name="T3" fmla="*/ 10 h 142"/>
                  <a:gd name="T4" fmla="*/ 19 w 133"/>
                  <a:gd name="T5" fmla="*/ 19 h 142"/>
                  <a:gd name="T6" fmla="*/ 10 w 133"/>
                  <a:gd name="T7" fmla="*/ 38 h 142"/>
                  <a:gd name="T8" fmla="*/ 0 w 133"/>
                  <a:gd name="T9" fmla="*/ 67 h 142"/>
                  <a:gd name="T10" fmla="*/ 10 w 133"/>
                  <a:gd name="T11" fmla="*/ 95 h 142"/>
                  <a:gd name="T12" fmla="*/ 19 w 133"/>
                  <a:gd name="T13" fmla="*/ 124 h 142"/>
                  <a:gd name="T14" fmla="*/ 38 w 133"/>
                  <a:gd name="T15" fmla="*/ 133 h 142"/>
                  <a:gd name="T16" fmla="*/ 67 w 133"/>
                  <a:gd name="T17" fmla="*/ 142 h 142"/>
                  <a:gd name="T18" fmla="*/ 95 w 133"/>
                  <a:gd name="T19" fmla="*/ 133 h 142"/>
                  <a:gd name="T20" fmla="*/ 114 w 133"/>
                  <a:gd name="T21" fmla="*/ 124 h 142"/>
                  <a:gd name="T22" fmla="*/ 133 w 133"/>
                  <a:gd name="T23" fmla="*/ 95 h 142"/>
                  <a:gd name="T24" fmla="*/ 133 w 133"/>
                  <a:gd name="T25" fmla="*/ 67 h 142"/>
                  <a:gd name="T26" fmla="*/ 133 w 133"/>
                  <a:gd name="T27" fmla="*/ 38 h 142"/>
                  <a:gd name="T28" fmla="*/ 114 w 133"/>
                  <a:gd name="T29" fmla="*/ 19 h 142"/>
                  <a:gd name="T30" fmla="*/ 95 w 133"/>
                  <a:gd name="T31" fmla="*/ 10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10"/>
                    </a:lnTo>
                    <a:lnTo>
                      <a:pt x="19" y="19"/>
                    </a:lnTo>
                    <a:lnTo>
                      <a:pt x="10" y="38"/>
                    </a:lnTo>
                    <a:lnTo>
                      <a:pt x="0" y="67"/>
                    </a:lnTo>
                    <a:lnTo>
                      <a:pt x="10" y="95"/>
                    </a:lnTo>
                    <a:lnTo>
                      <a:pt x="19" y="124"/>
                    </a:lnTo>
                    <a:lnTo>
                      <a:pt x="38" y="133"/>
                    </a:lnTo>
                    <a:lnTo>
                      <a:pt x="67" y="142"/>
                    </a:lnTo>
                    <a:lnTo>
                      <a:pt x="95" y="133"/>
                    </a:lnTo>
                    <a:lnTo>
                      <a:pt x="114" y="124"/>
                    </a:lnTo>
                    <a:lnTo>
                      <a:pt x="133" y="95"/>
                    </a:lnTo>
                    <a:lnTo>
                      <a:pt x="133" y="67"/>
                    </a:lnTo>
                    <a:lnTo>
                      <a:pt x="133" y="38"/>
                    </a:lnTo>
                    <a:lnTo>
                      <a:pt x="114" y="19"/>
                    </a:lnTo>
                    <a:lnTo>
                      <a:pt x="95" y="10"/>
                    </a:lnTo>
                    <a:lnTo>
                      <a:pt x="67" y="0"/>
                    </a:lnTo>
                    <a:close/>
                  </a:path>
                </a:pathLst>
              </a:custGeom>
              <a:solidFill>
                <a:srgbClr val="FFB1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81" name="Freeform 1985"/>
              <p:cNvSpPr>
                <a:spLocks/>
              </p:cNvSpPr>
              <p:nvPr/>
            </p:nvSpPr>
            <p:spPr bwMode="auto">
              <a:xfrm>
                <a:off x="366" y="2424"/>
                <a:ext cx="113" cy="123"/>
              </a:xfrm>
              <a:custGeom>
                <a:avLst/>
                <a:gdLst>
                  <a:gd name="T0" fmla="*/ 57 w 113"/>
                  <a:gd name="T1" fmla="*/ 0 h 123"/>
                  <a:gd name="T2" fmla="*/ 38 w 113"/>
                  <a:gd name="T3" fmla="*/ 9 h 123"/>
                  <a:gd name="T4" fmla="*/ 19 w 113"/>
                  <a:gd name="T5" fmla="*/ 19 h 123"/>
                  <a:gd name="T6" fmla="*/ 9 w 113"/>
                  <a:gd name="T7" fmla="*/ 38 h 123"/>
                  <a:gd name="T8" fmla="*/ 0 w 113"/>
                  <a:gd name="T9" fmla="*/ 66 h 123"/>
                  <a:gd name="T10" fmla="*/ 9 w 113"/>
                  <a:gd name="T11" fmla="*/ 85 h 123"/>
                  <a:gd name="T12" fmla="*/ 19 w 113"/>
                  <a:gd name="T13" fmla="*/ 104 h 123"/>
                  <a:gd name="T14" fmla="*/ 38 w 113"/>
                  <a:gd name="T15" fmla="*/ 123 h 123"/>
                  <a:gd name="T16" fmla="*/ 57 w 113"/>
                  <a:gd name="T17" fmla="*/ 123 h 123"/>
                  <a:gd name="T18" fmla="*/ 76 w 113"/>
                  <a:gd name="T19" fmla="*/ 123 h 123"/>
                  <a:gd name="T20" fmla="*/ 95 w 113"/>
                  <a:gd name="T21" fmla="*/ 104 h 123"/>
                  <a:gd name="T22" fmla="*/ 113 w 113"/>
                  <a:gd name="T23" fmla="*/ 85 h 123"/>
                  <a:gd name="T24" fmla="*/ 113 w 113"/>
                  <a:gd name="T25" fmla="*/ 66 h 123"/>
                  <a:gd name="T26" fmla="*/ 113 w 113"/>
                  <a:gd name="T27" fmla="*/ 38 h 123"/>
                  <a:gd name="T28" fmla="*/ 95 w 113"/>
                  <a:gd name="T29" fmla="*/ 19 h 123"/>
                  <a:gd name="T30" fmla="*/ 76 w 113"/>
                  <a:gd name="T31" fmla="*/ 9 h 123"/>
                  <a:gd name="T32" fmla="*/ 57 w 11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3"/>
                  <a:gd name="T53" fmla="*/ 113 w 11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3">
                    <a:moveTo>
                      <a:pt x="57" y="0"/>
                    </a:moveTo>
                    <a:lnTo>
                      <a:pt x="38" y="9"/>
                    </a:lnTo>
                    <a:lnTo>
                      <a:pt x="19" y="19"/>
                    </a:lnTo>
                    <a:lnTo>
                      <a:pt x="9" y="38"/>
                    </a:lnTo>
                    <a:lnTo>
                      <a:pt x="0" y="66"/>
                    </a:lnTo>
                    <a:lnTo>
                      <a:pt x="9" y="85"/>
                    </a:lnTo>
                    <a:lnTo>
                      <a:pt x="19" y="104"/>
                    </a:lnTo>
                    <a:lnTo>
                      <a:pt x="38" y="123"/>
                    </a:lnTo>
                    <a:lnTo>
                      <a:pt x="57" y="123"/>
                    </a:lnTo>
                    <a:lnTo>
                      <a:pt x="76" y="123"/>
                    </a:lnTo>
                    <a:lnTo>
                      <a:pt x="95" y="104"/>
                    </a:lnTo>
                    <a:lnTo>
                      <a:pt x="113" y="85"/>
                    </a:lnTo>
                    <a:lnTo>
                      <a:pt x="113" y="66"/>
                    </a:lnTo>
                    <a:lnTo>
                      <a:pt x="113" y="38"/>
                    </a:lnTo>
                    <a:lnTo>
                      <a:pt x="95" y="19"/>
                    </a:lnTo>
                    <a:lnTo>
                      <a:pt x="76" y="9"/>
                    </a:lnTo>
                    <a:lnTo>
                      <a:pt x="57" y="0"/>
                    </a:lnTo>
                    <a:close/>
                  </a:path>
                </a:pathLst>
              </a:custGeom>
              <a:solidFill>
                <a:srgbClr val="FFB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82" name="Freeform 1986"/>
              <p:cNvSpPr>
                <a:spLocks/>
              </p:cNvSpPr>
              <p:nvPr/>
            </p:nvSpPr>
            <p:spPr bwMode="auto">
              <a:xfrm>
                <a:off x="366" y="2433"/>
                <a:ext cx="104" cy="105"/>
              </a:xfrm>
              <a:custGeom>
                <a:avLst/>
                <a:gdLst>
                  <a:gd name="T0" fmla="*/ 47 w 104"/>
                  <a:gd name="T1" fmla="*/ 0 h 105"/>
                  <a:gd name="T2" fmla="*/ 28 w 104"/>
                  <a:gd name="T3" fmla="*/ 10 h 105"/>
                  <a:gd name="T4" fmla="*/ 9 w 104"/>
                  <a:gd name="T5" fmla="*/ 19 h 105"/>
                  <a:gd name="T6" fmla="*/ 0 w 104"/>
                  <a:gd name="T7" fmla="*/ 57 h 105"/>
                  <a:gd name="T8" fmla="*/ 9 w 104"/>
                  <a:gd name="T9" fmla="*/ 95 h 105"/>
                  <a:gd name="T10" fmla="*/ 47 w 104"/>
                  <a:gd name="T11" fmla="*/ 105 h 105"/>
                  <a:gd name="T12" fmla="*/ 95 w 104"/>
                  <a:gd name="T13" fmla="*/ 95 h 105"/>
                  <a:gd name="T14" fmla="*/ 104 w 104"/>
                  <a:gd name="T15" fmla="*/ 57 h 105"/>
                  <a:gd name="T16" fmla="*/ 95 w 104"/>
                  <a:gd name="T17" fmla="*/ 19 h 105"/>
                  <a:gd name="T18" fmla="*/ 76 w 104"/>
                  <a:gd name="T19" fmla="*/ 10 h 105"/>
                  <a:gd name="T20" fmla="*/ 47 w 10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5"/>
                  <a:gd name="T35" fmla="*/ 104 w 10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5">
                    <a:moveTo>
                      <a:pt x="47" y="0"/>
                    </a:moveTo>
                    <a:lnTo>
                      <a:pt x="28" y="10"/>
                    </a:lnTo>
                    <a:lnTo>
                      <a:pt x="9" y="19"/>
                    </a:lnTo>
                    <a:lnTo>
                      <a:pt x="0" y="57"/>
                    </a:lnTo>
                    <a:lnTo>
                      <a:pt x="9" y="95"/>
                    </a:lnTo>
                    <a:lnTo>
                      <a:pt x="47" y="105"/>
                    </a:lnTo>
                    <a:lnTo>
                      <a:pt x="95" y="95"/>
                    </a:lnTo>
                    <a:lnTo>
                      <a:pt x="104" y="57"/>
                    </a:lnTo>
                    <a:lnTo>
                      <a:pt x="95" y="19"/>
                    </a:lnTo>
                    <a:lnTo>
                      <a:pt x="76" y="10"/>
                    </a:lnTo>
                    <a:lnTo>
                      <a:pt x="47" y="0"/>
                    </a:lnTo>
                    <a:close/>
                  </a:path>
                </a:pathLst>
              </a:custGeom>
              <a:solidFill>
                <a:srgbClr val="FFC2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83" name="Freeform 1987"/>
              <p:cNvSpPr>
                <a:spLocks/>
              </p:cNvSpPr>
              <p:nvPr/>
            </p:nvSpPr>
            <p:spPr bwMode="auto">
              <a:xfrm>
                <a:off x="375" y="2443"/>
                <a:ext cx="86" cy="85"/>
              </a:xfrm>
              <a:custGeom>
                <a:avLst/>
                <a:gdLst>
                  <a:gd name="T0" fmla="*/ 38 w 86"/>
                  <a:gd name="T1" fmla="*/ 0 h 85"/>
                  <a:gd name="T2" fmla="*/ 10 w 86"/>
                  <a:gd name="T3" fmla="*/ 9 h 85"/>
                  <a:gd name="T4" fmla="*/ 0 w 86"/>
                  <a:gd name="T5" fmla="*/ 47 h 85"/>
                  <a:gd name="T6" fmla="*/ 10 w 86"/>
                  <a:gd name="T7" fmla="*/ 76 h 85"/>
                  <a:gd name="T8" fmla="*/ 38 w 86"/>
                  <a:gd name="T9" fmla="*/ 85 h 85"/>
                  <a:gd name="T10" fmla="*/ 76 w 86"/>
                  <a:gd name="T11" fmla="*/ 76 h 85"/>
                  <a:gd name="T12" fmla="*/ 86 w 86"/>
                  <a:gd name="T13" fmla="*/ 47 h 85"/>
                  <a:gd name="T14" fmla="*/ 76 w 86"/>
                  <a:gd name="T15" fmla="*/ 9 h 85"/>
                  <a:gd name="T16" fmla="*/ 38 w 86"/>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38" y="0"/>
                    </a:moveTo>
                    <a:lnTo>
                      <a:pt x="10" y="9"/>
                    </a:lnTo>
                    <a:lnTo>
                      <a:pt x="0" y="47"/>
                    </a:lnTo>
                    <a:lnTo>
                      <a:pt x="10" y="76"/>
                    </a:lnTo>
                    <a:lnTo>
                      <a:pt x="38" y="85"/>
                    </a:lnTo>
                    <a:lnTo>
                      <a:pt x="76" y="76"/>
                    </a:lnTo>
                    <a:lnTo>
                      <a:pt x="86" y="47"/>
                    </a:lnTo>
                    <a:lnTo>
                      <a:pt x="76" y="9"/>
                    </a:lnTo>
                    <a:lnTo>
                      <a:pt x="38" y="0"/>
                    </a:lnTo>
                    <a:close/>
                  </a:path>
                </a:pathLst>
              </a:custGeom>
              <a:solidFill>
                <a:srgbClr val="FFC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84" name="Freeform 1988"/>
              <p:cNvSpPr>
                <a:spLocks/>
              </p:cNvSpPr>
              <p:nvPr/>
            </p:nvSpPr>
            <p:spPr bwMode="auto">
              <a:xfrm>
                <a:off x="385" y="2452"/>
                <a:ext cx="66" cy="67"/>
              </a:xfrm>
              <a:custGeom>
                <a:avLst/>
                <a:gdLst>
                  <a:gd name="T0" fmla="*/ 38 w 66"/>
                  <a:gd name="T1" fmla="*/ 0 h 67"/>
                  <a:gd name="T2" fmla="*/ 9 w 66"/>
                  <a:gd name="T3" fmla="*/ 10 h 67"/>
                  <a:gd name="T4" fmla="*/ 0 w 66"/>
                  <a:gd name="T5" fmla="*/ 38 h 67"/>
                  <a:gd name="T6" fmla="*/ 9 w 66"/>
                  <a:gd name="T7" fmla="*/ 57 h 67"/>
                  <a:gd name="T8" fmla="*/ 38 w 66"/>
                  <a:gd name="T9" fmla="*/ 67 h 67"/>
                  <a:gd name="T10" fmla="*/ 57 w 66"/>
                  <a:gd name="T11" fmla="*/ 57 h 67"/>
                  <a:gd name="T12" fmla="*/ 66 w 66"/>
                  <a:gd name="T13" fmla="*/ 38 h 67"/>
                  <a:gd name="T14" fmla="*/ 57 w 66"/>
                  <a:gd name="T15" fmla="*/ 10 h 67"/>
                  <a:gd name="T16" fmla="*/ 3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38" y="0"/>
                    </a:moveTo>
                    <a:lnTo>
                      <a:pt x="9" y="10"/>
                    </a:lnTo>
                    <a:lnTo>
                      <a:pt x="0" y="38"/>
                    </a:lnTo>
                    <a:lnTo>
                      <a:pt x="9" y="57"/>
                    </a:lnTo>
                    <a:lnTo>
                      <a:pt x="38" y="67"/>
                    </a:lnTo>
                    <a:lnTo>
                      <a:pt x="57" y="57"/>
                    </a:lnTo>
                    <a:lnTo>
                      <a:pt x="66" y="38"/>
                    </a:lnTo>
                    <a:lnTo>
                      <a:pt x="57" y="10"/>
                    </a:lnTo>
                    <a:lnTo>
                      <a:pt x="38" y="0"/>
                    </a:lnTo>
                    <a:close/>
                  </a:path>
                </a:pathLst>
              </a:custGeom>
              <a:solidFill>
                <a:srgbClr val="FFC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85" name="Freeform 1989"/>
              <p:cNvSpPr>
                <a:spLocks/>
              </p:cNvSpPr>
              <p:nvPr/>
            </p:nvSpPr>
            <p:spPr bwMode="auto">
              <a:xfrm>
                <a:off x="394" y="2462"/>
                <a:ext cx="57" cy="57"/>
              </a:xfrm>
              <a:custGeom>
                <a:avLst/>
                <a:gdLst>
                  <a:gd name="T0" fmla="*/ 29 w 57"/>
                  <a:gd name="T1" fmla="*/ 0 h 57"/>
                  <a:gd name="T2" fmla="*/ 10 w 57"/>
                  <a:gd name="T3" fmla="*/ 9 h 57"/>
                  <a:gd name="T4" fmla="*/ 0 w 57"/>
                  <a:gd name="T5" fmla="*/ 28 h 57"/>
                  <a:gd name="T6" fmla="*/ 10 w 57"/>
                  <a:gd name="T7" fmla="*/ 47 h 57"/>
                  <a:gd name="T8" fmla="*/ 29 w 57"/>
                  <a:gd name="T9" fmla="*/ 57 h 57"/>
                  <a:gd name="T10" fmla="*/ 48 w 57"/>
                  <a:gd name="T11" fmla="*/ 47 h 57"/>
                  <a:gd name="T12" fmla="*/ 57 w 57"/>
                  <a:gd name="T13" fmla="*/ 28 h 57"/>
                  <a:gd name="T14" fmla="*/ 48 w 57"/>
                  <a:gd name="T15" fmla="*/ 9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9"/>
                    </a:lnTo>
                    <a:lnTo>
                      <a:pt x="0" y="28"/>
                    </a:lnTo>
                    <a:lnTo>
                      <a:pt x="10" y="47"/>
                    </a:lnTo>
                    <a:lnTo>
                      <a:pt x="29" y="57"/>
                    </a:lnTo>
                    <a:lnTo>
                      <a:pt x="48" y="47"/>
                    </a:lnTo>
                    <a:lnTo>
                      <a:pt x="57" y="28"/>
                    </a:lnTo>
                    <a:lnTo>
                      <a:pt x="48" y="9"/>
                    </a:lnTo>
                    <a:lnTo>
                      <a:pt x="29" y="0"/>
                    </a:lnTo>
                    <a:close/>
                  </a:path>
                </a:pathLst>
              </a:custGeom>
              <a:solidFill>
                <a:srgbClr val="FFD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86" name="Freeform 1990"/>
              <p:cNvSpPr>
                <a:spLocks/>
              </p:cNvSpPr>
              <p:nvPr/>
            </p:nvSpPr>
            <p:spPr bwMode="auto">
              <a:xfrm>
                <a:off x="404" y="2471"/>
                <a:ext cx="38" cy="38"/>
              </a:xfrm>
              <a:custGeom>
                <a:avLst/>
                <a:gdLst>
                  <a:gd name="T0" fmla="*/ 19 w 38"/>
                  <a:gd name="T1" fmla="*/ 0 h 38"/>
                  <a:gd name="T2" fmla="*/ 9 w 38"/>
                  <a:gd name="T3" fmla="*/ 10 h 38"/>
                  <a:gd name="T4" fmla="*/ 0 w 38"/>
                  <a:gd name="T5" fmla="*/ 19 h 38"/>
                  <a:gd name="T6" fmla="*/ 9 w 38"/>
                  <a:gd name="T7" fmla="*/ 29 h 38"/>
                  <a:gd name="T8" fmla="*/ 19 w 38"/>
                  <a:gd name="T9" fmla="*/ 38 h 38"/>
                  <a:gd name="T10" fmla="*/ 28 w 38"/>
                  <a:gd name="T11" fmla="*/ 29 h 38"/>
                  <a:gd name="T12" fmla="*/ 38 w 38"/>
                  <a:gd name="T13" fmla="*/ 19 h 38"/>
                  <a:gd name="T14" fmla="*/ 28 w 38"/>
                  <a:gd name="T15" fmla="*/ 10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10"/>
                    </a:lnTo>
                    <a:lnTo>
                      <a:pt x="0" y="19"/>
                    </a:lnTo>
                    <a:lnTo>
                      <a:pt x="9" y="29"/>
                    </a:lnTo>
                    <a:lnTo>
                      <a:pt x="19" y="38"/>
                    </a:lnTo>
                    <a:lnTo>
                      <a:pt x="28" y="29"/>
                    </a:lnTo>
                    <a:lnTo>
                      <a:pt x="38" y="19"/>
                    </a:lnTo>
                    <a:lnTo>
                      <a:pt x="28" y="10"/>
                    </a:lnTo>
                    <a:lnTo>
                      <a:pt x="19" y="0"/>
                    </a:lnTo>
                    <a:close/>
                  </a:path>
                </a:pathLst>
              </a:custGeom>
              <a:solidFill>
                <a:srgbClr val="FFD8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87" name="Freeform 1991"/>
              <p:cNvSpPr>
                <a:spLocks/>
              </p:cNvSpPr>
              <p:nvPr/>
            </p:nvSpPr>
            <p:spPr bwMode="auto">
              <a:xfrm>
                <a:off x="413" y="2481"/>
                <a:ext cx="19" cy="19"/>
              </a:xfrm>
              <a:custGeom>
                <a:avLst/>
                <a:gdLst>
                  <a:gd name="T0" fmla="*/ 10 w 19"/>
                  <a:gd name="T1" fmla="*/ 0 h 19"/>
                  <a:gd name="T2" fmla="*/ 0 w 19"/>
                  <a:gd name="T3" fmla="*/ 0 h 19"/>
                  <a:gd name="T4" fmla="*/ 0 w 19"/>
                  <a:gd name="T5" fmla="*/ 9 h 19"/>
                  <a:gd name="T6" fmla="*/ 0 w 19"/>
                  <a:gd name="T7" fmla="*/ 19 h 19"/>
                  <a:gd name="T8" fmla="*/ 10 w 19"/>
                  <a:gd name="T9" fmla="*/ 19 h 19"/>
                  <a:gd name="T10" fmla="*/ 19 w 19"/>
                  <a:gd name="T11" fmla="*/ 19 h 19"/>
                  <a:gd name="T12" fmla="*/ 19 w 19"/>
                  <a:gd name="T13" fmla="*/ 9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9"/>
                    </a:lnTo>
                    <a:lnTo>
                      <a:pt x="0" y="19"/>
                    </a:lnTo>
                    <a:lnTo>
                      <a:pt x="10" y="19"/>
                    </a:lnTo>
                    <a:lnTo>
                      <a:pt x="19" y="19"/>
                    </a:lnTo>
                    <a:lnTo>
                      <a:pt x="19" y="9"/>
                    </a:lnTo>
                    <a:lnTo>
                      <a:pt x="19" y="0"/>
                    </a:lnTo>
                    <a:lnTo>
                      <a:pt x="10" y="0"/>
                    </a:lnTo>
                    <a:close/>
                  </a:path>
                </a:pathLst>
              </a:custGeom>
              <a:solidFill>
                <a:srgbClr val="FFDA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nvGrpSpPr>
            <p:cNvPr id="528" name="Group 1992"/>
            <p:cNvGrpSpPr>
              <a:grpSpLocks/>
            </p:cNvGrpSpPr>
            <p:nvPr/>
          </p:nvGrpSpPr>
          <p:grpSpPr bwMode="auto">
            <a:xfrm>
              <a:off x="2285" y="1657"/>
              <a:ext cx="495" cy="732"/>
              <a:chOff x="1947" y="1903"/>
              <a:chExt cx="521" cy="862"/>
            </a:xfrm>
          </p:grpSpPr>
          <p:sp>
            <p:nvSpPr>
              <p:cNvPr id="529" name="Freeform 1993"/>
              <p:cNvSpPr>
                <a:spLocks/>
              </p:cNvSpPr>
              <p:nvPr/>
            </p:nvSpPr>
            <p:spPr bwMode="auto">
              <a:xfrm>
                <a:off x="1947" y="1903"/>
                <a:ext cx="521" cy="862"/>
              </a:xfrm>
              <a:custGeom>
                <a:avLst/>
                <a:gdLst>
                  <a:gd name="T0" fmla="*/ 256 w 521"/>
                  <a:gd name="T1" fmla="*/ 862 h 862"/>
                  <a:gd name="T2" fmla="*/ 208 w 521"/>
                  <a:gd name="T3" fmla="*/ 852 h 862"/>
                  <a:gd name="T4" fmla="*/ 151 w 521"/>
                  <a:gd name="T5" fmla="*/ 833 h 862"/>
                  <a:gd name="T6" fmla="*/ 114 w 521"/>
                  <a:gd name="T7" fmla="*/ 786 h 862"/>
                  <a:gd name="T8" fmla="*/ 76 w 521"/>
                  <a:gd name="T9" fmla="*/ 739 h 862"/>
                  <a:gd name="T10" fmla="*/ 47 w 521"/>
                  <a:gd name="T11" fmla="*/ 672 h 862"/>
                  <a:gd name="T12" fmla="*/ 19 w 521"/>
                  <a:gd name="T13" fmla="*/ 606 h 862"/>
                  <a:gd name="T14" fmla="*/ 9 w 521"/>
                  <a:gd name="T15" fmla="*/ 521 h 862"/>
                  <a:gd name="T16" fmla="*/ 0 w 521"/>
                  <a:gd name="T17" fmla="*/ 436 h 862"/>
                  <a:gd name="T18" fmla="*/ 9 w 521"/>
                  <a:gd name="T19" fmla="*/ 350 h 862"/>
                  <a:gd name="T20" fmla="*/ 19 w 521"/>
                  <a:gd name="T21" fmla="*/ 265 h 862"/>
                  <a:gd name="T22" fmla="*/ 47 w 521"/>
                  <a:gd name="T23" fmla="*/ 189 h 862"/>
                  <a:gd name="T24" fmla="*/ 76 w 521"/>
                  <a:gd name="T25" fmla="*/ 133 h 862"/>
                  <a:gd name="T26" fmla="*/ 114 w 521"/>
                  <a:gd name="T27" fmla="*/ 76 h 862"/>
                  <a:gd name="T28" fmla="*/ 151 w 521"/>
                  <a:gd name="T29" fmla="*/ 38 h 862"/>
                  <a:gd name="T30" fmla="*/ 208 w 521"/>
                  <a:gd name="T31" fmla="*/ 9 h 862"/>
                  <a:gd name="T32" fmla="*/ 256 w 521"/>
                  <a:gd name="T33" fmla="*/ 0 h 862"/>
                  <a:gd name="T34" fmla="*/ 521 w 521"/>
                  <a:gd name="T35" fmla="*/ 0 h 862"/>
                  <a:gd name="T36" fmla="*/ 521 w 521"/>
                  <a:gd name="T37" fmla="*/ 862 h 862"/>
                  <a:gd name="T38" fmla="*/ 256 w 521"/>
                  <a:gd name="T39" fmla="*/ 862 h 8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1"/>
                  <a:gd name="T61" fmla="*/ 0 h 862"/>
                  <a:gd name="T62" fmla="*/ 521 w 521"/>
                  <a:gd name="T63" fmla="*/ 862 h 8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1" h="862">
                    <a:moveTo>
                      <a:pt x="256" y="862"/>
                    </a:moveTo>
                    <a:lnTo>
                      <a:pt x="208" y="852"/>
                    </a:lnTo>
                    <a:lnTo>
                      <a:pt x="151" y="833"/>
                    </a:lnTo>
                    <a:lnTo>
                      <a:pt x="114" y="786"/>
                    </a:lnTo>
                    <a:lnTo>
                      <a:pt x="76" y="739"/>
                    </a:lnTo>
                    <a:lnTo>
                      <a:pt x="47" y="672"/>
                    </a:lnTo>
                    <a:lnTo>
                      <a:pt x="19" y="606"/>
                    </a:lnTo>
                    <a:lnTo>
                      <a:pt x="9" y="521"/>
                    </a:lnTo>
                    <a:lnTo>
                      <a:pt x="0" y="436"/>
                    </a:lnTo>
                    <a:lnTo>
                      <a:pt x="9" y="350"/>
                    </a:lnTo>
                    <a:lnTo>
                      <a:pt x="19" y="265"/>
                    </a:lnTo>
                    <a:lnTo>
                      <a:pt x="47" y="189"/>
                    </a:lnTo>
                    <a:lnTo>
                      <a:pt x="76" y="133"/>
                    </a:lnTo>
                    <a:lnTo>
                      <a:pt x="114" y="76"/>
                    </a:lnTo>
                    <a:lnTo>
                      <a:pt x="151" y="38"/>
                    </a:lnTo>
                    <a:lnTo>
                      <a:pt x="208" y="9"/>
                    </a:lnTo>
                    <a:lnTo>
                      <a:pt x="256" y="0"/>
                    </a:lnTo>
                    <a:lnTo>
                      <a:pt x="521" y="0"/>
                    </a:lnTo>
                    <a:lnTo>
                      <a:pt x="521" y="862"/>
                    </a:lnTo>
                    <a:lnTo>
                      <a:pt x="256" y="86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0" name="Freeform 1994"/>
              <p:cNvSpPr>
                <a:spLocks/>
              </p:cNvSpPr>
              <p:nvPr/>
            </p:nvSpPr>
            <p:spPr bwMode="auto">
              <a:xfrm>
                <a:off x="1956" y="1912"/>
                <a:ext cx="502" cy="834"/>
              </a:xfrm>
              <a:custGeom>
                <a:avLst/>
                <a:gdLst>
                  <a:gd name="T0" fmla="*/ 247 w 502"/>
                  <a:gd name="T1" fmla="*/ 834 h 834"/>
                  <a:gd name="T2" fmla="*/ 199 w 502"/>
                  <a:gd name="T3" fmla="*/ 824 h 834"/>
                  <a:gd name="T4" fmla="*/ 152 w 502"/>
                  <a:gd name="T5" fmla="*/ 805 h 834"/>
                  <a:gd name="T6" fmla="*/ 114 w 502"/>
                  <a:gd name="T7" fmla="*/ 768 h 834"/>
                  <a:gd name="T8" fmla="*/ 76 w 502"/>
                  <a:gd name="T9" fmla="*/ 720 h 834"/>
                  <a:gd name="T10" fmla="*/ 48 w 502"/>
                  <a:gd name="T11" fmla="*/ 654 h 834"/>
                  <a:gd name="T12" fmla="*/ 19 w 502"/>
                  <a:gd name="T13" fmla="*/ 588 h 834"/>
                  <a:gd name="T14" fmla="*/ 10 w 502"/>
                  <a:gd name="T15" fmla="*/ 512 h 834"/>
                  <a:gd name="T16" fmla="*/ 0 w 502"/>
                  <a:gd name="T17" fmla="*/ 427 h 834"/>
                  <a:gd name="T18" fmla="*/ 10 w 502"/>
                  <a:gd name="T19" fmla="*/ 341 h 834"/>
                  <a:gd name="T20" fmla="*/ 19 w 502"/>
                  <a:gd name="T21" fmla="*/ 256 h 834"/>
                  <a:gd name="T22" fmla="*/ 48 w 502"/>
                  <a:gd name="T23" fmla="*/ 190 h 834"/>
                  <a:gd name="T24" fmla="*/ 76 w 502"/>
                  <a:gd name="T25" fmla="*/ 124 h 834"/>
                  <a:gd name="T26" fmla="*/ 114 w 502"/>
                  <a:gd name="T27" fmla="*/ 76 h 834"/>
                  <a:gd name="T28" fmla="*/ 152 w 502"/>
                  <a:gd name="T29" fmla="*/ 38 h 834"/>
                  <a:gd name="T30" fmla="*/ 199 w 502"/>
                  <a:gd name="T31" fmla="*/ 10 h 834"/>
                  <a:gd name="T32" fmla="*/ 247 w 502"/>
                  <a:gd name="T33" fmla="*/ 0 h 834"/>
                  <a:gd name="T34" fmla="*/ 502 w 502"/>
                  <a:gd name="T35" fmla="*/ 0 h 834"/>
                  <a:gd name="T36" fmla="*/ 502 w 502"/>
                  <a:gd name="T37" fmla="*/ 834 h 834"/>
                  <a:gd name="T38" fmla="*/ 247 w 502"/>
                  <a:gd name="T39" fmla="*/ 834 h 8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2"/>
                  <a:gd name="T61" fmla="*/ 0 h 834"/>
                  <a:gd name="T62" fmla="*/ 502 w 502"/>
                  <a:gd name="T63" fmla="*/ 834 h 8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2" h="834">
                    <a:moveTo>
                      <a:pt x="247" y="834"/>
                    </a:moveTo>
                    <a:lnTo>
                      <a:pt x="199" y="824"/>
                    </a:lnTo>
                    <a:lnTo>
                      <a:pt x="152" y="805"/>
                    </a:lnTo>
                    <a:lnTo>
                      <a:pt x="114" y="768"/>
                    </a:lnTo>
                    <a:lnTo>
                      <a:pt x="76" y="720"/>
                    </a:lnTo>
                    <a:lnTo>
                      <a:pt x="48" y="654"/>
                    </a:lnTo>
                    <a:lnTo>
                      <a:pt x="19" y="588"/>
                    </a:lnTo>
                    <a:lnTo>
                      <a:pt x="10" y="512"/>
                    </a:lnTo>
                    <a:lnTo>
                      <a:pt x="0" y="427"/>
                    </a:lnTo>
                    <a:lnTo>
                      <a:pt x="10" y="341"/>
                    </a:lnTo>
                    <a:lnTo>
                      <a:pt x="19" y="256"/>
                    </a:lnTo>
                    <a:lnTo>
                      <a:pt x="48" y="190"/>
                    </a:lnTo>
                    <a:lnTo>
                      <a:pt x="76" y="124"/>
                    </a:lnTo>
                    <a:lnTo>
                      <a:pt x="114" y="76"/>
                    </a:lnTo>
                    <a:lnTo>
                      <a:pt x="152" y="38"/>
                    </a:lnTo>
                    <a:lnTo>
                      <a:pt x="199" y="10"/>
                    </a:lnTo>
                    <a:lnTo>
                      <a:pt x="247" y="0"/>
                    </a:lnTo>
                    <a:lnTo>
                      <a:pt x="502" y="0"/>
                    </a:lnTo>
                    <a:lnTo>
                      <a:pt x="502" y="834"/>
                    </a:lnTo>
                    <a:lnTo>
                      <a:pt x="247" y="834"/>
                    </a:ln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1" name="Freeform 1995"/>
              <p:cNvSpPr>
                <a:spLocks/>
              </p:cNvSpPr>
              <p:nvPr/>
            </p:nvSpPr>
            <p:spPr bwMode="auto">
              <a:xfrm>
                <a:off x="1956" y="1922"/>
                <a:ext cx="502" cy="814"/>
              </a:xfrm>
              <a:custGeom>
                <a:avLst/>
                <a:gdLst>
                  <a:gd name="T0" fmla="*/ 247 w 502"/>
                  <a:gd name="T1" fmla="*/ 814 h 814"/>
                  <a:gd name="T2" fmla="*/ 199 w 502"/>
                  <a:gd name="T3" fmla="*/ 805 h 814"/>
                  <a:gd name="T4" fmla="*/ 152 w 502"/>
                  <a:gd name="T5" fmla="*/ 786 h 814"/>
                  <a:gd name="T6" fmla="*/ 114 w 502"/>
                  <a:gd name="T7" fmla="*/ 748 h 814"/>
                  <a:gd name="T8" fmla="*/ 76 w 502"/>
                  <a:gd name="T9" fmla="*/ 701 h 814"/>
                  <a:gd name="T10" fmla="*/ 48 w 502"/>
                  <a:gd name="T11" fmla="*/ 634 h 814"/>
                  <a:gd name="T12" fmla="*/ 19 w 502"/>
                  <a:gd name="T13" fmla="*/ 568 h 814"/>
                  <a:gd name="T14" fmla="*/ 10 w 502"/>
                  <a:gd name="T15" fmla="*/ 492 h 814"/>
                  <a:gd name="T16" fmla="*/ 0 w 502"/>
                  <a:gd name="T17" fmla="*/ 417 h 814"/>
                  <a:gd name="T18" fmla="*/ 10 w 502"/>
                  <a:gd name="T19" fmla="*/ 331 h 814"/>
                  <a:gd name="T20" fmla="*/ 19 w 502"/>
                  <a:gd name="T21" fmla="*/ 256 h 814"/>
                  <a:gd name="T22" fmla="*/ 48 w 502"/>
                  <a:gd name="T23" fmla="*/ 189 h 814"/>
                  <a:gd name="T24" fmla="*/ 76 w 502"/>
                  <a:gd name="T25" fmla="*/ 123 h 814"/>
                  <a:gd name="T26" fmla="*/ 114 w 502"/>
                  <a:gd name="T27" fmla="*/ 76 h 814"/>
                  <a:gd name="T28" fmla="*/ 152 w 502"/>
                  <a:gd name="T29" fmla="*/ 38 h 814"/>
                  <a:gd name="T30" fmla="*/ 199 w 502"/>
                  <a:gd name="T31" fmla="*/ 9 h 814"/>
                  <a:gd name="T32" fmla="*/ 247 w 502"/>
                  <a:gd name="T33" fmla="*/ 0 h 814"/>
                  <a:gd name="T34" fmla="*/ 502 w 502"/>
                  <a:gd name="T35" fmla="*/ 0 h 814"/>
                  <a:gd name="T36" fmla="*/ 502 w 502"/>
                  <a:gd name="T37" fmla="*/ 814 h 814"/>
                  <a:gd name="T38" fmla="*/ 247 w 502"/>
                  <a:gd name="T39" fmla="*/ 814 h 8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2"/>
                  <a:gd name="T61" fmla="*/ 0 h 814"/>
                  <a:gd name="T62" fmla="*/ 502 w 502"/>
                  <a:gd name="T63" fmla="*/ 814 h 8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2" h="814">
                    <a:moveTo>
                      <a:pt x="247" y="814"/>
                    </a:moveTo>
                    <a:lnTo>
                      <a:pt x="199" y="805"/>
                    </a:lnTo>
                    <a:lnTo>
                      <a:pt x="152" y="786"/>
                    </a:lnTo>
                    <a:lnTo>
                      <a:pt x="114" y="748"/>
                    </a:lnTo>
                    <a:lnTo>
                      <a:pt x="76" y="701"/>
                    </a:lnTo>
                    <a:lnTo>
                      <a:pt x="48" y="634"/>
                    </a:lnTo>
                    <a:lnTo>
                      <a:pt x="19" y="568"/>
                    </a:lnTo>
                    <a:lnTo>
                      <a:pt x="10" y="492"/>
                    </a:lnTo>
                    <a:lnTo>
                      <a:pt x="0" y="417"/>
                    </a:lnTo>
                    <a:lnTo>
                      <a:pt x="10" y="331"/>
                    </a:lnTo>
                    <a:lnTo>
                      <a:pt x="19" y="256"/>
                    </a:lnTo>
                    <a:lnTo>
                      <a:pt x="48" y="189"/>
                    </a:lnTo>
                    <a:lnTo>
                      <a:pt x="76" y="123"/>
                    </a:lnTo>
                    <a:lnTo>
                      <a:pt x="114" y="76"/>
                    </a:lnTo>
                    <a:lnTo>
                      <a:pt x="152" y="38"/>
                    </a:lnTo>
                    <a:lnTo>
                      <a:pt x="199" y="9"/>
                    </a:lnTo>
                    <a:lnTo>
                      <a:pt x="247" y="0"/>
                    </a:lnTo>
                    <a:lnTo>
                      <a:pt x="502" y="0"/>
                    </a:lnTo>
                    <a:lnTo>
                      <a:pt x="502" y="814"/>
                    </a:lnTo>
                    <a:lnTo>
                      <a:pt x="247" y="81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2" name="Freeform 1996"/>
              <p:cNvSpPr>
                <a:spLocks/>
              </p:cNvSpPr>
              <p:nvPr/>
            </p:nvSpPr>
            <p:spPr bwMode="auto">
              <a:xfrm>
                <a:off x="1966" y="1931"/>
                <a:ext cx="483" cy="796"/>
              </a:xfrm>
              <a:custGeom>
                <a:avLst/>
                <a:gdLst>
                  <a:gd name="T0" fmla="*/ 237 w 483"/>
                  <a:gd name="T1" fmla="*/ 796 h 796"/>
                  <a:gd name="T2" fmla="*/ 189 w 483"/>
                  <a:gd name="T3" fmla="*/ 786 h 796"/>
                  <a:gd name="T4" fmla="*/ 142 w 483"/>
                  <a:gd name="T5" fmla="*/ 768 h 796"/>
                  <a:gd name="T6" fmla="*/ 104 w 483"/>
                  <a:gd name="T7" fmla="*/ 730 h 796"/>
                  <a:gd name="T8" fmla="*/ 66 w 483"/>
                  <a:gd name="T9" fmla="*/ 682 h 796"/>
                  <a:gd name="T10" fmla="*/ 38 w 483"/>
                  <a:gd name="T11" fmla="*/ 625 h 796"/>
                  <a:gd name="T12" fmla="*/ 19 w 483"/>
                  <a:gd name="T13" fmla="*/ 559 h 796"/>
                  <a:gd name="T14" fmla="*/ 9 w 483"/>
                  <a:gd name="T15" fmla="*/ 483 h 796"/>
                  <a:gd name="T16" fmla="*/ 0 w 483"/>
                  <a:gd name="T17" fmla="*/ 408 h 796"/>
                  <a:gd name="T18" fmla="*/ 9 w 483"/>
                  <a:gd name="T19" fmla="*/ 322 h 796"/>
                  <a:gd name="T20" fmla="*/ 19 w 483"/>
                  <a:gd name="T21" fmla="*/ 247 h 796"/>
                  <a:gd name="T22" fmla="*/ 38 w 483"/>
                  <a:gd name="T23" fmla="*/ 180 h 796"/>
                  <a:gd name="T24" fmla="*/ 66 w 483"/>
                  <a:gd name="T25" fmla="*/ 124 h 796"/>
                  <a:gd name="T26" fmla="*/ 104 w 483"/>
                  <a:gd name="T27" fmla="*/ 67 h 796"/>
                  <a:gd name="T28" fmla="*/ 142 w 483"/>
                  <a:gd name="T29" fmla="*/ 29 h 796"/>
                  <a:gd name="T30" fmla="*/ 189 w 483"/>
                  <a:gd name="T31" fmla="*/ 10 h 796"/>
                  <a:gd name="T32" fmla="*/ 237 w 483"/>
                  <a:gd name="T33" fmla="*/ 0 h 796"/>
                  <a:gd name="T34" fmla="*/ 483 w 483"/>
                  <a:gd name="T35" fmla="*/ 0 h 796"/>
                  <a:gd name="T36" fmla="*/ 483 w 483"/>
                  <a:gd name="T37" fmla="*/ 796 h 796"/>
                  <a:gd name="T38" fmla="*/ 237 w 483"/>
                  <a:gd name="T39" fmla="*/ 796 h 7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796"/>
                  <a:gd name="T62" fmla="*/ 483 w 483"/>
                  <a:gd name="T63" fmla="*/ 796 h 7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796">
                    <a:moveTo>
                      <a:pt x="237" y="796"/>
                    </a:moveTo>
                    <a:lnTo>
                      <a:pt x="189" y="786"/>
                    </a:lnTo>
                    <a:lnTo>
                      <a:pt x="142" y="768"/>
                    </a:lnTo>
                    <a:lnTo>
                      <a:pt x="104" y="730"/>
                    </a:lnTo>
                    <a:lnTo>
                      <a:pt x="66" y="682"/>
                    </a:lnTo>
                    <a:lnTo>
                      <a:pt x="38" y="625"/>
                    </a:lnTo>
                    <a:lnTo>
                      <a:pt x="19" y="559"/>
                    </a:lnTo>
                    <a:lnTo>
                      <a:pt x="9" y="483"/>
                    </a:lnTo>
                    <a:lnTo>
                      <a:pt x="0" y="408"/>
                    </a:lnTo>
                    <a:lnTo>
                      <a:pt x="9" y="322"/>
                    </a:lnTo>
                    <a:lnTo>
                      <a:pt x="19" y="247"/>
                    </a:lnTo>
                    <a:lnTo>
                      <a:pt x="38" y="180"/>
                    </a:lnTo>
                    <a:lnTo>
                      <a:pt x="66" y="124"/>
                    </a:lnTo>
                    <a:lnTo>
                      <a:pt x="104" y="67"/>
                    </a:lnTo>
                    <a:lnTo>
                      <a:pt x="142" y="29"/>
                    </a:lnTo>
                    <a:lnTo>
                      <a:pt x="189" y="10"/>
                    </a:lnTo>
                    <a:lnTo>
                      <a:pt x="237" y="0"/>
                    </a:lnTo>
                    <a:lnTo>
                      <a:pt x="483" y="0"/>
                    </a:lnTo>
                    <a:lnTo>
                      <a:pt x="483" y="796"/>
                    </a:lnTo>
                    <a:lnTo>
                      <a:pt x="237" y="796"/>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3" name="Freeform 1997"/>
              <p:cNvSpPr>
                <a:spLocks/>
              </p:cNvSpPr>
              <p:nvPr/>
            </p:nvSpPr>
            <p:spPr bwMode="auto">
              <a:xfrm>
                <a:off x="1966" y="1941"/>
                <a:ext cx="473" cy="776"/>
              </a:xfrm>
              <a:custGeom>
                <a:avLst/>
                <a:gdLst>
                  <a:gd name="T0" fmla="*/ 237 w 473"/>
                  <a:gd name="T1" fmla="*/ 776 h 776"/>
                  <a:gd name="T2" fmla="*/ 189 w 473"/>
                  <a:gd name="T3" fmla="*/ 767 h 776"/>
                  <a:gd name="T4" fmla="*/ 142 w 473"/>
                  <a:gd name="T5" fmla="*/ 748 h 776"/>
                  <a:gd name="T6" fmla="*/ 104 w 473"/>
                  <a:gd name="T7" fmla="*/ 710 h 776"/>
                  <a:gd name="T8" fmla="*/ 66 w 473"/>
                  <a:gd name="T9" fmla="*/ 663 h 776"/>
                  <a:gd name="T10" fmla="*/ 38 w 473"/>
                  <a:gd name="T11" fmla="*/ 606 h 776"/>
                  <a:gd name="T12" fmla="*/ 19 w 473"/>
                  <a:gd name="T13" fmla="*/ 549 h 776"/>
                  <a:gd name="T14" fmla="*/ 9 w 473"/>
                  <a:gd name="T15" fmla="*/ 473 h 776"/>
                  <a:gd name="T16" fmla="*/ 0 w 473"/>
                  <a:gd name="T17" fmla="*/ 398 h 776"/>
                  <a:gd name="T18" fmla="*/ 9 w 473"/>
                  <a:gd name="T19" fmla="*/ 322 h 776"/>
                  <a:gd name="T20" fmla="*/ 19 w 473"/>
                  <a:gd name="T21" fmla="*/ 246 h 776"/>
                  <a:gd name="T22" fmla="*/ 38 w 473"/>
                  <a:gd name="T23" fmla="*/ 180 h 776"/>
                  <a:gd name="T24" fmla="*/ 66 w 473"/>
                  <a:gd name="T25" fmla="*/ 114 h 776"/>
                  <a:gd name="T26" fmla="*/ 104 w 473"/>
                  <a:gd name="T27" fmla="*/ 66 h 776"/>
                  <a:gd name="T28" fmla="*/ 142 w 473"/>
                  <a:gd name="T29" fmla="*/ 28 h 776"/>
                  <a:gd name="T30" fmla="*/ 189 w 473"/>
                  <a:gd name="T31" fmla="*/ 9 h 776"/>
                  <a:gd name="T32" fmla="*/ 237 w 473"/>
                  <a:gd name="T33" fmla="*/ 0 h 776"/>
                  <a:gd name="T34" fmla="*/ 473 w 473"/>
                  <a:gd name="T35" fmla="*/ 0 h 776"/>
                  <a:gd name="T36" fmla="*/ 473 w 473"/>
                  <a:gd name="T37" fmla="*/ 776 h 776"/>
                  <a:gd name="T38" fmla="*/ 237 w 473"/>
                  <a:gd name="T39" fmla="*/ 776 h 7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776"/>
                  <a:gd name="T62" fmla="*/ 473 w 473"/>
                  <a:gd name="T63" fmla="*/ 776 h 7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776">
                    <a:moveTo>
                      <a:pt x="237" y="776"/>
                    </a:moveTo>
                    <a:lnTo>
                      <a:pt x="189" y="767"/>
                    </a:lnTo>
                    <a:lnTo>
                      <a:pt x="142" y="748"/>
                    </a:lnTo>
                    <a:lnTo>
                      <a:pt x="104" y="710"/>
                    </a:lnTo>
                    <a:lnTo>
                      <a:pt x="66" y="663"/>
                    </a:lnTo>
                    <a:lnTo>
                      <a:pt x="38" y="606"/>
                    </a:lnTo>
                    <a:lnTo>
                      <a:pt x="19" y="549"/>
                    </a:lnTo>
                    <a:lnTo>
                      <a:pt x="9" y="473"/>
                    </a:lnTo>
                    <a:lnTo>
                      <a:pt x="0" y="398"/>
                    </a:lnTo>
                    <a:lnTo>
                      <a:pt x="9" y="322"/>
                    </a:lnTo>
                    <a:lnTo>
                      <a:pt x="19" y="246"/>
                    </a:lnTo>
                    <a:lnTo>
                      <a:pt x="38" y="180"/>
                    </a:lnTo>
                    <a:lnTo>
                      <a:pt x="66" y="114"/>
                    </a:lnTo>
                    <a:lnTo>
                      <a:pt x="104" y="66"/>
                    </a:lnTo>
                    <a:lnTo>
                      <a:pt x="142" y="28"/>
                    </a:lnTo>
                    <a:lnTo>
                      <a:pt x="189" y="9"/>
                    </a:lnTo>
                    <a:lnTo>
                      <a:pt x="237" y="0"/>
                    </a:lnTo>
                    <a:lnTo>
                      <a:pt x="473" y="0"/>
                    </a:lnTo>
                    <a:lnTo>
                      <a:pt x="473" y="776"/>
                    </a:lnTo>
                    <a:lnTo>
                      <a:pt x="237" y="776"/>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4" name="Freeform 1998"/>
              <p:cNvSpPr>
                <a:spLocks/>
              </p:cNvSpPr>
              <p:nvPr/>
            </p:nvSpPr>
            <p:spPr bwMode="auto">
              <a:xfrm>
                <a:off x="1975" y="1950"/>
                <a:ext cx="464" cy="758"/>
              </a:xfrm>
              <a:custGeom>
                <a:avLst/>
                <a:gdLst>
                  <a:gd name="T0" fmla="*/ 228 w 464"/>
                  <a:gd name="T1" fmla="*/ 758 h 758"/>
                  <a:gd name="T2" fmla="*/ 180 w 464"/>
                  <a:gd name="T3" fmla="*/ 749 h 758"/>
                  <a:gd name="T4" fmla="*/ 142 w 464"/>
                  <a:gd name="T5" fmla="*/ 730 h 758"/>
                  <a:gd name="T6" fmla="*/ 104 w 464"/>
                  <a:gd name="T7" fmla="*/ 692 h 758"/>
                  <a:gd name="T8" fmla="*/ 67 w 464"/>
                  <a:gd name="T9" fmla="*/ 654 h 758"/>
                  <a:gd name="T10" fmla="*/ 38 w 464"/>
                  <a:gd name="T11" fmla="*/ 597 h 758"/>
                  <a:gd name="T12" fmla="*/ 19 w 464"/>
                  <a:gd name="T13" fmla="*/ 531 h 758"/>
                  <a:gd name="T14" fmla="*/ 10 w 464"/>
                  <a:gd name="T15" fmla="*/ 464 h 758"/>
                  <a:gd name="T16" fmla="*/ 0 w 464"/>
                  <a:gd name="T17" fmla="*/ 389 h 758"/>
                  <a:gd name="T18" fmla="*/ 10 w 464"/>
                  <a:gd name="T19" fmla="*/ 313 h 758"/>
                  <a:gd name="T20" fmla="*/ 19 w 464"/>
                  <a:gd name="T21" fmla="*/ 237 h 758"/>
                  <a:gd name="T22" fmla="*/ 38 w 464"/>
                  <a:gd name="T23" fmla="*/ 171 h 758"/>
                  <a:gd name="T24" fmla="*/ 67 w 464"/>
                  <a:gd name="T25" fmla="*/ 114 h 758"/>
                  <a:gd name="T26" fmla="*/ 104 w 464"/>
                  <a:gd name="T27" fmla="*/ 67 h 758"/>
                  <a:gd name="T28" fmla="*/ 142 w 464"/>
                  <a:gd name="T29" fmla="*/ 29 h 758"/>
                  <a:gd name="T30" fmla="*/ 180 w 464"/>
                  <a:gd name="T31" fmla="*/ 10 h 758"/>
                  <a:gd name="T32" fmla="*/ 228 w 464"/>
                  <a:gd name="T33" fmla="*/ 0 h 758"/>
                  <a:gd name="T34" fmla="*/ 464 w 464"/>
                  <a:gd name="T35" fmla="*/ 0 h 758"/>
                  <a:gd name="T36" fmla="*/ 464 w 464"/>
                  <a:gd name="T37" fmla="*/ 758 h 758"/>
                  <a:gd name="T38" fmla="*/ 228 w 464"/>
                  <a:gd name="T39" fmla="*/ 758 h 7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4"/>
                  <a:gd name="T61" fmla="*/ 0 h 758"/>
                  <a:gd name="T62" fmla="*/ 464 w 464"/>
                  <a:gd name="T63" fmla="*/ 758 h 7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4" h="758">
                    <a:moveTo>
                      <a:pt x="228" y="758"/>
                    </a:moveTo>
                    <a:lnTo>
                      <a:pt x="180" y="749"/>
                    </a:lnTo>
                    <a:lnTo>
                      <a:pt x="142" y="730"/>
                    </a:lnTo>
                    <a:lnTo>
                      <a:pt x="104" y="692"/>
                    </a:lnTo>
                    <a:lnTo>
                      <a:pt x="67" y="654"/>
                    </a:lnTo>
                    <a:lnTo>
                      <a:pt x="38" y="597"/>
                    </a:lnTo>
                    <a:lnTo>
                      <a:pt x="19" y="531"/>
                    </a:lnTo>
                    <a:lnTo>
                      <a:pt x="10" y="464"/>
                    </a:lnTo>
                    <a:lnTo>
                      <a:pt x="0" y="389"/>
                    </a:lnTo>
                    <a:lnTo>
                      <a:pt x="10" y="313"/>
                    </a:lnTo>
                    <a:lnTo>
                      <a:pt x="19" y="237"/>
                    </a:lnTo>
                    <a:lnTo>
                      <a:pt x="38" y="171"/>
                    </a:lnTo>
                    <a:lnTo>
                      <a:pt x="67" y="114"/>
                    </a:lnTo>
                    <a:lnTo>
                      <a:pt x="104" y="67"/>
                    </a:lnTo>
                    <a:lnTo>
                      <a:pt x="142" y="29"/>
                    </a:lnTo>
                    <a:lnTo>
                      <a:pt x="180" y="10"/>
                    </a:lnTo>
                    <a:lnTo>
                      <a:pt x="228" y="0"/>
                    </a:lnTo>
                    <a:lnTo>
                      <a:pt x="464" y="0"/>
                    </a:lnTo>
                    <a:lnTo>
                      <a:pt x="464" y="758"/>
                    </a:lnTo>
                    <a:lnTo>
                      <a:pt x="228" y="75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5" name="Freeform 1999"/>
              <p:cNvSpPr>
                <a:spLocks/>
              </p:cNvSpPr>
              <p:nvPr/>
            </p:nvSpPr>
            <p:spPr bwMode="auto">
              <a:xfrm>
                <a:off x="1985" y="1960"/>
                <a:ext cx="445" cy="739"/>
              </a:xfrm>
              <a:custGeom>
                <a:avLst/>
                <a:gdLst>
                  <a:gd name="T0" fmla="*/ 218 w 445"/>
                  <a:gd name="T1" fmla="*/ 739 h 739"/>
                  <a:gd name="T2" fmla="*/ 170 w 445"/>
                  <a:gd name="T3" fmla="*/ 729 h 739"/>
                  <a:gd name="T4" fmla="*/ 132 w 445"/>
                  <a:gd name="T5" fmla="*/ 710 h 739"/>
                  <a:gd name="T6" fmla="*/ 94 w 445"/>
                  <a:gd name="T7" fmla="*/ 682 h 739"/>
                  <a:gd name="T8" fmla="*/ 66 w 445"/>
                  <a:gd name="T9" fmla="*/ 634 h 739"/>
                  <a:gd name="T10" fmla="*/ 19 w 445"/>
                  <a:gd name="T11" fmla="*/ 521 h 739"/>
                  <a:gd name="T12" fmla="*/ 0 w 445"/>
                  <a:gd name="T13" fmla="*/ 379 h 739"/>
                  <a:gd name="T14" fmla="*/ 19 w 445"/>
                  <a:gd name="T15" fmla="*/ 237 h 739"/>
                  <a:gd name="T16" fmla="*/ 38 w 445"/>
                  <a:gd name="T17" fmla="*/ 170 h 739"/>
                  <a:gd name="T18" fmla="*/ 66 w 445"/>
                  <a:gd name="T19" fmla="*/ 113 h 739"/>
                  <a:gd name="T20" fmla="*/ 94 w 445"/>
                  <a:gd name="T21" fmla="*/ 66 h 739"/>
                  <a:gd name="T22" fmla="*/ 132 w 445"/>
                  <a:gd name="T23" fmla="*/ 28 h 739"/>
                  <a:gd name="T24" fmla="*/ 170 w 445"/>
                  <a:gd name="T25" fmla="*/ 9 h 739"/>
                  <a:gd name="T26" fmla="*/ 218 w 445"/>
                  <a:gd name="T27" fmla="*/ 0 h 739"/>
                  <a:gd name="T28" fmla="*/ 445 w 445"/>
                  <a:gd name="T29" fmla="*/ 0 h 739"/>
                  <a:gd name="T30" fmla="*/ 445 w 445"/>
                  <a:gd name="T31" fmla="*/ 739 h 739"/>
                  <a:gd name="T32" fmla="*/ 218 w 445"/>
                  <a:gd name="T33" fmla="*/ 739 h 7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5"/>
                  <a:gd name="T52" fmla="*/ 0 h 739"/>
                  <a:gd name="T53" fmla="*/ 445 w 445"/>
                  <a:gd name="T54" fmla="*/ 739 h 7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5" h="739">
                    <a:moveTo>
                      <a:pt x="218" y="739"/>
                    </a:moveTo>
                    <a:lnTo>
                      <a:pt x="170" y="729"/>
                    </a:lnTo>
                    <a:lnTo>
                      <a:pt x="132" y="710"/>
                    </a:lnTo>
                    <a:lnTo>
                      <a:pt x="94" y="682"/>
                    </a:lnTo>
                    <a:lnTo>
                      <a:pt x="66" y="634"/>
                    </a:lnTo>
                    <a:lnTo>
                      <a:pt x="19" y="521"/>
                    </a:lnTo>
                    <a:lnTo>
                      <a:pt x="0" y="379"/>
                    </a:lnTo>
                    <a:lnTo>
                      <a:pt x="19" y="237"/>
                    </a:lnTo>
                    <a:lnTo>
                      <a:pt x="38" y="170"/>
                    </a:lnTo>
                    <a:lnTo>
                      <a:pt x="66" y="113"/>
                    </a:lnTo>
                    <a:lnTo>
                      <a:pt x="94" y="66"/>
                    </a:lnTo>
                    <a:lnTo>
                      <a:pt x="132" y="28"/>
                    </a:lnTo>
                    <a:lnTo>
                      <a:pt x="170" y="9"/>
                    </a:lnTo>
                    <a:lnTo>
                      <a:pt x="218" y="0"/>
                    </a:lnTo>
                    <a:lnTo>
                      <a:pt x="445" y="0"/>
                    </a:lnTo>
                    <a:lnTo>
                      <a:pt x="445" y="739"/>
                    </a:lnTo>
                    <a:lnTo>
                      <a:pt x="218" y="739"/>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6" name="Freeform 2000"/>
              <p:cNvSpPr>
                <a:spLocks/>
              </p:cNvSpPr>
              <p:nvPr/>
            </p:nvSpPr>
            <p:spPr bwMode="auto">
              <a:xfrm>
                <a:off x="1985" y="1969"/>
                <a:ext cx="445" cy="720"/>
              </a:xfrm>
              <a:custGeom>
                <a:avLst/>
                <a:gdLst>
                  <a:gd name="T0" fmla="*/ 218 w 445"/>
                  <a:gd name="T1" fmla="*/ 720 h 720"/>
                  <a:gd name="T2" fmla="*/ 170 w 445"/>
                  <a:gd name="T3" fmla="*/ 711 h 720"/>
                  <a:gd name="T4" fmla="*/ 132 w 445"/>
                  <a:gd name="T5" fmla="*/ 692 h 720"/>
                  <a:gd name="T6" fmla="*/ 94 w 445"/>
                  <a:gd name="T7" fmla="*/ 663 h 720"/>
                  <a:gd name="T8" fmla="*/ 66 w 445"/>
                  <a:gd name="T9" fmla="*/ 616 h 720"/>
                  <a:gd name="T10" fmla="*/ 19 w 445"/>
                  <a:gd name="T11" fmla="*/ 512 h 720"/>
                  <a:gd name="T12" fmla="*/ 0 w 445"/>
                  <a:gd name="T13" fmla="*/ 370 h 720"/>
                  <a:gd name="T14" fmla="*/ 19 w 445"/>
                  <a:gd name="T15" fmla="*/ 228 h 720"/>
                  <a:gd name="T16" fmla="*/ 66 w 445"/>
                  <a:gd name="T17" fmla="*/ 114 h 720"/>
                  <a:gd name="T18" fmla="*/ 94 w 445"/>
                  <a:gd name="T19" fmla="*/ 67 h 720"/>
                  <a:gd name="T20" fmla="*/ 132 w 445"/>
                  <a:gd name="T21" fmla="*/ 29 h 720"/>
                  <a:gd name="T22" fmla="*/ 170 w 445"/>
                  <a:gd name="T23" fmla="*/ 10 h 720"/>
                  <a:gd name="T24" fmla="*/ 218 w 445"/>
                  <a:gd name="T25" fmla="*/ 0 h 720"/>
                  <a:gd name="T26" fmla="*/ 445 w 445"/>
                  <a:gd name="T27" fmla="*/ 0 h 720"/>
                  <a:gd name="T28" fmla="*/ 445 w 445"/>
                  <a:gd name="T29" fmla="*/ 720 h 720"/>
                  <a:gd name="T30" fmla="*/ 218 w 445"/>
                  <a:gd name="T31" fmla="*/ 720 h 7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5"/>
                  <a:gd name="T49" fmla="*/ 0 h 720"/>
                  <a:gd name="T50" fmla="*/ 445 w 445"/>
                  <a:gd name="T51" fmla="*/ 720 h 7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5" h="720">
                    <a:moveTo>
                      <a:pt x="218" y="720"/>
                    </a:moveTo>
                    <a:lnTo>
                      <a:pt x="170" y="711"/>
                    </a:lnTo>
                    <a:lnTo>
                      <a:pt x="132" y="692"/>
                    </a:lnTo>
                    <a:lnTo>
                      <a:pt x="94" y="663"/>
                    </a:lnTo>
                    <a:lnTo>
                      <a:pt x="66" y="616"/>
                    </a:lnTo>
                    <a:lnTo>
                      <a:pt x="19" y="512"/>
                    </a:lnTo>
                    <a:lnTo>
                      <a:pt x="0" y="370"/>
                    </a:lnTo>
                    <a:lnTo>
                      <a:pt x="19" y="228"/>
                    </a:lnTo>
                    <a:lnTo>
                      <a:pt x="66" y="114"/>
                    </a:lnTo>
                    <a:lnTo>
                      <a:pt x="94" y="67"/>
                    </a:lnTo>
                    <a:lnTo>
                      <a:pt x="132" y="29"/>
                    </a:lnTo>
                    <a:lnTo>
                      <a:pt x="170" y="10"/>
                    </a:lnTo>
                    <a:lnTo>
                      <a:pt x="218" y="0"/>
                    </a:lnTo>
                    <a:lnTo>
                      <a:pt x="445" y="0"/>
                    </a:lnTo>
                    <a:lnTo>
                      <a:pt x="445" y="720"/>
                    </a:lnTo>
                    <a:lnTo>
                      <a:pt x="218" y="720"/>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7" name="Freeform 2001"/>
              <p:cNvSpPr>
                <a:spLocks/>
              </p:cNvSpPr>
              <p:nvPr/>
            </p:nvSpPr>
            <p:spPr bwMode="auto">
              <a:xfrm>
                <a:off x="1994" y="1979"/>
                <a:ext cx="426" cy="701"/>
              </a:xfrm>
              <a:custGeom>
                <a:avLst/>
                <a:gdLst>
                  <a:gd name="T0" fmla="*/ 209 w 426"/>
                  <a:gd name="T1" fmla="*/ 701 h 701"/>
                  <a:gd name="T2" fmla="*/ 171 w 426"/>
                  <a:gd name="T3" fmla="*/ 691 h 701"/>
                  <a:gd name="T4" fmla="*/ 133 w 426"/>
                  <a:gd name="T5" fmla="*/ 672 h 701"/>
                  <a:gd name="T6" fmla="*/ 95 w 426"/>
                  <a:gd name="T7" fmla="*/ 644 h 701"/>
                  <a:gd name="T8" fmla="*/ 67 w 426"/>
                  <a:gd name="T9" fmla="*/ 606 h 701"/>
                  <a:gd name="T10" fmla="*/ 19 w 426"/>
                  <a:gd name="T11" fmla="*/ 492 h 701"/>
                  <a:gd name="T12" fmla="*/ 0 w 426"/>
                  <a:gd name="T13" fmla="*/ 360 h 701"/>
                  <a:gd name="T14" fmla="*/ 19 w 426"/>
                  <a:gd name="T15" fmla="*/ 218 h 701"/>
                  <a:gd name="T16" fmla="*/ 67 w 426"/>
                  <a:gd name="T17" fmla="*/ 104 h 701"/>
                  <a:gd name="T18" fmla="*/ 95 w 426"/>
                  <a:gd name="T19" fmla="*/ 66 h 701"/>
                  <a:gd name="T20" fmla="*/ 133 w 426"/>
                  <a:gd name="T21" fmla="*/ 28 h 701"/>
                  <a:gd name="T22" fmla="*/ 171 w 426"/>
                  <a:gd name="T23" fmla="*/ 9 h 701"/>
                  <a:gd name="T24" fmla="*/ 209 w 426"/>
                  <a:gd name="T25" fmla="*/ 0 h 701"/>
                  <a:gd name="T26" fmla="*/ 426 w 426"/>
                  <a:gd name="T27" fmla="*/ 0 h 701"/>
                  <a:gd name="T28" fmla="*/ 426 w 426"/>
                  <a:gd name="T29" fmla="*/ 701 h 701"/>
                  <a:gd name="T30" fmla="*/ 209 w 426"/>
                  <a:gd name="T31" fmla="*/ 701 h 7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6"/>
                  <a:gd name="T49" fmla="*/ 0 h 701"/>
                  <a:gd name="T50" fmla="*/ 426 w 426"/>
                  <a:gd name="T51" fmla="*/ 701 h 7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6" h="701">
                    <a:moveTo>
                      <a:pt x="209" y="701"/>
                    </a:moveTo>
                    <a:lnTo>
                      <a:pt x="171" y="691"/>
                    </a:lnTo>
                    <a:lnTo>
                      <a:pt x="133" y="672"/>
                    </a:lnTo>
                    <a:lnTo>
                      <a:pt x="95" y="644"/>
                    </a:lnTo>
                    <a:lnTo>
                      <a:pt x="67" y="606"/>
                    </a:lnTo>
                    <a:lnTo>
                      <a:pt x="19" y="492"/>
                    </a:lnTo>
                    <a:lnTo>
                      <a:pt x="0" y="360"/>
                    </a:lnTo>
                    <a:lnTo>
                      <a:pt x="19" y="218"/>
                    </a:lnTo>
                    <a:lnTo>
                      <a:pt x="67" y="104"/>
                    </a:lnTo>
                    <a:lnTo>
                      <a:pt x="95" y="66"/>
                    </a:lnTo>
                    <a:lnTo>
                      <a:pt x="133" y="28"/>
                    </a:lnTo>
                    <a:lnTo>
                      <a:pt x="171" y="9"/>
                    </a:lnTo>
                    <a:lnTo>
                      <a:pt x="209" y="0"/>
                    </a:lnTo>
                    <a:lnTo>
                      <a:pt x="426" y="0"/>
                    </a:lnTo>
                    <a:lnTo>
                      <a:pt x="426" y="701"/>
                    </a:lnTo>
                    <a:lnTo>
                      <a:pt x="209" y="701"/>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8" name="Freeform 2002"/>
              <p:cNvSpPr>
                <a:spLocks/>
              </p:cNvSpPr>
              <p:nvPr/>
            </p:nvSpPr>
            <p:spPr bwMode="auto">
              <a:xfrm>
                <a:off x="1994" y="1988"/>
                <a:ext cx="417" cy="682"/>
              </a:xfrm>
              <a:custGeom>
                <a:avLst/>
                <a:gdLst>
                  <a:gd name="T0" fmla="*/ 209 w 417"/>
                  <a:gd name="T1" fmla="*/ 682 h 682"/>
                  <a:gd name="T2" fmla="*/ 171 w 417"/>
                  <a:gd name="T3" fmla="*/ 673 h 682"/>
                  <a:gd name="T4" fmla="*/ 133 w 417"/>
                  <a:gd name="T5" fmla="*/ 654 h 682"/>
                  <a:gd name="T6" fmla="*/ 95 w 417"/>
                  <a:gd name="T7" fmla="*/ 625 h 682"/>
                  <a:gd name="T8" fmla="*/ 67 w 417"/>
                  <a:gd name="T9" fmla="*/ 587 h 682"/>
                  <a:gd name="T10" fmla="*/ 19 w 417"/>
                  <a:gd name="T11" fmla="*/ 483 h 682"/>
                  <a:gd name="T12" fmla="*/ 0 w 417"/>
                  <a:gd name="T13" fmla="*/ 351 h 682"/>
                  <a:gd name="T14" fmla="*/ 19 w 417"/>
                  <a:gd name="T15" fmla="*/ 218 h 682"/>
                  <a:gd name="T16" fmla="*/ 67 w 417"/>
                  <a:gd name="T17" fmla="*/ 104 h 682"/>
                  <a:gd name="T18" fmla="*/ 95 w 417"/>
                  <a:gd name="T19" fmla="*/ 57 h 682"/>
                  <a:gd name="T20" fmla="*/ 133 w 417"/>
                  <a:gd name="T21" fmla="*/ 29 h 682"/>
                  <a:gd name="T22" fmla="*/ 171 w 417"/>
                  <a:gd name="T23" fmla="*/ 10 h 682"/>
                  <a:gd name="T24" fmla="*/ 209 w 417"/>
                  <a:gd name="T25" fmla="*/ 0 h 682"/>
                  <a:gd name="T26" fmla="*/ 417 w 417"/>
                  <a:gd name="T27" fmla="*/ 0 h 682"/>
                  <a:gd name="T28" fmla="*/ 417 w 417"/>
                  <a:gd name="T29" fmla="*/ 682 h 682"/>
                  <a:gd name="T30" fmla="*/ 209 w 417"/>
                  <a:gd name="T31" fmla="*/ 682 h 6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7"/>
                  <a:gd name="T49" fmla="*/ 0 h 682"/>
                  <a:gd name="T50" fmla="*/ 417 w 417"/>
                  <a:gd name="T51" fmla="*/ 682 h 6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7" h="682">
                    <a:moveTo>
                      <a:pt x="209" y="682"/>
                    </a:moveTo>
                    <a:lnTo>
                      <a:pt x="171" y="673"/>
                    </a:lnTo>
                    <a:lnTo>
                      <a:pt x="133" y="654"/>
                    </a:lnTo>
                    <a:lnTo>
                      <a:pt x="95" y="625"/>
                    </a:lnTo>
                    <a:lnTo>
                      <a:pt x="67" y="587"/>
                    </a:lnTo>
                    <a:lnTo>
                      <a:pt x="19" y="483"/>
                    </a:lnTo>
                    <a:lnTo>
                      <a:pt x="0" y="351"/>
                    </a:lnTo>
                    <a:lnTo>
                      <a:pt x="19" y="218"/>
                    </a:lnTo>
                    <a:lnTo>
                      <a:pt x="67" y="104"/>
                    </a:lnTo>
                    <a:lnTo>
                      <a:pt x="95" y="57"/>
                    </a:lnTo>
                    <a:lnTo>
                      <a:pt x="133" y="29"/>
                    </a:lnTo>
                    <a:lnTo>
                      <a:pt x="171" y="10"/>
                    </a:lnTo>
                    <a:lnTo>
                      <a:pt x="209" y="0"/>
                    </a:lnTo>
                    <a:lnTo>
                      <a:pt x="417" y="0"/>
                    </a:lnTo>
                    <a:lnTo>
                      <a:pt x="417" y="682"/>
                    </a:lnTo>
                    <a:lnTo>
                      <a:pt x="209" y="682"/>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39" name="Freeform 2003"/>
              <p:cNvSpPr>
                <a:spLocks/>
              </p:cNvSpPr>
              <p:nvPr/>
            </p:nvSpPr>
            <p:spPr bwMode="auto">
              <a:xfrm>
                <a:off x="2004" y="1998"/>
                <a:ext cx="407" cy="663"/>
              </a:xfrm>
              <a:custGeom>
                <a:avLst/>
                <a:gdLst>
                  <a:gd name="T0" fmla="*/ 199 w 407"/>
                  <a:gd name="T1" fmla="*/ 663 h 663"/>
                  <a:gd name="T2" fmla="*/ 161 w 407"/>
                  <a:gd name="T3" fmla="*/ 653 h 663"/>
                  <a:gd name="T4" fmla="*/ 123 w 407"/>
                  <a:gd name="T5" fmla="*/ 634 h 663"/>
                  <a:gd name="T6" fmla="*/ 85 w 407"/>
                  <a:gd name="T7" fmla="*/ 606 h 663"/>
                  <a:gd name="T8" fmla="*/ 57 w 407"/>
                  <a:gd name="T9" fmla="*/ 568 h 663"/>
                  <a:gd name="T10" fmla="*/ 19 w 407"/>
                  <a:gd name="T11" fmla="*/ 464 h 663"/>
                  <a:gd name="T12" fmla="*/ 0 w 407"/>
                  <a:gd name="T13" fmla="*/ 341 h 663"/>
                  <a:gd name="T14" fmla="*/ 19 w 407"/>
                  <a:gd name="T15" fmla="*/ 208 h 663"/>
                  <a:gd name="T16" fmla="*/ 57 w 407"/>
                  <a:gd name="T17" fmla="*/ 104 h 663"/>
                  <a:gd name="T18" fmla="*/ 85 w 407"/>
                  <a:gd name="T19" fmla="*/ 57 h 663"/>
                  <a:gd name="T20" fmla="*/ 123 w 407"/>
                  <a:gd name="T21" fmla="*/ 28 h 663"/>
                  <a:gd name="T22" fmla="*/ 161 w 407"/>
                  <a:gd name="T23" fmla="*/ 9 h 663"/>
                  <a:gd name="T24" fmla="*/ 199 w 407"/>
                  <a:gd name="T25" fmla="*/ 0 h 663"/>
                  <a:gd name="T26" fmla="*/ 407 w 407"/>
                  <a:gd name="T27" fmla="*/ 0 h 663"/>
                  <a:gd name="T28" fmla="*/ 407 w 407"/>
                  <a:gd name="T29" fmla="*/ 663 h 663"/>
                  <a:gd name="T30" fmla="*/ 199 w 407"/>
                  <a:gd name="T31" fmla="*/ 663 h 6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7"/>
                  <a:gd name="T49" fmla="*/ 0 h 663"/>
                  <a:gd name="T50" fmla="*/ 407 w 407"/>
                  <a:gd name="T51" fmla="*/ 663 h 6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7" h="663">
                    <a:moveTo>
                      <a:pt x="199" y="663"/>
                    </a:moveTo>
                    <a:lnTo>
                      <a:pt x="161" y="653"/>
                    </a:lnTo>
                    <a:lnTo>
                      <a:pt x="123" y="634"/>
                    </a:lnTo>
                    <a:lnTo>
                      <a:pt x="85" y="606"/>
                    </a:lnTo>
                    <a:lnTo>
                      <a:pt x="57" y="568"/>
                    </a:lnTo>
                    <a:lnTo>
                      <a:pt x="19" y="464"/>
                    </a:lnTo>
                    <a:lnTo>
                      <a:pt x="0" y="341"/>
                    </a:lnTo>
                    <a:lnTo>
                      <a:pt x="19" y="208"/>
                    </a:lnTo>
                    <a:lnTo>
                      <a:pt x="57" y="104"/>
                    </a:lnTo>
                    <a:lnTo>
                      <a:pt x="85" y="57"/>
                    </a:lnTo>
                    <a:lnTo>
                      <a:pt x="123" y="28"/>
                    </a:lnTo>
                    <a:lnTo>
                      <a:pt x="161" y="9"/>
                    </a:lnTo>
                    <a:lnTo>
                      <a:pt x="199" y="0"/>
                    </a:lnTo>
                    <a:lnTo>
                      <a:pt x="407" y="0"/>
                    </a:lnTo>
                    <a:lnTo>
                      <a:pt x="407" y="663"/>
                    </a:lnTo>
                    <a:lnTo>
                      <a:pt x="199" y="663"/>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0" name="Freeform 2004"/>
              <p:cNvSpPr>
                <a:spLocks/>
              </p:cNvSpPr>
              <p:nvPr/>
            </p:nvSpPr>
            <p:spPr bwMode="auto">
              <a:xfrm>
                <a:off x="2013" y="2007"/>
                <a:ext cx="388" cy="644"/>
              </a:xfrm>
              <a:custGeom>
                <a:avLst/>
                <a:gdLst>
                  <a:gd name="T0" fmla="*/ 190 w 388"/>
                  <a:gd name="T1" fmla="*/ 644 h 644"/>
                  <a:gd name="T2" fmla="*/ 152 w 388"/>
                  <a:gd name="T3" fmla="*/ 635 h 644"/>
                  <a:gd name="T4" fmla="*/ 114 w 388"/>
                  <a:gd name="T5" fmla="*/ 616 h 644"/>
                  <a:gd name="T6" fmla="*/ 85 w 388"/>
                  <a:gd name="T7" fmla="*/ 587 h 644"/>
                  <a:gd name="T8" fmla="*/ 57 w 388"/>
                  <a:gd name="T9" fmla="*/ 549 h 644"/>
                  <a:gd name="T10" fmla="*/ 19 w 388"/>
                  <a:gd name="T11" fmla="*/ 455 h 644"/>
                  <a:gd name="T12" fmla="*/ 0 w 388"/>
                  <a:gd name="T13" fmla="*/ 332 h 644"/>
                  <a:gd name="T14" fmla="*/ 19 w 388"/>
                  <a:gd name="T15" fmla="*/ 209 h 644"/>
                  <a:gd name="T16" fmla="*/ 57 w 388"/>
                  <a:gd name="T17" fmla="*/ 95 h 644"/>
                  <a:gd name="T18" fmla="*/ 85 w 388"/>
                  <a:gd name="T19" fmla="*/ 57 h 644"/>
                  <a:gd name="T20" fmla="*/ 114 w 388"/>
                  <a:gd name="T21" fmla="*/ 29 h 644"/>
                  <a:gd name="T22" fmla="*/ 152 w 388"/>
                  <a:gd name="T23" fmla="*/ 10 h 644"/>
                  <a:gd name="T24" fmla="*/ 190 w 388"/>
                  <a:gd name="T25" fmla="*/ 0 h 644"/>
                  <a:gd name="T26" fmla="*/ 388 w 388"/>
                  <a:gd name="T27" fmla="*/ 0 h 644"/>
                  <a:gd name="T28" fmla="*/ 388 w 388"/>
                  <a:gd name="T29" fmla="*/ 644 h 644"/>
                  <a:gd name="T30" fmla="*/ 190 w 388"/>
                  <a:gd name="T31" fmla="*/ 644 h 6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8"/>
                  <a:gd name="T49" fmla="*/ 0 h 644"/>
                  <a:gd name="T50" fmla="*/ 388 w 388"/>
                  <a:gd name="T51" fmla="*/ 644 h 6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8" h="644">
                    <a:moveTo>
                      <a:pt x="190" y="644"/>
                    </a:moveTo>
                    <a:lnTo>
                      <a:pt x="152" y="635"/>
                    </a:lnTo>
                    <a:lnTo>
                      <a:pt x="114" y="616"/>
                    </a:lnTo>
                    <a:lnTo>
                      <a:pt x="85" y="587"/>
                    </a:lnTo>
                    <a:lnTo>
                      <a:pt x="57" y="549"/>
                    </a:lnTo>
                    <a:lnTo>
                      <a:pt x="19" y="455"/>
                    </a:lnTo>
                    <a:lnTo>
                      <a:pt x="0" y="332"/>
                    </a:lnTo>
                    <a:lnTo>
                      <a:pt x="19" y="209"/>
                    </a:lnTo>
                    <a:lnTo>
                      <a:pt x="57" y="95"/>
                    </a:lnTo>
                    <a:lnTo>
                      <a:pt x="85" y="57"/>
                    </a:lnTo>
                    <a:lnTo>
                      <a:pt x="114" y="29"/>
                    </a:lnTo>
                    <a:lnTo>
                      <a:pt x="152" y="10"/>
                    </a:lnTo>
                    <a:lnTo>
                      <a:pt x="190" y="0"/>
                    </a:lnTo>
                    <a:lnTo>
                      <a:pt x="388" y="0"/>
                    </a:lnTo>
                    <a:lnTo>
                      <a:pt x="388" y="644"/>
                    </a:lnTo>
                    <a:lnTo>
                      <a:pt x="190" y="64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1" name="Freeform 2005"/>
              <p:cNvSpPr>
                <a:spLocks/>
              </p:cNvSpPr>
              <p:nvPr/>
            </p:nvSpPr>
            <p:spPr bwMode="auto">
              <a:xfrm>
                <a:off x="2013" y="2017"/>
                <a:ext cx="388" cy="634"/>
              </a:xfrm>
              <a:custGeom>
                <a:avLst/>
                <a:gdLst>
                  <a:gd name="T0" fmla="*/ 190 w 388"/>
                  <a:gd name="T1" fmla="*/ 634 h 634"/>
                  <a:gd name="T2" fmla="*/ 152 w 388"/>
                  <a:gd name="T3" fmla="*/ 625 h 634"/>
                  <a:gd name="T4" fmla="*/ 114 w 388"/>
                  <a:gd name="T5" fmla="*/ 606 h 634"/>
                  <a:gd name="T6" fmla="*/ 85 w 388"/>
                  <a:gd name="T7" fmla="*/ 577 h 634"/>
                  <a:gd name="T8" fmla="*/ 57 w 388"/>
                  <a:gd name="T9" fmla="*/ 539 h 634"/>
                  <a:gd name="T10" fmla="*/ 19 w 388"/>
                  <a:gd name="T11" fmla="*/ 445 h 634"/>
                  <a:gd name="T12" fmla="*/ 0 w 388"/>
                  <a:gd name="T13" fmla="*/ 322 h 634"/>
                  <a:gd name="T14" fmla="*/ 19 w 388"/>
                  <a:gd name="T15" fmla="*/ 199 h 634"/>
                  <a:gd name="T16" fmla="*/ 57 w 388"/>
                  <a:gd name="T17" fmla="*/ 94 h 634"/>
                  <a:gd name="T18" fmla="*/ 85 w 388"/>
                  <a:gd name="T19" fmla="*/ 56 h 634"/>
                  <a:gd name="T20" fmla="*/ 114 w 388"/>
                  <a:gd name="T21" fmla="*/ 28 h 634"/>
                  <a:gd name="T22" fmla="*/ 152 w 388"/>
                  <a:gd name="T23" fmla="*/ 9 h 634"/>
                  <a:gd name="T24" fmla="*/ 190 w 388"/>
                  <a:gd name="T25" fmla="*/ 0 h 634"/>
                  <a:gd name="T26" fmla="*/ 388 w 388"/>
                  <a:gd name="T27" fmla="*/ 0 h 634"/>
                  <a:gd name="T28" fmla="*/ 388 w 388"/>
                  <a:gd name="T29" fmla="*/ 634 h 634"/>
                  <a:gd name="T30" fmla="*/ 190 w 388"/>
                  <a:gd name="T31" fmla="*/ 634 h 6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8"/>
                  <a:gd name="T49" fmla="*/ 0 h 634"/>
                  <a:gd name="T50" fmla="*/ 388 w 388"/>
                  <a:gd name="T51" fmla="*/ 634 h 6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8" h="634">
                    <a:moveTo>
                      <a:pt x="190" y="634"/>
                    </a:moveTo>
                    <a:lnTo>
                      <a:pt x="152" y="625"/>
                    </a:lnTo>
                    <a:lnTo>
                      <a:pt x="114" y="606"/>
                    </a:lnTo>
                    <a:lnTo>
                      <a:pt x="85" y="577"/>
                    </a:lnTo>
                    <a:lnTo>
                      <a:pt x="57" y="539"/>
                    </a:lnTo>
                    <a:lnTo>
                      <a:pt x="19" y="445"/>
                    </a:lnTo>
                    <a:lnTo>
                      <a:pt x="0" y="322"/>
                    </a:lnTo>
                    <a:lnTo>
                      <a:pt x="19" y="199"/>
                    </a:lnTo>
                    <a:lnTo>
                      <a:pt x="57" y="94"/>
                    </a:lnTo>
                    <a:lnTo>
                      <a:pt x="85" y="56"/>
                    </a:lnTo>
                    <a:lnTo>
                      <a:pt x="114" y="28"/>
                    </a:lnTo>
                    <a:lnTo>
                      <a:pt x="152" y="9"/>
                    </a:lnTo>
                    <a:lnTo>
                      <a:pt x="190" y="0"/>
                    </a:lnTo>
                    <a:lnTo>
                      <a:pt x="388" y="0"/>
                    </a:lnTo>
                    <a:lnTo>
                      <a:pt x="388" y="634"/>
                    </a:lnTo>
                    <a:lnTo>
                      <a:pt x="190" y="634"/>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2" name="Freeform 2006"/>
              <p:cNvSpPr>
                <a:spLocks/>
              </p:cNvSpPr>
              <p:nvPr/>
            </p:nvSpPr>
            <p:spPr bwMode="auto">
              <a:xfrm>
                <a:off x="2023" y="2026"/>
                <a:ext cx="378" cy="616"/>
              </a:xfrm>
              <a:custGeom>
                <a:avLst/>
                <a:gdLst>
                  <a:gd name="T0" fmla="*/ 180 w 378"/>
                  <a:gd name="T1" fmla="*/ 616 h 616"/>
                  <a:gd name="T2" fmla="*/ 142 w 378"/>
                  <a:gd name="T3" fmla="*/ 606 h 616"/>
                  <a:gd name="T4" fmla="*/ 113 w 378"/>
                  <a:gd name="T5" fmla="*/ 587 h 616"/>
                  <a:gd name="T6" fmla="*/ 85 w 378"/>
                  <a:gd name="T7" fmla="*/ 559 h 616"/>
                  <a:gd name="T8" fmla="*/ 56 w 378"/>
                  <a:gd name="T9" fmla="*/ 521 h 616"/>
                  <a:gd name="T10" fmla="*/ 19 w 378"/>
                  <a:gd name="T11" fmla="*/ 426 h 616"/>
                  <a:gd name="T12" fmla="*/ 0 w 378"/>
                  <a:gd name="T13" fmla="*/ 313 h 616"/>
                  <a:gd name="T14" fmla="*/ 19 w 378"/>
                  <a:gd name="T15" fmla="*/ 190 h 616"/>
                  <a:gd name="T16" fmla="*/ 56 w 378"/>
                  <a:gd name="T17" fmla="*/ 95 h 616"/>
                  <a:gd name="T18" fmla="*/ 85 w 378"/>
                  <a:gd name="T19" fmla="*/ 57 h 616"/>
                  <a:gd name="T20" fmla="*/ 113 w 378"/>
                  <a:gd name="T21" fmla="*/ 29 h 616"/>
                  <a:gd name="T22" fmla="*/ 142 w 378"/>
                  <a:gd name="T23" fmla="*/ 10 h 616"/>
                  <a:gd name="T24" fmla="*/ 180 w 378"/>
                  <a:gd name="T25" fmla="*/ 0 h 616"/>
                  <a:gd name="T26" fmla="*/ 378 w 378"/>
                  <a:gd name="T27" fmla="*/ 0 h 616"/>
                  <a:gd name="T28" fmla="*/ 378 w 378"/>
                  <a:gd name="T29" fmla="*/ 616 h 616"/>
                  <a:gd name="T30" fmla="*/ 180 w 378"/>
                  <a:gd name="T31" fmla="*/ 616 h 6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616"/>
                  <a:gd name="T50" fmla="*/ 378 w 378"/>
                  <a:gd name="T51" fmla="*/ 616 h 6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616">
                    <a:moveTo>
                      <a:pt x="180" y="616"/>
                    </a:moveTo>
                    <a:lnTo>
                      <a:pt x="142" y="606"/>
                    </a:lnTo>
                    <a:lnTo>
                      <a:pt x="113" y="587"/>
                    </a:lnTo>
                    <a:lnTo>
                      <a:pt x="85" y="559"/>
                    </a:lnTo>
                    <a:lnTo>
                      <a:pt x="56" y="521"/>
                    </a:lnTo>
                    <a:lnTo>
                      <a:pt x="19" y="426"/>
                    </a:lnTo>
                    <a:lnTo>
                      <a:pt x="0" y="313"/>
                    </a:lnTo>
                    <a:lnTo>
                      <a:pt x="19" y="190"/>
                    </a:lnTo>
                    <a:lnTo>
                      <a:pt x="56" y="95"/>
                    </a:lnTo>
                    <a:lnTo>
                      <a:pt x="85" y="57"/>
                    </a:lnTo>
                    <a:lnTo>
                      <a:pt x="113" y="29"/>
                    </a:lnTo>
                    <a:lnTo>
                      <a:pt x="142" y="10"/>
                    </a:lnTo>
                    <a:lnTo>
                      <a:pt x="180" y="0"/>
                    </a:lnTo>
                    <a:lnTo>
                      <a:pt x="378" y="0"/>
                    </a:lnTo>
                    <a:lnTo>
                      <a:pt x="378" y="616"/>
                    </a:lnTo>
                    <a:lnTo>
                      <a:pt x="180" y="61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3" name="Freeform 2007"/>
              <p:cNvSpPr>
                <a:spLocks/>
              </p:cNvSpPr>
              <p:nvPr/>
            </p:nvSpPr>
            <p:spPr bwMode="auto">
              <a:xfrm>
                <a:off x="2023" y="2036"/>
                <a:ext cx="369" cy="596"/>
              </a:xfrm>
              <a:custGeom>
                <a:avLst/>
                <a:gdLst>
                  <a:gd name="T0" fmla="*/ 180 w 369"/>
                  <a:gd name="T1" fmla="*/ 596 h 596"/>
                  <a:gd name="T2" fmla="*/ 142 w 369"/>
                  <a:gd name="T3" fmla="*/ 587 h 596"/>
                  <a:gd name="T4" fmla="*/ 104 w 369"/>
                  <a:gd name="T5" fmla="*/ 577 h 596"/>
                  <a:gd name="T6" fmla="*/ 75 w 369"/>
                  <a:gd name="T7" fmla="*/ 549 h 596"/>
                  <a:gd name="T8" fmla="*/ 47 w 369"/>
                  <a:gd name="T9" fmla="*/ 511 h 596"/>
                  <a:gd name="T10" fmla="*/ 9 w 369"/>
                  <a:gd name="T11" fmla="*/ 416 h 596"/>
                  <a:gd name="T12" fmla="*/ 0 w 369"/>
                  <a:gd name="T13" fmla="*/ 303 h 596"/>
                  <a:gd name="T14" fmla="*/ 9 w 369"/>
                  <a:gd name="T15" fmla="*/ 180 h 596"/>
                  <a:gd name="T16" fmla="*/ 47 w 369"/>
                  <a:gd name="T17" fmla="*/ 85 h 596"/>
                  <a:gd name="T18" fmla="*/ 75 w 369"/>
                  <a:gd name="T19" fmla="*/ 47 h 596"/>
                  <a:gd name="T20" fmla="*/ 104 w 369"/>
                  <a:gd name="T21" fmla="*/ 28 h 596"/>
                  <a:gd name="T22" fmla="*/ 142 w 369"/>
                  <a:gd name="T23" fmla="*/ 9 h 596"/>
                  <a:gd name="T24" fmla="*/ 180 w 369"/>
                  <a:gd name="T25" fmla="*/ 0 h 596"/>
                  <a:gd name="T26" fmla="*/ 369 w 369"/>
                  <a:gd name="T27" fmla="*/ 0 h 596"/>
                  <a:gd name="T28" fmla="*/ 369 w 369"/>
                  <a:gd name="T29" fmla="*/ 596 h 596"/>
                  <a:gd name="T30" fmla="*/ 180 w 369"/>
                  <a:gd name="T31" fmla="*/ 596 h 5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9"/>
                  <a:gd name="T49" fmla="*/ 0 h 596"/>
                  <a:gd name="T50" fmla="*/ 369 w 369"/>
                  <a:gd name="T51" fmla="*/ 596 h 5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9" h="596">
                    <a:moveTo>
                      <a:pt x="180" y="596"/>
                    </a:moveTo>
                    <a:lnTo>
                      <a:pt x="142" y="587"/>
                    </a:lnTo>
                    <a:lnTo>
                      <a:pt x="104" y="577"/>
                    </a:lnTo>
                    <a:lnTo>
                      <a:pt x="75" y="549"/>
                    </a:lnTo>
                    <a:lnTo>
                      <a:pt x="47" y="511"/>
                    </a:lnTo>
                    <a:lnTo>
                      <a:pt x="9" y="416"/>
                    </a:lnTo>
                    <a:lnTo>
                      <a:pt x="0" y="303"/>
                    </a:lnTo>
                    <a:lnTo>
                      <a:pt x="9" y="180"/>
                    </a:lnTo>
                    <a:lnTo>
                      <a:pt x="47" y="85"/>
                    </a:lnTo>
                    <a:lnTo>
                      <a:pt x="75" y="47"/>
                    </a:lnTo>
                    <a:lnTo>
                      <a:pt x="104" y="28"/>
                    </a:lnTo>
                    <a:lnTo>
                      <a:pt x="142" y="9"/>
                    </a:lnTo>
                    <a:lnTo>
                      <a:pt x="180" y="0"/>
                    </a:lnTo>
                    <a:lnTo>
                      <a:pt x="369" y="0"/>
                    </a:lnTo>
                    <a:lnTo>
                      <a:pt x="369" y="596"/>
                    </a:lnTo>
                    <a:lnTo>
                      <a:pt x="180" y="59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4" name="Freeform 2008"/>
              <p:cNvSpPr>
                <a:spLocks/>
              </p:cNvSpPr>
              <p:nvPr/>
            </p:nvSpPr>
            <p:spPr bwMode="auto">
              <a:xfrm>
                <a:off x="2032" y="2045"/>
                <a:ext cx="360" cy="578"/>
              </a:xfrm>
              <a:custGeom>
                <a:avLst/>
                <a:gdLst>
                  <a:gd name="T0" fmla="*/ 171 w 360"/>
                  <a:gd name="T1" fmla="*/ 578 h 578"/>
                  <a:gd name="T2" fmla="*/ 133 w 360"/>
                  <a:gd name="T3" fmla="*/ 568 h 578"/>
                  <a:gd name="T4" fmla="*/ 104 w 360"/>
                  <a:gd name="T5" fmla="*/ 559 h 578"/>
                  <a:gd name="T6" fmla="*/ 76 w 360"/>
                  <a:gd name="T7" fmla="*/ 530 h 578"/>
                  <a:gd name="T8" fmla="*/ 47 w 360"/>
                  <a:gd name="T9" fmla="*/ 493 h 578"/>
                  <a:gd name="T10" fmla="*/ 10 w 360"/>
                  <a:gd name="T11" fmla="*/ 398 h 578"/>
                  <a:gd name="T12" fmla="*/ 0 w 360"/>
                  <a:gd name="T13" fmla="*/ 294 h 578"/>
                  <a:gd name="T14" fmla="*/ 10 w 360"/>
                  <a:gd name="T15" fmla="*/ 180 h 578"/>
                  <a:gd name="T16" fmla="*/ 47 w 360"/>
                  <a:gd name="T17" fmla="*/ 85 h 578"/>
                  <a:gd name="T18" fmla="*/ 76 w 360"/>
                  <a:gd name="T19" fmla="*/ 47 h 578"/>
                  <a:gd name="T20" fmla="*/ 104 w 360"/>
                  <a:gd name="T21" fmla="*/ 19 h 578"/>
                  <a:gd name="T22" fmla="*/ 133 w 360"/>
                  <a:gd name="T23" fmla="*/ 10 h 578"/>
                  <a:gd name="T24" fmla="*/ 171 w 360"/>
                  <a:gd name="T25" fmla="*/ 0 h 578"/>
                  <a:gd name="T26" fmla="*/ 360 w 360"/>
                  <a:gd name="T27" fmla="*/ 0 h 578"/>
                  <a:gd name="T28" fmla="*/ 360 w 360"/>
                  <a:gd name="T29" fmla="*/ 578 h 578"/>
                  <a:gd name="T30" fmla="*/ 171 w 360"/>
                  <a:gd name="T31" fmla="*/ 578 h 5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0"/>
                  <a:gd name="T49" fmla="*/ 0 h 578"/>
                  <a:gd name="T50" fmla="*/ 360 w 360"/>
                  <a:gd name="T51" fmla="*/ 578 h 5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0" h="578">
                    <a:moveTo>
                      <a:pt x="171" y="578"/>
                    </a:moveTo>
                    <a:lnTo>
                      <a:pt x="133" y="568"/>
                    </a:lnTo>
                    <a:lnTo>
                      <a:pt x="104" y="559"/>
                    </a:lnTo>
                    <a:lnTo>
                      <a:pt x="76" y="530"/>
                    </a:lnTo>
                    <a:lnTo>
                      <a:pt x="47" y="493"/>
                    </a:lnTo>
                    <a:lnTo>
                      <a:pt x="10" y="398"/>
                    </a:lnTo>
                    <a:lnTo>
                      <a:pt x="0" y="294"/>
                    </a:lnTo>
                    <a:lnTo>
                      <a:pt x="10" y="180"/>
                    </a:lnTo>
                    <a:lnTo>
                      <a:pt x="47" y="85"/>
                    </a:lnTo>
                    <a:lnTo>
                      <a:pt x="76" y="47"/>
                    </a:lnTo>
                    <a:lnTo>
                      <a:pt x="104" y="19"/>
                    </a:lnTo>
                    <a:lnTo>
                      <a:pt x="133" y="10"/>
                    </a:lnTo>
                    <a:lnTo>
                      <a:pt x="171" y="0"/>
                    </a:lnTo>
                    <a:lnTo>
                      <a:pt x="360" y="0"/>
                    </a:lnTo>
                    <a:lnTo>
                      <a:pt x="360" y="578"/>
                    </a:lnTo>
                    <a:lnTo>
                      <a:pt x="171" y="578"/>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5" name="Freeform 2009"/>
              <p:cNvSpPr>
                <a:spLocks/>
              </p:cNvSpPr>
              <p:nvPr/>
            </p:nvSpPr>
            <p:spPr bwMode="auto">
              <a:xfrm>
                <a:off x="2042" y="2055"/>
                <a:ext cx="340" cy="558"/>
              </a:xfrm>
              <a:custGeom>
                <a:avLst/>
                <a:gdLst>
                  <a:gd name="T0" fmla="*/ 170 w 340"/>
                  <a:gd name="T1" fmla="*/ 558 h 558"/>
                  <a:gd name="T2" fmla="*/ 132 w 340"/>
                  <a:gd name="T3" fmla="*/ 549 h 558"/>
                  <a:gd name="T4" fmla="*/ 104 w 340"/>
                  <a:gd name="T5" fmla="*/ 539 h 558"/>
                  <a:gd name="T6" fmla="*/ 47 w 340"/>
                  <a:gd name="T7" fmla="*/ 483 h 558"/>
                  <a:gd name="T8" fmla="*/ 9 w 340"/>
                  <a:gd name="T9" fmla="*/ 388 h 558"/>
                  <a:gd name="T10" fmla="*/ 0 w 340"/>
                  <a:gd name="T11" fmla="*/ 284 h 558"/>
                  <a:gd name="T12" fmla="*/ 9 w 340"/>
                  <a:gd name="T13" fmla="*/ 179 h 558"/>
                  <a:gd name="T14" fmla="*/ 47 w 340"/>
                  <a:gd name="T15" fmla="*/ 85 h 558"/>
                  <a:gd name="T16" fmla="*/ 75 w 340"/>
                  <a:gd name="T17" fmla="*/ 47 h 558"/>
                  <a:gd name="T18" fmla="*/ 104 w 340"/>
                  <a:gd name="T19" fmla="*/ 18 h 558"/>
                  <a:gd name="T20" fmla="*/ 132 w 340"/>
                  <a:gd name="T21" fmla="*/ 9 h 558"/>
                  <a:gd name="T22" fmla="*/ 170 w 340"/>
                  <a:gd name="T23" fmla="*/ 0 h 558"/>
                  <a:gd name="T24" fmla="*/ 340 w 340"/>
                  <a:gd name="T25" fmla="*/ 0 h 558"/>
                  <a:gd name="T26" fmla="*/ 340 w 340"/>
                  <a:gd name="T27" fmla="*/ 558 h 558"/>
                  <a:gd name="T28" fmla="*/ 170 w 340"/>
                  <a:gd name="T29" fmla="*/ 558 h 5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0"/>
                  <a:gd name="T46" fmla="*/ 0 h 558"/>
                  <a:gd name="T47" fmla="*/ 340 w 340"/>
                  <a:gd name="T48" fmla="*/ 558 h 5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0" h="558">
                    <a:moveTo>
                      <a:pt x="170" y="558"/>
                    </a:moveTo>
                    <a:lnTo>
                      <a:pt x="132" y="549"/>
                    </a:lnTo>
                    <a:lnTo>
                      <a:pt x="104" y="539"/>
                    </a:lnTo>
                    <a:lnTo>
                      <a:pt x="47" y="483"/>
                    </a:lnTo>
                    <a:lnTo>
                      <a:pt x="9" y="388"/>
                    </a:lnTo>
                    <a:lnTo>
                      <a:pt x="0" y="284"/>
                    </a:lnTo>
                    <a:lnTo>
                      <a:pt x="9" y="179"/>
                    </a:lnTo>
                    <a:lnTo>
                      <a:pt x="47" y="85"/>
                    </a:lnTo>
                    <a:lnTo>
                      <a:pt x="75" y="47"/>
                    </a:lnTo>
                    <a:lnTo>
                      <a:pt x="104" y="18"/>
                    </a:lnTo>
                    <a:lnTo>
                      <a:pt x="132" y="9"/>
                    </a:lnTo>
                    <a:lnTo>
                      <a:pt x="170" y="0"/>
                    </a:lnTo>
                    <a:lnTo>
                      <a:pt x="340" y="0"/>
                    </a:lnTo>
                    <a:lnTo>
                      <a:pt x="340" y="558"/>
                    </a:lnTo>
                    <a:lnTo>
                      <a:pt x="170" y="55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6" name="Freeform 2010"/>
              <p:cNvSpPr>
                <a:spLocks/>
              </p:cNvSpPr>
              <p:nvPr/>
            </p:nvSpPr>
            <p:spPr bwMode="auto">
              <a:xfrm>
                <a:off x="2042" y="2064"/>
                <a:ext cx="331" cy="540"/>
              </a:xfrm>
              <a:custGeom>
                <a:avLst/>
                <a:gdLst>
                  <a:gd name="T0" fmla="*/ 161 w 331"/>
                  <a:gd name="T1" fmla="*/ 540 h 540"/>
                  <a:gd name="T2" fmla="*/ 132 w 331"/>
                  <a:gd name="T3" fmla="*/ 530 h 540"/>
                  <a:gd name="T4" fmla="*/ 104 w 331"/>
                  <a:gd name="T5" fmla="*/ 521 h 540"/>
                  <a:gd name="T6" fmla="*/ 47 w 331"/>
                  <a:gd name="T7" fmla="*/ 464 h 540"/>
                  <a:gd name="T8" fmla="*/ 9 w 331"/>
                  <a:gd name="T9" fmla="*/ 379 h 540"/>
                  <a:gd name="T10" fmla="*/ 0 w 331"/>
                  <a:gd name="T11" fmla="*/ 275 h 540"/>
                  <a:gd name="T12" fmla="*/ 9 w 331"/>
                  <a:gd name="T13" fmla="*/ 170 h 540"/>
                  <a:gd name="T14" fmla="*/ 47 w 331"/>
                  <a:gd name="T15" fmla="*/ 85 h 540"/>
                  <a:gd name="T16" fmla="*/ 104 w 331"/>
                  <a:gd name="T17" fmla="*/ 19 h 540"/>
                  <a:gd name="T18" fmla="*/ 132 w 331"/>
                  <a:gd name="T19" fmla="*/ 9 h 540"/>
                  <a:gd name="T20" fmla="*/ 161 w 331"/>
                  <a:gd name="T21" fmla="*/ 0 h 540"/>
                  <a:gd name="T22" fmla="*/ 331 w 331"/>
                  <a:gd name="T23" fmla="*/ 0 h 540"/>
                  <a:gd name="T24" fmla="*/ 331 w 331"/>
                  <a:gd name="T25" fmla="*/ 540 h 540"/>
                  <a:gd name="T26" fmla="*/ 161 w 331"/>
                  <a:gd name="T27" fmla="*/ 540 h 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1"/>
                  <a:gd name="T43" fmla="*/ 0 h 540"/>
                  <a:gd name="T44" fmla="*/ 331 w 331"/>
                  <a:gd name="T45" fmla="*/ 540 h 5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1" h="540">
                    <a:moveTo>
                      <a:pt x="161" y="540"/>
                    </a:moveTo>
                    <a:lnTo>
                      <a:pt x="132" y="530"/>
                    </a:lnTo>
                    <a:lnTo>
                      <a:pt x="104" y="521"/>
                    </a:lnTo>
                    <a:lnTo>
                      <a:pt x="47" y="464"/>
                    </a:lnTo>
                    <a:lnTo>
                      <a:pt x="9" y="379"/>
                    </a:lnTo>
                    <a:lnTo>
                      <a:pt x="0" y="275"/>
                    </a:lnTo>
                    <a:lnTo>
                      <a:pt x="9" y="170"/>
                    </a:lnTo>
                    <a:lnTo>
                      <a:pt x="47" y="85"/>
                    </a:lnTo>
                    <a:lnTo>
                      <a:pt x="104" y="19"/>
                    </a:lnTo>
                    <a:lnTo>
                      <a:pt x="132" y="9"/>
                    </a:lnTo>
                    <a:lnTo>
                      <a:pt x="161" y="0"/>
                    </a:lnTo>
                    <a:lnTo>
                      <a:pt x="331" y="0"/>
                    </a:lnTo>
                    <a:lnTo>
                      <a:pt x="331" y="540"/>
                    </a:lnTo>
                    <a:lnTo>
                      <a:pt x="161" y="54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7" name="Freeform 2011"/>
              <p:cNvSpPr>
                <a:spLocks/>
              </p:cNvSpPr>
              <p:nvPr/>
            </p:nvSpPr>
            <p:spPr bwMode="auto">
              <a:xfrm>
                <a:off x="2051" y="2073"/>
                <a:ext cx="322" cy="521"/>
              </a:xfrm>
              <a:custGeom>
                <a:avLst/>
                <a:gdLst>
                  <a:gd name="T0" fmla="*/ 161 w 322"/>
                  <a:gd name="T1" fmla="*/ 521 h 521"/>
                  <a:gd name="T2" fmla="*/ 123 w 322"/>
                  <a:gd name="T3" fmla="*/ 512 h 521"/>
                  <a:gd name="T4" fmla="*/ 95 w 322"/>
                  <a:gd name="T5" fmla="*/ 502 h 521"/>
                  <a:gd name="T6" fmla="*/ 47 w 322"/>
                  <a:gd name="T7" fmla="*/ 446 h 521"/>
                  <a:gd name="T8" fmla="*/ 10 w 322"/>
                  <a:gd name="T9" fmla="*/ 370 h 521"/>
                  <a:gd name="T10" fmla="*/ 0 w 322"/>
                  <a:gd name="T11" fmla="*/ 266 h 521"/>
                  <a:gd name="T12" fmla="*/ 10 w 322"/>
                  <a:gd name="T13" fmla="*/ 161 h 521"/>
                  <a:gd name="T14" fmla="*/ 47 w 322"/>
                  <a:gd name="T15" fmla="*/ 76 h 521"/>
                  <a:gd name="T16" fmla="*/ 95 w 322"/>
                  <a:gd name="T17" fmla="*/ 19 h 521"/>
                  <a:gd name="T18" fmla="*/ 123 w 322"/>
                  <a:gd name="T19" fmla="*/ 10 h 521"/>
                  <a:gd name="T20" fmla="*/ 161 w 322"/>
                  <a:gd name="T21" fmla="*/ 0 h 521"/>
                  <a:gd name="T22" fmla="*/ 322 w 322"/>
                  <a:gd name="T23" fmla="*/ 0 h 521"/>
                  <a:gd name="T24" fmla="*/ 322 w 322"/>
                  <a:gd name="T25" fmla="*/ 521 h 521"/>
                  <a:gd name="T26" fmla="*/ 161 w 322"/>
                  <a:gd name="T27" fmla="*/ 521 h 5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2"/>
                  <a:gd name="T43" fmla="*/ 0 h 521"/>
                  <a:gd name="T44" fmla="*/ 322 w 322"/>
                  <a:gd name="T45" fmla="*/ 521 h 5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2" h="521">
                    <a:moveTo>
                      <a:pt x="161" y="521"/>
                    </a:moveTo>
                    <a:lnTo>
                      <a:pt x="123" y="512"/>
                    </a:lnTo>
                    <a:lnTo>
                      <a:pt x="95" y="502"/>
                    </a:lnTo>
                    <a:lnTo>
                      <a:pt x="47" y="446"/>
                    </a:lnTo>
                    <a:lnTo>
                      <a:pt x="10" y="370"/>
                    </a:lnTo>
                    <a:lnTo>
                      <a:pt x="0" y="266"/>
                    </a:lnTo>
                    <a:lnTo>
                      <a:pt x="10" y="161"/>
                    </a:lnTo>
                    <a:lnTo>
                      <a:pt x="47" y="76"/>
                    </a:lnTo>
                    <a:lnTo>
                      <a:pt x="95" y="19"/>
                    </a:lnTo>
                    <a:lnTo>
                      <a:pt x="123" y="10"/>
                    </a:lnTo>
                    <a:lnTo>
                      <a:pt x="161" y="0"/>
                    </a:lnTo>
                    <a:lnTo>
                      <a:pt x="322" y="0"/>
                    </a:lnTo>
                    <a:lnTo>
                      <a:pt x="322" y="521"/>
                    </a:lnTo>
                    <a:lnTo>
                      <a:pt x="161" y="5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8" name="Freeform 2012"/>
              <p:cNvSpPr>
                <a:spLocks/>
              </p:cNvSpPr>
              <p:nvPr/>
            </p:nvSpPr>
            <p:spPr bwMode="auto">
              <a:xfrm>
                <a:off x="2051" y="2083"/>
                <a:ext cx="313" cy="502"/>
              </a:xfrm>
              <a:custGeom>
                <a:avLst/>
                <a:gdLst>
                  <a:gd name="T0" fmla="*/ 152 w 313"/>
                  <a:gd name="T1" fmla="*/ 502 h 502"/>
                  <a:gd name="T2" fmla="*/ 123 w 313"/>
                  <a:gd name="T3" fmla="*/ 492 h 502"/>
                  <a:gd name="T4" fmla="*/ 95 w 313"/>
                  <a:gd name="T5" fmla="*/ 483 h 502"/>
                  <a:gd name="T6" fmla="*/ 47 w 313"/>
                  <a:gd name="T7" fmla="*/ 426 h 502"/>
                  <a:gd name="T8" fmla="*/ 10 w 313"/>
                  <a:gd name="T9" fmla="*/ 350 h 502"/>
                  <a:gd name="T10" fmla="*/ 0 w 313"/>
                  <a:gd name="T11" fmla="*/ 256 h 502"/>
                  <a:gd name="T12" fmla="*/ 10 w 313"/>
                  <a:gd name="T13" fmla="*/ 151 h 502"/>
                  <a:gd name="T14" fmla="*/ 47 w 313"/>
                  <a:gd name="T15" fmla="*/ 76 h 502"/>
                  <a:gd name="T16" fmla="*/ 95 w 313"/>
                  <a:gd name="T17" fmla="*/ 19 h 502"/>
                  <a:gd name="T18" fmla="*/ 123 w 313"/>
                  <a:gd name="T19" fmla="*/ 9 h 502"/>
                  <a:gd name="T20" fmla="*/ 152 w 313"/>
                  <a:gd name="T21" fmla="*/ 0 h 502"/>
                  <a:gd name="T22" fmla="*/ 313 w 313"/>
                  <a:gd name="T23" fmla="*/ 0 h 502"/>
                  <a:gd name="T24" fmla="*/ 313 w 313"/>
                  <a:gd name="T25" fmla="*/ 502 h 502"/>
                  <a:gd name="T26" fmla="*/ 152 w 313"/>
                  <a:gd name="T27" fmla="*/ 502 h 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3"/>
                  <a:gd name="T43" fmla="*/ 0 h 502"/>
                  <a:gd name="T44" fmla="*/ 313 w 313"/>
                  <a:gd name="T45" fmla="*/ 502 h 5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3" h="502">
                    <a:moveTo>
                      <a:pt x="152" y="502"/>
                    </a:moveTo>
                    <a:lnTo>
                      <a:pt x="123" y="492"/>
                    </a:lnTo>
                    <a:lnTo>
                      <a:pt x="95" y="483"/>
                    </a:lnTo>
                    <a:lnTo>
                      <a:pt x="47" y="426"/>
                    </a:lnTo>
                    <a:lnTo>
                      <a:pt x="10" y="350"/>
                    </a:lnTo>
                    <a:lnTo>
                      <a:pt x="0" y="256"/>
                    </a:lnTo>
                    <a:lnTo>
                      <a:pt x="10" y="151"/>
                    </a:lnTo>
                    <a:lnTo>
                      <a:pt x="47" y="76"/>
                    </a:lnTo>
                    <a:lnTo>
                      <a:pt x="95" y="19"/>
                    </a:lnTo>
                    <a:lnTo>
                      <a:pt x="123" y="9"/>
                    </a:lnTo>
                    <a:lnTo>
                      <a:pt x="152" y="0"/>
                    </a:lnTo>
                    <a:lnTo>
                      <a:pt x="313" y="0"/>
                    </a:lnTo>
                    <a:lnTo>
                      <a:pt x="313" y="502"/>
                    </a:lnTo>
                    <a:lnTo>
                      <a:pt x="152" y="502"/>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49" name="Freeform 2013"/>
              <p:cNvSpPr>
                <a:spLocks/>
              </p:cNvSpPr>
              <p:nvPr/>
            </p:nvSpPr>
            <p:spPr bwMode="auto">
              <a:xfrm>
                <a:off x="2061" y="2092"/>
                <a:ext cx="303" cy="483"/>
              </a:xfrm>
              <a:custGeom>
                <a:avLst/>
                <a:gdLst>
                  <a:gd name="T0" fmla="*/ 151 w 303"/>
                  <a:gd name="T1" fmla="*/ 483 h 483"/>
                  <a:gd name="T2" fmla="*/ 123 w 303"/>
                  <a:gd name="T3" fmla="*/ 483 h 483"/>
                  <a:gd name="T4" fmla="*/ 94 w 303"/>
                  <a:gd name="T5" fmla="*/ 464 h 483"/>
                  <a:gd name="T6" fmla="*/ 47 w 303"/>
                  <a:gd name="T7" fmla="*/ 417 h 483"/>
                  <a:gd name="T8" fmla="*/ 9 w 303"/>
                  <a:gd name="T9" fmla="*/ 341 h 483"/>
                  <a:gd name="T10" fmla="*/ 0 w 303"/>
                  <a:gd name="T11" fmla="*/ 247 h 483"/>
                  <a:gd name="T12" fmla="*/ 9 w 303"/>
                  <a:gd name="T13" fmla="*/ 152 h 483"/>
                  <a:gd name="T14" fmla="*/ 47 w 303"/>
                  <a:gd name="T15" fmla="*/ 76 h 483"/>
                  <a:gd name="T16" fmla="*/ 94 w 303"/>
                  <a:gd name="T17" fmla="*/ 19 h 483"/>
                  <a:gd name="T18" fmla="*/ 123 w 303"/>
                  <a:gd name="T19" fmla="*/ 10 h 483"/>
                  <a:gd name="T20" fmla="*/ 151 w 303"/>
                  <a:gd name="T21" fmla="*/ 0 h 483"/>
                  <a:gd name="T22" fmla="*/ 303 w 303"/>
                  <a:gd name="T23" fmla="*/ 0 h 483"/>
                  <a:gd name="T24" fmla="*/ 303 w 303"/>
                  <a:gd name="T25" fmla="*/ 483 h 483"/>
                  <a:gd name="T26" fmla="*/ 151 w 303"/>
                  <a:gd name="T27" fmla="*/ 483 h 4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3"/>
                  <a:gd name="T43" fmla="*/ 0 h 483"/>
                  <a:gd name="T44" fmla="*/ 303 w 303"/>
                  <a:gd name="T45" fmla="*/ 483 h 4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3" h="483">
                    <a:moveTo>
                      <a:pt x="151" y="483"/>
                    </a:moveTo>
                    <a:lnTo>
                      <a:pt x="123" y="483"/>
                    </a:lnTo>
                    <a:lnTo>
                      <a:pt x="94" y="464"/>
                    </a:lnTo>
                    <a:lnTo>
                      <a:pt x="47" y="417"/>
                    </a:lnTo>
                    <a:lnTo>
                      <a:pt x="9" y="341"/>
                    </a:lnTo>
                    <a:lnTo>
                      <a:pt x="0" y="247"/>
                    </a:lnTo>
                    <a:lnTo>
                      <a:pt x="9" y="152"/>
                    </a:lnTo>
                    <a:lnTo>
                      <a:pt x="47" y="76"/>
                    </a:lnTo>
                    <a:lnTo>
                      <a:pt x="94" y="19"/>
                    </a:lnTo>
                    <a:lnTo>
                      <a:pt x="123" y="10"/>
                    </a:lnTo>
                    <a:lnTo>
                      <a:pt x="151" y="0"/>
                    </a:lnTo>
                    <a:lnTo>
                      <a:pt x="303" y="0"/>
                    </a:lnTo>
                    <a:lnTo>
                      <a:pt x="303" y="483"/>
                    </a:lnTo>
                    <a:lnTo>
                      <a:pt x="151" y="48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0" name="Freeform 2014"/>
              <p:cNvSpPr>
                <a:spLocks/>
              </p:cNvSpPr>
              <p:nvPr/>
            </p:nvSpPr>
            <p:spPr bwMode="auto">
              <a:xfrm>
                <a:off x="2070" y="2102"/>
                <a:ext cx="284" cy="464"/>
              </a:xfrm>
              <a:custGeom>
                <a:avLst/>
                <a:gdLst>
                  <a:gd name="T0" fmla="*/ 142 w 284"/>
                  <a:gd name="T1" fmla="*/ 464 h 464"/>
                  <a:gd name="T2" fmla="*/ 114 w 284"/>
                  <a:gd name="T3" fmla="*/ 464 h 464"/>
                  <a:gd name="T4" fmla="*/ 85 w 284"/>
                  <a:gd name="T5" fmla="*/ 445 h 464"/>
                  <a:gd name="T6" fmla="*/ 47 w 284"/>
                  <a:gd name="T7" fmla="*/ 398 h 464"/>
                  <a:gd name="T8" fmla="*/ 9 w 284"/>
                  <a:gd name="T9" fmla="*/ 322 h 464"/>
                  <a:gd name="T10" fmla="*/ 0 w 284"/>
                  <a:gd name="T11" fmla="*/ 237 h 464"/>
                  <a:gd name="T12" fmla="*/ 9 w 284"/>
                  <a:gd name="T13" fmla="*/ 142 h 464"/>
                  <a:gd name="T14" fmla="*/ 47 w 284"/>
                  <a:gd name="T15" fmla="*/ 66 h 464"/>
                  <a:gd name="T16" fmla="*/ 85 w 284"/>
                  <a:gd name="T17" fmla="*/ 19 h 464"/>
                  <a:gd name="T18" fmla="*/ 114 w 284"/>
                  <a:gd name="T19" fmla="*/ 9 h 464"/>
                  <a:gd name="T20" fmla="*/ 142 w 284"/>
                  <a:gd name="T21" fmla="*/ 0 h 464"/>
                  <a:gd name="T22" fmla="*/ 284 w 284"/>
                  <a:gd name="T23" fmla="*/ 0 h 464"/>
                  <a:gd name="T24" fmla="*/ 284 w 284"/>
                  <a:gd name="T25" fmla="*/ 464 h 464"/>
                  <a:gd name="T26" fmla="*/ 142 w 284"/>
                  <a:gd name="T27" fmla="*/ 464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4"/>
                  <a:gd name="T43" fmla="*/ 0 h 464"/>
                  <a:gd name="T44" fmla="*/ 284 w 284"/>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4" h="464">
                    <a:moveTo>
                      <a:pt x="142" y="464"/>
                    </a:moveTo>
                    <a:lnTo>
                      <a:pt x="114" y="464"/>
                    </a:lnTo>
                    <a:lnTo>
                      <a:pt x="85" y="445"/>
                    </a:lnTo>
                    <a:lnTo>
                      <a:pt x="47" y="398"/>
                    </a:lnTo>
                    <a:lnTo>
                      <a:pt x="9" y="322"/>
                    </a:lnTo>
                    <a:lnTo>
                      <a:pt x="0" y="237"/>
                    </a:lnTo>
                    <a:lnTo>
                      <a:pt x="9" y="142"/>
                    </a:lnTo>
                    <a:lnTo>
                      <a:pt x="47" y="66"/>
                    </a:lnTo>
                    <a:lnTo>
                      <a:pt x="85" y="19"/>
                    </a:lnTo>
                    <a:lnTo>
                      <a:pt x="114" y="9"/>
                    </a:lnTo>
                    <a:lnTo>
                      <a:pt x="142" y="0"/>
                    </a:lnTo>
                    <a:lnTo>
                      <a:pt x="284" y="0"/>
                    </a:lnTo>
                    <a:lnTo>
                      <a:pt x="284" y="464"/>
                    </a:lnTo>
                    <a:lnTo>
                      <a:pt x="142" y="46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1" name="Freeform 2015"/>
              <p:cNvSpPr>
                <a:spLocks/>
              </p:cNvSpPr>
              <p:nvPr/>
            </p:nvSpPr>
            <p:spPr bwMode="auto">
              <a:xfrm>
                <a:off x="2070" y="2111"/>
                <a:ext cx="275" cy="445"/>
              </a:xfrm>
              <a:custGeom>
                <a:avLst/>
                <a:gdLst>
                  <a:gd name="T0" fmla="*/ 133 w 275"/>
                  <a:gd name="T1" fmla="*/ 445 h 445"/>
                  <a:gd name="T2" fmla="*/ 76 w 275"/>
                  <a:gd name="T3" fmla="*/ 427 h 445"/>
                  <a:gd name="T4" fmla="*/ 38 w 275"/>
                  <a:gd name="T5" fmla="*/ 379 h 445"/>
                  <a:gd name="T6" fmla="*/ 9 w 275"/>
                  <a:gd name="T7" fmla="*/ 313 h 445"/>
                  <a:gd name="T8" fmla="*/ 0 w 275"/>
                  <a:gd name="T9" fmla="*/ 228 h 445"/>
                  <a:gd name="T10" fmla="*/ 9 w 275"/>
                  <a:gd name="T11" fmla="*/ 142 h 445"/>
                  <a:gd name="T12" fmla="*/ 38 w 275"/>
                  <a:gd name="T13" fmla="*/ 67 h 445"/>
                  <a:gd name="T14" fmla="*/ 76 w 275"/>
                  <a:gd name="T15" fmla="*/ 19 h 445"/>
                  <a:gd name="T16" fmla="*/ 104 w 275"/>
                  <a:gd name="T17" fmla="*/ 10 h 445"/>
                  <a:gd name="T18" fmla="*/ 133 w 275"/>
                  <a:gd name="T19" fmla="*/ 0 h 445"/>
                  <a:gd name="T20" fmla="*/ 275 w 275"/>
                  <a:gd name="T21" fmla="*/ 0 h 445"/>
                  <a:gd name="T22" fmla="*/ 275 w 275"/>
                  <a:gd name="T23" fmla="*/ 445 h 445"/>
                  <a:gd name="T24" fmla="*/ 133 w 275"/>
                  <a:gd name="T25" fmla="*/ 445 h 4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5"/>
                  <a:gd name="T40" fmla="*/ 0 h 445"/>
                  <a:gd name="T41" fmla="*/ 275 w 275"/>
                  <a:gd name="T42" fmla="*/ 445 h 4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5" h="445">
                    <a:moveTo>
                      <a:pt x="133" y="445"/>
                    </a:moveTo>
                    <a:lnTo>
                      <a:pt x="76" y="427"/>
                    </a:lnTo>
                    <a:lnTo>
                      <a:pt x="38" y="379"/>
                    </a:lnTo>
                    <a:lnTo>
                      <a:pt x="9" y="313"/>
                    </a:lnTo>
                    <a:lnTo>
                      <a:pt x="0" y="228"/>
                    </a:lnTo>
                    <a:lnTo>
                      <a:pt x="9" y="142"/>
                    </a:lnTo>
                    <a:lnTo>
                      <a:pt x="38" y="67"/>
                    </a:lnTo>
                    <a:lnTo>
                      <a:pt x="76" y="19"/>
                    </a:lnTo>
                    <a:lnTo>
                      <a:pt x="104" y="10"/>
                    </a:lnTo>
                    <a:lnTo>
                      <a:pt x="133" y="0"/>
                    </a:lnTo>
                    <a:lnTo>
                      <a:pt x="275" y="0"/>
                    </a:lnTo>
                    <a:lnTo>
                      <a:pt x="275" y="445"/>
                    </a:lnTo>
                    <a:lnTo>
                      <a:pt x="133" y="445"/>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2" name="Freeform 2016"/>
              <p:cNvSpPr>
                <a:spLocks/>
              </p:cNvSpPr>
              <p:nvPr/>
            </p:nvSpPr>
            <p:spPr bwMode="auto">
              <a:xfrm>
                <a:off x="2079" y="2121"/>
                <a:ext cx="266" cy="426"/>
              </a:xfrm>
              <a:custGeom>
                <a:avLst/>
                <a:gdLst>
                  <a:gd name="T0" fmla="*/ 133 w 266"/>
                  <a:gd name="T1" fmla="*/ 426 h 426"/>
                  <a:gd name="T2" fmla="*/ 76 w 266"/>
                  <a:gd name="T3" fmla="*/ 407 h 426"/>
                  <a:gd name="T4" fmla="*/ 38 w 266"/>
                  <a:gd name="T5" fmla="*/ 369 h 426"/>
                  <a:gd name="T6" fmla="*/ 10 w 266"/>
                  <a:gd name="T7" fmla="*/ 303 h 426"/>
                  <a:gd name="T8" fmla="*/ 0 w 266"/>
                  <a:gd name="T9" fmla="*/ 218 h 426"/>
                  <a:gd name="T10" fmla="*/ 10 w 266"/>
                  <a:gd name="T11" fmla="*/ 132 h 426"/>
                  <a:gd name="T12" fmla="*/ 38 w 266"/>
                  <a:gd name="T13" fmla="*/ 66 h 426"/>
                  <a:gd name="T14" fmla="*/ 76 w 266"/>
                  <a:gd name="T15" fmla="*/ 19 h 426"/>
                  <a:gd name="T16" fmla="*/ 133 w 266"/>
                  <a:gd name="T17" fmla="*/ 0 h 426"/>
                  <a:gd name="T18" fmla="*/ 266 w 266"/>
                  <a:gd name="T19" fmla="*/ 0 h 426"/>
                  <a:gd name="T20" fmla="*/ 266 w 266"/>
                  <a:gd name="T21" fmla="*/ 426 h 426"/>
                  <a:gd name="T22" fmla="*/ 133 w 266"/>
                  <a:gd name="T23" fmla="*/ 426 h 4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6"/>
                  <a:gd name="T37" fmla="*/ 0 h 426"/>
                  <a:gd name="T38" fmla="*/ 266 w 266"/>
                  <a:gd name="T39" fmla="*/ 426 h 4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6" h="426">
                    <a:moveTo>
                      <a:pt x="133" y="426"/>
                    </a:moveTo>
                    <a:lnTo>
                      <a:pt x="76" y="407"/>
                    </a:lnTo>
                    <a:lnTo>
                      <a:pt x="38" y="369"/>
                    </a:lnTo>
                    <a:lnTo>
                      <a:pt x="10" y="303"/>
                    </a:lnTo>
                    <a:lnTo>
                      <a:pt x="0" y="218"/>
                    </a:lnTo>
                    <a:lnTo>
                      <a:pt x="10" y="132"/>
                    </a:lnTo>
                    <a:lnTo>
                      <a:pt x="38" y="66"/>
                    </a:lnTo>
                    <a:lnTo>
                      <a:pt x="76" y="19"/>
                    </a:lnTo>
                    <a:lnTo>
                      <a:pt x="133" y="0"/>
                    </a:lnTo>
                    <a:lnTo>
                      <a:pt x="266" y="0"/>
                    </a:lnTo>
                    <a:lnTo>
                      <a:pt x="266" y="426"/>
                    </a:lnTo>
                    <a:lnTo>
                      <a:pt x="133" y="426"/>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3" name="Freeform 2017"/>
              <p:cNvSpPr>
                <a:spLocks/>
              </p:cNvSpPr>
              <p:nvPr/>
            </p:nvSpPr>
            <p:spPr bwMode="auto">
              <a:xfrm>
                <a:off x="2079" y="2130"/>
                <a:ext cx="256" cy="408"/>
              </a:xfrm>
              <a:custGeom>
                <a:avLst/>
                <a:gdLst>
                  <a:gd name="T0" fmla="*/ 124 w 256"/>
                  <a:gd name="T1" fmla="*/ 408 h 408"/>
                  <a:gd name="T2" fmla="*/ 76 w 256"/>
                  <a:gd name="T3" fmla="*/ 389 h 408"/>
                  <a:gd name="T4" fmla="*/ 38 w 256"/>
                  <a:gd name="T5" fmla="*/ 351 h 408"/>
                  <a:gd name="T6" fmla="*/ 10 w 256"/>
                  <a:gd name="T7" fmla="*/ 284 h 408"/>
                  <a:gd name="T8" fmla="*/ 0 w 256"/>
                  <a:gd name="T9" fmla="*/ 209 h 408"/>
                  <a:gd name="T10" fmla="*/ 10 w 256"/>
                  <a:gd name="T11" fmla="*/ 133 h 408"/>
                  <a:gd name="T12" fmla="*/ 38 w 256"/>
                  <a:gd name="T13" fmla="*/ 67 h 408"/>
                  <a:gd name="T14" fmla="*/ 76 w 256"/>
                  <a:gd name="T15" fmla="*/ 19 h 408"/>
                  <a:gd name="T16" fmla="*/ 124 w 256"/>
                  <a:gd name="T17" fmla="*/ 0 h 408"/>
                  <a:gd name="T18" fmla="*/ 256 w 256"/>
                  <a:gd name="T19" fmla="*/ 0 h 408"/>
                  <a:gd name="T20" fmla="*/ 256 w 256"/>
                  <a:gd name="T21" fmla="*/ 408 h 408"/>
                  <a:gd name="T22" fmla="*/ 124 w 256"/>
                  <a:gd name="T23" fmla="*/ 408 h 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408"/>
                  <a:gd name="T38" fmla="*/ 256 w 256"/>
                  <a:gd name="T39" fmla="*/ 408 h 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408">
                    <a:moveTo>
                      <a:pt x="124" y="408"/>
                    </a:moveTo>
                    <a:lnTo>
                      <a:pt x="76" y="389"/>
                    </a:lnTo>
                    <a:lnTo>
                      <a:pt x="38" y="351"/>
                    </a:lnTo>
                    <a:lnTo>
                      <a:pt x="10" y="284"/>
                    </a:lnTo>
                    <a:lnTo>
                      <a:pt x="0" y="209"/>
                    </a:lnTo>
                    <a:lnTo>
                      <a:pt x="10" y="133"/>
                    </a:lnTo>
                    <a:lnTo>
                      <a:pt x="38" y="67"/>
                    </a:lnTo>
                    <a:lnTo>
                      <a:pt x="76" y="19"/>
                    </a:lnTo>
                    <a:lnTo>
                      <a:pt x="124" y="0"/>
                    </a:lnTo>
                    <a:lnTo>
                      <a:pt x="256" y="0"/>
                    </a:lnTo>
                    <a:lnTo>
                      <a:pt x="256" y="408"/>
                    </a:lnTo>
                    <a:lnTo>
                      <a:pt x="124" y="40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4" name="Freeform 2018"/>
              <p:cNvSpPr>
                <a:spLocks/>
              </p:cNvSpPr>
              <p:nvPr/>
            </p:nvSpPr>
            <p:spPr bwMode="auto">
              <a:xfrm>
                <a:off x="2089" y="2140"/>
                <a:ext cx="237" cy="388"/>
              </a:xfrm>
              <a:custGeom>
                <a:avLst/>
                <a:gdLst>
                  <a:gd name="T0" fmla="*/ 114 w 237"/>
                  <a:gd name="T1" fmla="*/ 388 h 388"/>
                  <a:gd name="T2" fmla="*/ 66 w 237"/>
                  <a:gd name="T3" fmla="*/ 369 h 388"/>
                  <a:gd name="T4" fmla="*/ 28 w 237"/>
                  <a:gd name="T5" fmla="*/ 331 h 388"/>
                  <a:gd name="T6" fmla="*/ 9 w 237"/>
                  <a:gd name="T7" fmla="*/ 274 h 388"/>
                  <a:gd name="T8" fmla="*/ 0 w 237"/>
                  <a:gd name="T9" fmla="*/ 199 h 388"/>
                  <a:gd name="T10" fmla="*/ 9 w 237"/>
                  <a:gd name="T11" fmla="*/ 123 h 388"/>
                  <a:gd name="T12" fmla="*/ 28 w 237"/>
                  <a:gd name="T13" fmla="*/ 57 h 388"/>
                  <a:gd name="T14" fmla="*/ 66 w 237"/>
                  <a:gd name="T15" fmla="*/ 19 h 388"/>
                  <a:gd name="T16" fmla="*/ 114 w 237"/>
                  <a:gd name="T17" fmla="*/ 0 h 388"/>
                  <a:gd name="T18" fmla="*/ 237 w 237"/>
                  <a:gd name="T19" fmla="*/ 0 h 388"/>
                  <a:gd name="T20" fmla="*/ 237 w 237"/>
                  <a:gd name="T21" fmla="*/ 388 h 388"/>
                  <a:gd name="T22" fmla="*/ 114 w 237"/>
                  <a:gd name="T23" fmla="*/ 388 h 3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
                  <a:gd name="T37" fmla="*/ 0 h 388"/>
                  <a:gd name="T38" fmla="*/ 237 w 237"/>
                  <a:gd name="T39" fmla="*/ 388 h 3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 h="388">
                    <a:moveTo>
                      <a:pt x="114" y="388"/>
                    </a:moveTo>
                    <a:lnTo>
                      <a:pt x="66" y="369"/>
                    </a:lnTo>
                    <a:lnTo>
                      <a:pt x="28" y="331"/>
                    </a:lnTo>
                    <a:lnTo>
                      <a:pt x="9" y="274"/>
                    </a:lnTo>
                    <a:lnTo>
                      <a:pt x="0" y="199"/>
                    </a:lnTo>
                    <a:lnTo>
                      <a:pt x="9" y="123"/>
                    </a:lnTo>
                    <a:lnTo>
                      <a:pt x="28" y="57"/>
                    </a:lnTo>
                    <a:lnTo>
                      <a:pt x="66" y="19"/>
                    </a:lnTo>
                    <a:lnTo>
                      <a:pt x="114" y="0"/>
                    </a:lnTo>
                    <a:lnTo>
                      <a:pt x="237" y="0"/>
                    </a:lnTo>
                    <a:lnTo>
                      <a:pt x="237" y="388"/>
                    </a:lnTo>
                    <a:lnTo>
                      <a:pt x="114" y="388"/>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5" name="Freeform 2019"/>
              <p:cNvSpPr>
                <a:spLocks/>
              </p:cNvSpPr>
              <p:nvPr/>
            </p:nvSpPr>
            <p:spPr bwMode="auto">
              <a:xfrm>
                <a:off x="2098" y="2149"/>
                <a:ext cx="228" cy="370"/>
              </a:xfrm>
              <a:custGeom>
                <a:avLst/>
                <a:gdLst>
                  <a:gd name="T0" fmla="*/ 114 w 228"/>
                  <a:gd name="T1" fmla="*/ 370 h 370"/>
                  <a:gd name="T2" fmla="*/ 67 w 228"/>
                  <a:gd name="T3" fmla="*/ 360 h 370"/>
                  <a:gd name="T4" fmla="*/ 29 w 228"/>
                  <a:gd name="T5" fmla="*/ 322 h 370"/>
                  <a:gd name="T6" fmla="*/ 10 w 228"/>
                  <a:gd name="T7" fmla="*/ 265 h 370"/>
                  <a:gd name="T8" fmla="*/ 0 w 228"/>
                  <a:gd name="T9" fmla="*/ 190 h 370"/>
                  <a:gd name="T10" fmla="*/ 10 w 228"/>
                  <a:gd name="T11" fmla="*/ 114 h 370"/>
                  <a:gd name="T12" fmla="*/ 29 w 228"/>
                  <a:gd name="T13" fmla="*/ 57 h 370"/>
                  <a:gd name="T14" fmla="*/ 67 w 228"/>
                  <a:gd name="T15" fmla="*/ 19 h 370"/>
                  <a:gd name="T16" fmla="*/ 114 w 228"/>
                  <a:gd name="T17" fmla="*/ 0 h 370"/>
                  <a:gd name="T18" fmla="*/ 228 w 228"/>
                  <a:gd name="T19" fmla="*/ 0 h 370"/>
                  <a:gd name="T20" fmla="*/ 228 w 228"/>
                  <a:gd name="T21" fmla="*/ 370 h 370"/>
                  <a:gd name="T22" fmla="*/ 114 w 228"/>
                  <a:gd name="T23" fmla="*/ 370 h 3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
                  <a:gd name="T37" fmla="*/ 0 h 370"/>
                  <a:gd name="T38" fmla="*/ 228 w 228"/>
                  <a:gd name="T39" fmla="*/ 370 h 3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 h="370">
                    <a:moveTo>
                      <a:pt x="114" y="370"/>
                    </a:moveTo>
                    <a:lnTo>
                      <a:pt x="67" y="360"/>
                    </a:lnTo>
                    <a:lnTo>
                      <a:pt x="29" y="322"/>
                    </a:lnTo>
                    <a:lnTo>
                      <a:pt x="10" y="265"/>
                    </a:lnTo>
                    <a:lnTo>
                      <a:pt x="0" y="190"/>
                    </a:lnTo>
                    <a:lnTo>
                      <a:pt x="10" y="114"/>
                    </a:lnTo>
                    <a:lnTo>
                      <a:pt x="29" y="57"/>
                    </a:lnTo>
                    <a:lnTo>
                      <a:pt x="67" y="19"/>
                    </a:lnTo>
                    <a:lnTo>
                      <a:pt x="114" y="0"/>
                    </a:lnTo>
                    <a:lnTo>
                      <a:pt x="228" y="0"/>
                    </a:lnTo>
                    <a:lnTo>
                      <a:pt x="228" y="370"/>
                    </a:lnTo>
                    <a:lnTo>
                      <a:pt x="114" y="37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6" name="Freeform 2020"/>
              <p:cNvSpPr>
                <a:spLocks/>
              </p:cNvSpPr>
              <p:nvPr/>
            </p:nvSpPr>
            <p:spPr bwMode="auto">
              <a:xfrm>
                <a:off x="2098" y="2159"/>
                <a:ext cx="218" cy="350"/>
              </a:xfrm>
              <a:custGeom>
                <a:avLst/>
                <a:gdLst>
                  <a:gd name="T0" fmla="*/ 105 w 218"/>
                  <a:gd name="T1" fmla="*/ 350 h 350"/>
                  <a:gd name="T2" fmla="*/ 67 w 218"/>
                  <a:gd name="T3" fmla="*/ 341 h 350"/>
                  <a:gd name="T4" fmla="*/ 29 w 218"/>
                  <a:gd name="T5" fmla="*/ 303 h 350"/>
                  <a:gd name="T6" fmla="*/ 10 w 218"/>
                  <a:gd name="T7" fmla="*/ 246 h 350"/>
                  <a:gd name="T8" fmla="*/ 0 w 218"/>
                  <a:gd name="T9" fmla="*/ 180 h 350"/>
                  <a:gd name="T10" fmla="*/ 10 w 218"/>
                  <a:gd name="T11" fmla="*/ 113 h 350"/>
                  <a:gd name="T12" fmla="*/ 29 w 218"/>
                  <a:gd name="T13" fmla="*/ 57 h 350"/>
                  <a:gd name="T14" fmla="*/ 67 w 218"/>
                  <a:gd name="T15" fmla="*/ 19 h 350"/>
                  <a:gd name="T16" fmla="*/ 105 w 218"/>
                  <a:gd name="T17" fmla="*/ 0 h 350"/>
                  <a:gd name="T18" fmla="*/ 218 w 218"/>
                  <a:gd name="T19" fmla="*/ 0 h 350"/>
                  <a:gd name="T20" fmla="*/ 218 w 218"/>
                  <a:gd name="T21" fmla="*/ 350 h 350"/>
                  <a:gd name="T22" fmla="*/ 105 w 218"/>
                  <a:gd name="T23" fmla="*/ 35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8"/>
                  <a:gd name="T37" fmla="*/ 0 h 350"/>
                  <a:gd name="T38" fmla="*/ 218 w 218"/>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8" h="350">
                    <a:moveTo>
                      <a:pt x="105" y="350"/>
                    </a:moveTo>
                    <a:lnTo>
                      <a:pt x="67" y="341"/>
                    </a:lnTo>
                    <a:lnTo>
                      <a:pt x="29" y="303"/>
                    </a:lnTo>
                    <a:lnTo>
                      <a:pt x="10" y="246"/>
                    </a:lnTo>
                    <a:lnTo>
                      <a:pt x="0" y="180"/>
                    </a:lnTo>
                    <a:lnTo>
                      <a:pt x="10" y="113"/>
                    </a:lnTo>
                    <a:lnTo>
                      <a:pt x="29" y="57"/>
                    </a:lnTo>
                    <a:lnTo>
                      <a:pt x="67" y="19"/>
                    </a:lnTo>
                    <a:lnTo>
                      <a:pt x="105" y="0"/>
                    </a:lnTo>
                    <a:lnTo>
                      <a:pt x="218" y="0"/>
                    </a:lnTo>
                    <a:lnTo>
                      <a:pt x="218" y="350"/>
                    </a:lnTo>
                    <a:lnTo>
                      <a:pt x="105" y="35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7" name="Freeform 2021"/>
              <p:cNvSpPr>
                <a:spLocks/>
              </p:cNvSpPr>
              <p:nvPr/>
            </p:nvSpPr>
            <p:spPr bwMode="auto">
              <a:xfrm>
                <a:off x="2108" y="2168"/>
                <a:ext cx="208" cy="332"/>
              </a:xfrm>
              <a:custGeom>
                <a:avLst/>
                <a:gdLst>
                  <a:gd name="T0" fmla="*/ 104 w 208"/>
                  <a:gd name="T1" fmla="*/ 332 h 332"/>
                  <a:gd name="T2" fmla="*/ 66 w 208"/>
                  <a:gd name="T3" fmla="*/ 322 h 332"/>
                  <a:gd name="T4" fmla="*/ 28 w 208"/>
                  <a:gd name="T5" fmla="*/ 284 h 332"/>
                  <a:gd name="T6" fmla="*/ 9 w 208"/>
                  <a:gd name="T7" fmla="*/ 227 h 332"/>
                  <a:gd name="T8" fmla="*/ 0 w 208"/>
                  <a:gd name="T9" fmla="*/ 171 h 332"/>
                  <a:gd name="T10" fmla="*/ 9 w 208"/>
                  <a:gd name="T11" fmla="*/ 104 h 332"/>
                  <a:gd name="T12" fmla="*/ 28 w 208"/>
                  <a:gd name="T13" fmla="*/ 48 h 332"/>
                  <a:gd name="T14" fmla="*/ 66 w 208"/>
                  <a:gd name="T15" fmla="*/ 10 h 332"/>
                  <a:gd name="T16" fmla="*/ 104 w 208"/>
                  <a:gd name="T17" fmla="*/ 0 h 332"/>
                  <a:gd name="T18" fmla="*/ 208 w 208"/>
                  <a:gd name="T19" fmla="*/ 0 h 332"/>
                  <a:gd name="T20" fmla="*/ 208 w 208"/>
                  <a:gd name="T21" fmla="*/ 332 h 332"/>
                  <a:gd name="T22" fmla="*/ 104 w 208"/>
                  <a:gd name="T23" fmla="*/ 332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332"/>
                  <a:gd name="T38" fmla="*/ 208 w 208"/>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332">
                    <a:moveTo>
                      <a:pt x="104" y="332"/>
                    </a:moveTo>
                    <a:lnTo>
                      <a:pt x="66" y="322"/>
                    </a:lnTo>
                    <a:lnTo>
                      <a:pt x="28" y="284"/>
                    </a:lnTo>
                    <a:lnTo>
                      <a:pt x="9" y="227"/>
                    </a:lnTo>
                    <a:lnTo>
                      <a:pt x="0" y="171"/>
                    </a:lnTo>
                    <a:lnTo>
                      <a:pt x="9" y="104"/>
                    </a:lnTo>
                    <a:lnTo>
                      <a:pt x="28" y="48"/>
                    </a:lnTo>
                    <a:lnTo>
                      <a:pt x="66" y="10"/>
                    </a:lnTo>
                    <a:lnTo>
                      <a:pt x="104" y="0"/>
                    </a:lnTo>
                    <a:lnTo>
                      <a:pt x="208" y="0"/>
                    </a:lnTo>
                    <a:lnTo>
                      <a:pt x="208" y="332"/>
                    </a:lnTo>
                    <a:lnTo>
                      <a:pt x="104" y="33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8" name="Freeform 2022"/>
              <p:cNvSpPr>
                <a:spLocks/>
              </p:cNvSpPr>
              <p:nvPr/>
            </p:nvSpPr>
            <p:spPr bwMode="auto">
              <a:xfrm>
                <a:off x="2108" y="2178"/>
                <a:ext cx="199" cy="312"/>
              </a:xfrm>
              <a:custGeom>
                <a:avLst/>
                <a:gdLst>
                  <a:gd name="T0" fmla="*/ 95 w 199"/>
                  <a:gd name="T1" fmla="*/ 312 h 312"/>
                  <a:gd name="T2" fmla="*/ 57 w 199"/>
                  <a:gd name="T3" fmla="*/ 303 h 312"/>
                  <a:gd name="T4" fmla="*/ 28 w 199"/>
                  <a:gd name="T5" fmla="*/ 265 h 312"/>
                  <a:gd name="T6" fmla="*/ 9 w 199"/>
                  <a:gd name="T7" fmla="*/ 217 h 312"/>
                  <a:gd name="T8" fmla="*/ 0 w 199"/>
                  <a:gd name="T9" fmla="*/ 161 h 312"/>
                  <a:gd name="T10" fmla="*/ 9 w 199"/>
                  <a:gd name="T11" fmla="*/ 104 h 312"/>
                  <a:gd name="T12" fmla="*/ 28 w 199"/>
                  <a:gd name="T13" fmla="*/ 47 h 312"/>
                  <a:gd name="T14" fmla="*/ 57 w 199"/>
                  <a:gd name="T15" fmla="*/ 9 h 312"/>
                  <a:gd name="T16" fmla="*/ 95 w 199"/>
                  <a:gd name="T17" fmla="*/ 0 h 312"/>
                  <a:gd name="T18" fmla="*/ 199 w 199"/>
                  <a:gd name="T19" fmla="*/ 0 h 312"/>
                  <a:gd name="T20" fmla="*/ 199 w 199"/>
                  <a:gd name="T21" fmla="*/ 312 h 312"/>
                  <a:gd name="T22" fmla="*/ 95 w 199"/>
                  <a:gd name="T23" fmla="*/ 312 h 3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312"/>
                  <a:gd name="T38" fmla="*/ 199 w 199"/>
                  <a:gd name="T39" fmla="*/ 312 h 3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312">
                    <a:moveTo>
                      <a:pt x="95" y="312"/>
                    </a:moveTo>
                    <a:lnTo>
                      <a:pt x="57" y="303"/>
                    </a:lnTo>
                    <a:lnTo>
                      <a:pt x="28" y="265"/>
                    </a:lnTo>
                    <a:lnTo>
                      <a:pt x="9" y="217"/>
                    </a:lnTo>
                    <a:lnTo>
                      <a:pt x="0" y="161"/>
                    </a:lnTo>
                    <a:lnTo>
                      <a:pt x="9" y="104"/>
                    </a:lnTo>
                    <a:lnTo>
                      <a:pt x="28" y="47"/>
                    </a:lnTo>
                    <a:lnTo>
                      <a:pt x="57" y="9"/>
                    </a:lnTo>
                    <a:lnTo>
                      <a:pt x="95" y="0"/>
                    </a:lnTo>
                    <a:lnTo>
                      <a:pt x="199" y="0"/>
                    </a:lnTo>
                    <a:lnTo>
                      <a:pt x="199" y="312"/>
                    </a:lnTo>
                    <a:lnTo>
                      <a:pt x="95" y="31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59" name="Freeform 2023"/>
              <p:cNvSpPr>
                <a:spLocks/>
              </p:cNvSpPr>
              <p:nvPr/>
            </p:nvSpPr>
            <p:spPr bwMode="auto">
              <a:xfrm>
                <a:off x="2117" y="2187"/>
                <a:ext cx="180" cy="294"/>
              </a:xfrm>
              <a:custGeom>
                <a:avLst/>
                <a:gdLst>
                  <a:gd name="T0" fmla="*/ 86 w 180"/>
                  <a:gd name="T1" fmla="*/ 294 h 294"/>
                  <a:gd name="T2" fmla="*/ 57 w 180"/>
                  <a:gd name="T3" fmla="*/ 284 h 294"/>
                  <a:gd name="T4" fmla="*/ 29 w 180"/>
                  <a:gd name="T5" fmla="*/ 256 h 294"/>
                  <a:gd name="T6" fmla="*/ 10 w 180"/>
                  <a:gd name="T7" fmla="*/ 208 h 294"/>
                  <a:gd name="T8" fmla="*/ 0 w 180"/>
                  <a:gd name="T9" fmla="*/ 152 h 294"/>
                  <a:gd name="T10" fmla="*/ 10 w 180"/>
                  <a:gd name="T11" fmla="*/ 95 h 294"/>
                  <a:gd name="T12" fmla="*/ 29 w 180"/>
                  <a:gd name="T13" fmla="*/ 47 h 294"/>
                  <a:gd name="T14" fmla="*/ 57 w 180"/>
                  <a:gd name="T15" fmla="*/ 10 h 294"/>
                  <a:gd name="T16" fmla="*/ 86 w 180"/>
                  <a:gd name="T17" fmla="*/ 0 h 294"/>
                  <a:gd name="T18" fmla="*/ 180 w 180"/>
                  <a:gd name="T19" fmla="*/ 0 h 294"/>
                  <a:gd name="T20" fmla="*/ 180 w 180"/>
                  <a:gd name="T21" fmla="*/ 294 h 294"/>
                  <a:gd name="T22" fmla="*/ 86 w 180"/>
                  <a:gd name="T23" fmla="*/ 294 h 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0"/>
                  <a:gd name="T37" fmla="*/ 0 h 294"/>
                  <a:gd name="T38" fmla="*/ 180 w 180"/>
                  <a:gd name="T39" fmla="*/ 294 h 2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0" h="294">
                    <a:moveTo>
                      <a:pt x="86" y="294"/>
                    </a:moveTo>
                    <a:lnTo>
                      <a:pt x="57" y="284"/>
                    </a:lnTo>
                    <a:lnTo>
                      <a:pt x="29" y="256"/>
                    </a:lnTo>
                    <a:lnTo>
                      <a:pt x="10" y="208"/>
                    </a:lnTo>
                    <a:lnTo>
                      <a:pt x="0" y="152"/>
                    </a:lnTo>
                    <a:lnTo>
                      <a:pt x="10" y="95"/>
                    </a:lnTo>
                    <a:lnTo>
                      <a:pt x="29" y="47"/>
                    </a:lnTo>
                    <a:lnTo>
                      <a:pt x="57" y="10"/>
                    </a:lnTo>
                    <a:lnTo>
                      <a:pt x="86" y="0"/>
                    </a:lnTo>
                    <a:lnTo>
                      <a:pt x="180" y="0"/>
                    </a:lnTo>
                    <a:lnTo>
                      <a:pt x="180" y="294"/>
                    </a:lnTo>
                    <a:lnTo>
                      <a:pt x="86" y="294"/>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0" name="Freeform 2024"/>
              <p:cNvSpPr>
                <a:spLocks/>
              </p:cNvSpPr>
              <p:nvPr/>
            </p:nvSpPr>
            <p:spPr bwMode="auto">
              <a:xfrm>
                <a:off x="2127" y="2197"/>
                <a:ext cx="170" cy="274"/>
              </a:xfrm>
              <a:custGeom>
                <a:avLst/>
                <a:gdLst>
                  <a:gd name="T0" fmla="*/ 85 w 170"/>
                  <a:gd name="T1" fmla="*/ 274 h 274"/>
                  <a:gd name="T2" fmla="*/ 57 w 170"/>
                  <a:gd name="T3" fmla="*/ 265 h 274"/>
                  <a:gd name="T4" fmla="*/ 28 w 170"/>
                  <a:gd name="T5" fmla="*/ 236 h 274"/>
                  <a:gd name="T6" fmla="*/ 9 w 170"/>
                  <a:gd name="T7" fmla="*/ 198 h 274"/>
                  <a:gd name="T8" fmla="*/ 0 w 170"/>
                  <a:gd name="T9" fmla="*/ 142 h 274"/>
                  <a:gd name="T10" fmla="*/ 9 w 170"/>
                  <a:gd name="T11" fmla="*/ 85 h 274"/>
                  <a:gd name="T12" fmla="*/ 28 w 170"/>
                  <a:gd name="T13" fmla="*/ 47 h 274"/>
                  <a:gd name="T14" fmla="*/ 57 w 170"/>
                  <a:gd name="T15" fmla="*/ 9 h 274"/>
                  <a:gd name="T16" fmla="*/ 85 w 170"/>
                  <a:gd name="T17" fmla="*/ 0 h 274"/>
                  <a:gd name="T18" fmla="*/ 170 w 170"/>
                  <a:gd name="T19" fmla="*/ 0 h 274"/>
                  <a:gd name="T20" fmla="*/ 170 w 170"/>
                  <a:gd name="T21" fmla="*/ 274 h 274"/>
                  <a:gd name="T22" fmla="*/ 85 w 170"/>
                  <a:gd name="T23" fmla="*/ 274 h 2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274"/>
                  <a:gd name="T38" fmla="*/ 170 w 170"/>
                  <a:gd name="T39" fmla="*/ 274 h 2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274">
                    <a:moveTo>
                      <a:pt x="85" y="274"/>
                    </a:moveTo>
                    <a:lnTo>
                      <a:pt x="57" y="265"/>
                    </a:lnTo>
                    <a:lnTo>
                      <a:pt x="28" y="236"/>
                    </a:lnTo>
                    <a:lnTo>
                      <a:pt x="9" y="198"/>
                    </a:lnTo>
                    <a:lnTo>
                      <a:pt x="0" y="142"/>
                    </a:lnTo>
                    <a:lnTo>
                      <a:pt x="9" y="85"/>
                    </a:lnTo>
                    <a:lnTo>
                      <a:pt x="28" y="47"/>
                    </a:lnTo>
                    <a:lnTo>
                      <a:pt x="57" y="9"/>
                    </a:lnTo>
                    <a:lnTo>
                      <a:pt x="85" y="0"/>
                    </a:lnTo>
                    <a:lnTo>
                      <a:pt x="170" y="0"/>
                    </a:lnTo>
                    <a:lnTo>
                      <a:pt x="170" y="274"/>
                    </a:lnTo>
                    <a:lnTo>
                      <a:pt x="85" y="274"/>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1" name="Freeform 2025"/>
              <p:cNvSpPr>
                <a:spLocks/>
              </p:cNvSpPr>
              <p:nvPr/>
            </p:nvSpPr>
            <p:spPr bwMode="auto">
              <a:xfrm>
                <a:off x="2127" y="2206"/>
                <a:ext cx="161" cy="256"/>
              </a:xfrm>
              <a:custGeom>
                <a:avLst/>
                <a:gdLst>
                  <a:gd name="T0" fmla="*/ 85 w 161"/>
                  <a:gd name="T1" fmla="*/ 256 h 256"/>
                  <a:gd name="T2" fmla="*/ 57 w 161"/>
                  <a:gd name="T3" fmla="*/ 246 h 256"/>
                  <a:gd name="T4" fmla="*/ 28 w 161"/>
                  <a:gd name="T5" fmla="*/ 218 h 256"/>
                  <a:gd name="T6" fmla="*/ 9 w 161"/>
                  <a:gd name="T7" fmla="*/ 180 h 256"/>
                  <a:gd name="T8" fmla="*/ 0 w 161"/>
                  <a:gd name="T9" fmla="*/ 133 h 256"/>
                  <a:gd name="T10" fmla="*/ 9 w 161"/>
                  <a:gd name="T11" fmla="*/ 76 h 256"/>
                  <a:gd name="T12" fmla="*/ 28 w 161"/>
                  <a:gd name="T13" fmla="*/ 38 h 256"/>
                  <a:gd name="T14" fmla="*/ 57 w 161"/>
                  <a:gd name="T15" fmla="*/ 10 h 256"/>
                  <a:gd name="T16" fmla="*/ 85 w 161"/>
                  <a:gd name="T17" fmla="*/ 0 h 256"/>
                  <a:gd name="T18" fmla="*/ 161 w 161"/>
                  <a:gd name="T19" fmla="*/ 0 h 256"/>
                  <a:gd name="T20" fmla="*/ 161 w 161"/>
                  <a:gd name="T21" fmla="*/ 256 h 256"/>
                  <a:gd name="T22" fmla="*/ 85 w 161"/>
                  <a:gd name="T23" fmla="*/ 256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256"/>
                  <a:gd name="T38" fmla="*/ 161 w 161"/>
                  <a:gd name="T39" fmla="*/ 256 h 2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256">
                    <a:moveTo>
                      <a:pt x="85" y="256"/>
                    </a:moveTo>
                    <a:lnTo>
                      <a:pt x="57" y="246"/>
                    </a:lnTo>
                    <a:lnTo>
                      <a:pt x="28" y="218"/>
                    </a:lnTo>
                    <a:lnTo>
                      <a:pt x="9" y="180"/>
                    </a:lnTo>
                    <a:lnTo>
                      <a:pt x="0" y="133"/>
                    </a:lnTo>
                    <a:lnTo>
                      <a:pt x="9" y="76"/>
                    </a:lnTo>
                    <a:lnTo>
                      <a:pt x="28" y="38"/>
                    </a:lnTo>
                    <a:lnTo>
                      <a:pt x="57" y="10"/>
                    </a:lnTo>
                    <a:lnTo>
                      <a:pt x="85" y="0"/>
                    </a:lnTo>
                    <a:lnTo>
                      <a:pt x="161" y="0"/>
                    </a:lnTo>
                    <a:lnTo>
                      <a:pt x="161" y="256"/>
                    </a:lnTo>
                    <a:lnTo>
                      <a:pt x="85" y="25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2" name="Freeform 2026"/>
              <p:cNvSpPr>
                <a:spLocks/>
              </p:cNvSpPr>
              <p:nvPr/>
            </p:nvSpPr>
            <p:spPr bwMode="auto">
              <a:xfrm>
                <a:off x="2136" y="2216"/>
                <a:ext cx="152" cy="236"/>
              </a:xfrm>
              <a:custGeom>
                <a:avLst/>
                <a:gdLst>
                  <a:gd name="T0" fmla="*/ 76 w 152"/>
                  <a:gd name="T1" fmla="*/ 236 h 236"/>
                  <a:gd name="T2" fmla="*/ 48 w 152"/>
                  <a:gd name="T3" fmla="*/ 227 h 236"/>
                  <a:gd name="T4" fmla="*/ 29 w 152"/>
                  <a:gd name="T5" fmla="*/ 208 h 236"/>
                  <a:gd name="T6" fmla="*/ 10 w 152"/>
                  <a:gd name="T7" fmla="*/ 170 h 236"/>
                  <a:gd name="T8" fmla="*/ 0 w 152"/>
                  <a:gd name="T9" fmla="*/ 123 h 236"/>
                  <a:gd name="T10" fmla="*/ 10 w 152"/>
                  <a:gd name="T11" fmla="*/ 75 h 236"/>
                  <a:gd name="T12" fmla="*/ 29 w 152"/>
                  <a:gd name="T13" fmla="*/ 37 h 236"/>
                  <a:gd name="T14" fmla="*/ 48 w 152"/>
                  <a:gd name="T15" fmla="*/ 9 h 236"/>
                  <a:gd name="T16" fmla="*/ 76 w 152"/>
                  <a:gd name="T17" fmla="*/ 0 h 236"/>
                  <a:gd name="T18" fmla="*/ 152 w 152"/>
                  <a:gd name="T19" fmla="*/ 0 h 236"/>
                  <a:gd name="T20" fmla="*/ 152 w 152"/>
                  <a:gd name="T21" fmla="*/ 236 h 236"/>
                  <a:gd name="T22" fmla="*/ 76 w 152"/>
                  <a:gd name="T23" fmla="*/ 236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236"/>
                  <a:gd name="T38" fmla="*/ 152 w 152"/>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236">
                    <a:moveTo>
                      <a:pt x="76" y="236"/>
                    </a:moveTo>
                    <a:lnTo>
                      <a:pt x="48" y="227"/>
                    </a:lnTo>
                    <a:lnTo>
                      <a:pt x="29" y="208"/>
                    </a:lnTo>
                    <a:lnTo>
                      <a:pt x="10" y="170"/>
                    </a:lnTo>
                    <a:lnTo>
                      <a:pt x="0" y="123"/>
                    </a:lnTo>
                    <a:lnTo>
                      <a:pt x="10" y="75"/>
                    </a:lnTo>
                    <a:lnTo>
                      <a:pt x="29" y="37"/>
                    </a:lnTo>
                    <a:lnTo>
                      <a:pt x="48" y="9"/>
                    </a:lnTo>
                    <a:lnTo>
                      <a:pt x="76" y="0"/>
                    </a:lnTo>
                    <a:lnTo>
                      <a:pt x="152" y="0"/>
                    </a:lnTo>
                    <a:lnTo>
                      <a:pt x="152" y="236"/>
                    </a:lnTo>
                    <a:lnTo>
                      <a:pt x="76" y="23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3" name="Freeform 2027"/>
              <p:cNvSpPr>
                <a:spLocks/>
              </p:cNvSpPr>
              <p:nvPr/>
            </p:nvSpPr>
            <p:spPr bwMode="auto">
              <a:xfrm>
                <a:off x="2136" y="2225"/>
                <a:ext cx="142" cy="218"/>
              </a:xfrm>
              <a:custGeom>
                <a:avLst/>
                <a:gdLst>
                  <a:gd name="T0" fmla="*/ 76 w 142"/>
                  <a:gd name="T1" fmla="*/ 218 h 218"/>
                  <a:gd name="T2" fmla="*/ 48 w 142"/>
                  <a:gd name="T3" fmla="*/ 208 h 218"/>
                  <a:gd name="T4" fmla="*/ 19 w 142"/>
                  <a:gd name="T5" fmla="*/ 189 h 218"/>
                  <a:gd name="T6" fmla="*/ 10 w 142"/>
                  <a:gd name="T7" fmla="*/ 152 h 218"/>
                  <a:gd name="T8" fmla="*/ 0 w 142"/>
                  <a:gd name="T9" fmla="*/ 114 h 218"/>
                  <a:gd name="T10" fmla="*/ 10 w 142"/>
                  <a:gd name="T11" fmla="*/ 66 h 218"/>
                  <a:gd name="T12" fmla="*/ 19 w 142"/>
                  <a:gd name="T13" fmla="*/ 28 h 218"/>
                  <a:gd name="T14" fmla="*/ 48 w 142"/>
                  <a:gd name="T15" fmla="*/ 9 h 218"/>
                  <a:gd name="T16" fmla="*/ 76 w 142"/>
                  <a:gd name="T17" fmla="*/ 0 h 218"/>
                  <a:gd name="T18" fmla="*/ 142 w 142"/>
                  <a:gd name="T19" fmla="*/ 0 h 218"/>
                  <a:gd name="T20" fmla="*/ 142 w 142"/>
                  <a:gd name="T21" fmla="*/ 218 h 218"/>
                  <a:gd name="T22" fmla="*/ 76 w 142"/>
                  <a:gd name="T23" fmla="*/ 218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18"/>
                  <a:gd name="T38" fmla="*/ 142 w 142"/>
                  <a:gd name="T39" fmla="*/ 218 h 2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18">
                    <a:moveTo>
                      <a:pt x="76" y="218"/>
                    </a:moveTo>
                    <a:lnTo>
                      <a:pt x="48" y="208"/>
                    </a:lnTo>
                    <a:lnTo>
                      <a:pt x="19" y="189"/>
                    </a:lnTo>
                    <a:lnTo>
                      <a:pt x="10" y="152"/>
                    </a:lnTo>
                    <a:lnTo>
                      <a:pt x="0" y="114"/>
                    </a:lnTo>
                    <a:lnTo>
                      <a:pt x="10" y="66"/>
                    </a:lnTo>
                    <a:lnTo>
                      <a:pt x="19" y="28"/>
                    </a:lnTo>
                    <a:lnTo>
                      <a:pt x="48" y="9"/>
                    </a:lnTo>
                    <a:lnTo>
                      <a:pt x="76" y="0"/>
                    </a:lnTo>
                    <a:lnTo>
                      <a:pt x="142" y="0"/>
                    </a:lnTo>
                    <a:lnTo>
                      <a:pt x="142" y="218"/>
                    </a:lnTo>
                    <a:lnTo>
                      <a:pt x="76" y="218"/>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4" name="Freeform 2028"/>
              <p:cNvSpPr>
                <a:spLocks/>
              </p:cNvSpPr>
              <p:nvPr/>
            </p:nvSpPr>
            <p:spPr bwMode="auto">
              <a:xfrm>
                <a:off x="2146" y="2234"/>
                <a:ext cx="132" cy="209"/>
              </a:xfrm>
              <a:custGeom>
                <a:avLst/>
                <a:gdLst>
                  <a:gd name="T0" fmla="*/ 66 w 132"/>
                  <a:gd name="T1" fmla="*/ 209 h 209"/>
                  <a:gd name="T2" fmla="*/ 38 w 132"/>
                  <a:gd name="T3" fmla="*/ 199 h 209"/>
                  <a:gd name="T4" fmla="*/ 19 w 132"/>
                  <a:gd name="T5" fmla="*/ 180 h 209"/>
                  <a:gd name="T6" fmla="*/ 9 w 132"/>
                  <a:gd name="T7" fmla="*/ 143 h 209"/>
                  <a:gd name="T8" fmla="*/ 0 w 132"/>
                  <a:gd name="T9" fmla="*/ 105 h 209"/>
                  <a:gd name="T10" fmla="*/ 9 w 132"/>
                  <a:gd name="T11" fmla="*/ 67 h 209"/>
                  <a:gd name="T12" fmla="*/ 19 w 132"/>
                  <a:gd name="T13" fmla="*/ 29 h 209"/>
                  <a:gd name="T14" fmla="*/ 38 w 132"/>
                  <a:gd name="T15" fmla="*/ 10 h 209"/>
                  <a:gd name="T16" fmla="*/ 66 w 132"/>
                  <a:gd name="T17" fmla="*/ 0 h 209"/>
                  <a:gd name="T18" fmla="*/ 132 w 132"/>
                  <a:gd name="T19" fmla="*/ 0 h 209"/>
                  <a:gd name="T20" fmla="*/ 132 w 132"/>
                  <a:gd name="T21" fmla="*/ 209 h 209"/>
                  <a:gd name="T22" fmla="*/ 66 w 132"/>
                  <a:gd name="T23" fmla="*/ 209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209"/>
                  <a:gd name="T38" fmla="*/ 132 w 132"/>
                  <a:gd name="T39" fmla="*/ 209 h 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209">
                    <a:moveTo>
                      <a:pt x="66" y="209"/>
                    </a:moveTo>
                    <a:lnTo>
                      <a:pt x="38" y="199"/>
                    </a:lnTo>
                    <a:lnTo>
                      <a:pt x="19" y="180"/>
                    </a:lnTo>
                    <a:lnTo>
                      <a:pt x="9" y="143"/>
                    </a:lnTo>
                    <a:lnTo>
                      <a:pt x="0" y="105"/>
                    </a:lnTo>
                    <a:lnTo>
                      <a:pt x="9" y="67"/>
                    </a:lnTo>
                    <a:lnTo>
                      <a:pt x="19" y="29"/>
                    </a:lnTo>
                    <a:lnTo>
                      <a:pt x="38" y="10"/>
                    </a:lnTo>
                    <a:lnTo>
                      <a:pt x="66" y="0"/>
                    </a:lnTo>
                    <a:lnTo>
                      <a:pt x="132" y="0"/>
                    </a:lnTo>
                    <a:lnTo>
                      <a:pt x="132" y="209"/>
                    </a:lnTo>
                    <a:lnTo>
                      <a:pt x="66" y="209"/>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5" name="Freeform 2029"/>
              <p:cNvSpPr>
                <a:spLocks/>
              </p:cNvSpPr>
              <p:nvPr/>
            </p:nvSpPr>
            <p:spPr bwMode="auto">
              <a:xfrm>
                <a:off x="2155" y="2244"/>
                <a:ext cx="123" cy="189"/>
              </a:xfrm>
              <a:custGeom>
                <a:avLst/>
                <a:gdLst>
                  <a:gd name="T0" fmla="*/ 57 w 123"/>
                  <a:gd name="T1" fmla="*/ 189 h 189"/>
                  <a:gd name="T2" fmla="*/ 38 w 123"/>
                  <a:gd name="T3" fmla="*/ 180 h 189"/>
                  <a:gd name="T4" fmla="*/ 19 w 123"/>
                  <a:gd name="T5" fmla="*/ 161 h 189"/>
                  <a:gd name="T6" fmla="*/ 10 w 123"/>
                  <a:gd name="T7" fmla="*/ 133 h 189"/>
                  <a:gd name="T8" fmla="*/ 0 w 123"/>
                  <a:gd name="T9" fmla="*/ 95 h 189"/>
                  <a:gd name="T10" fmla="*/ 10 w 123"/>
                  <a:gd name="T11" fmla="*/ 57 h 189"/>
                  <a:gd name="T12" fmla="*/ 19 w 123"/>
                  <a:gd name="T13" fmla="*/ 28 h 189"/>
                  <a:gd name="T14" fmla="*/ 38 w 123"/>
                  <a:gd name="T15" fmla="*/ 9 h 189"/>
                  <a:gd name="T16" fmla="*/ 57 w 123"/>
                  <a:gd name="T17" fmla="*/ 0 h 189"/>
                  <a:gd name="T18" fmla="*/ 123 w 123"/>
                  <a:gd name="T19" fmla="*/ 0 h 189"/>
                  <a:gd name="T20" fmla="*/ 123 w 123"/>
                  <a:gd name="T21" fmla="*/ 189 h 189"/>
                  <a:gd name="T22" fmla="*/ 57 w 123"/>
                  <a:gd name="T23" fmla="*/ 189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89"/>
                  <a:gd name="T38" fmla="*/ 123 w 123"/>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89">
                    <a:moveTo>
                      <a:pt x="57" y="189"/>
                    </a:moveTo>
                    <a:lnTo>
                      <a:pt x="38" y="180"/>
                    </a:lnTo>
                    <a:lnTo>
                      <a:pt x="19" y="161"/>
                    </a:lnTo>
                    <a:lnTo>
                      <a:pt x="10" y="133"/>
                    </a:lnTo>
                    <a:lnTo>
                      <a:pt x="0" y="95"/>
                    </a:lnTo>
                    <a:lnTo>
                      <a:pt x="10" y="57"/>
                    </a:lnTo>
                    <a:lnTo>
                      <a:pt x="19" y="28"/>
                    </a:lnTo>
                    <a:lnTo>
                      <a:pt x="38" y="9"/>
                    </a:lnTo>
                    <a:lnTo>
                      <a:pt x="57" y="0"/>
                    </a:lnTo>
                    <a:lnTo>
                      <a:pt x="123" y="0"/>
                    </a:lnTo>
                    <a:lnTo>
                      <a:pt x="123" y="189"/>
                    </a:lnTo>
                    <a:lnTo>
                      <a:pt x="57" y="189"/>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6" name="Freeform 2030"/>
              <p:cNvSpPr>
                <a:spLocks/>
              </p:cNvSpPr>
              <p:nvPr/>
            </p:nvSpPr>
            <p:spPr bwMode="auto">
              <a:xfrm>
                <a:off x="2155" y="2253"/>
                <a:ext cx="114" cy="171"/>
              </a:xfrm>
              <a:custGeom>
                <a:avLst/>
                <a:gdLst>
                  <a:gd name="T0" fmla="*/ 57 w 114"/>
                  <a:gd name="T1" fmla="*/ 171 h 171"/>
                  <a:gd name="T2" fmla="*/ 38 w 114"/>
                  <a:gd name="T3" fmla="*/ 161 h 171"/>
                  <a:gd name="T4" fmla="*/ 19 w 114"/>
                  <a:gd name="T5" fmla="*/ 142 h 171"/>
                  <a:gd name="T6" fmla="*/ 10 w 114"/>
                  <a:gd name="T7" fmla="*/ 124 h 171"/>
                  <a:gd name="T8" fmla="*/ 0 w 114"/>
                  <a:gd name="T9" fmla="*/ 86 h 171"/>
                  <a:gd name="T10" fmla="*/ 10 w 114"/>
                  <a:gd name="T11" fmla="*/ 57 h 171"/>
                  <a:gd name="T12" fmla="*/ 19 w 114"/>
                  <a:gd name="T13" fmla="*/ 29 h 171"/>
                  <a:gd name="T14" fmla="*/ 38 w 114"/>
                  <a:gd name="T15" fmla="*/ 10 h 171"/>
                  <a:gd name="T16" fmla="*/ 57 w 114"/>
                  <a:gd name="T17" fmla="*/ 0 h 171"/>
                  <a:gd name="T18" fmla="*/ 114 w 114"/>
                  <a:gd name="T19" fmla="*/ 0 h 171"/>
                  <a:gd name="T20" fmla="*/ 114 w 114"/>
                  <a:gd name="T21" fmla="*/ 171 h 171"/>
                  <a:gd name="T22" fmla="*/ 57 w 114"/>
                  <a:gd name="T23" fmla="*/ 171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171"/>
                  <a:gd name="T38" fmla="*/ 114 w 114"/>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171">
                    <a:moveTo>
                      <a:pt x="57" y="171"/>
                    </a:moveTo>
                    <a:lnTo>
                      <a:pt x="38" y="161"/>
                    </a:lnTo>
                    <a:lnTo>
                      <a:pt x="19" y="142"/>
                    </a:lnTo>
                    <a:lnTo>
                      <a:pt x="10" y="124"/>
                    </a:lnTo>
                    <a:lnTo>
                      <a:pt x="0" y="86"/>
                    </a:lnTo>
                    <a:lnTo>
                      <a:pt x="10" y="57"/>
                    </a:lnTo>
                    <a:lnTo>
                      <a:pt x="19" y="29"/>
                    </a:lnTo>
                    <a:lnTo>
                      <a:pt x="38" y="10"/>
                    </a:lnTo>
                    <a:lnTo>
                      <a:pt x="57" y="0"/>
                    </a:lnTo>
                    <a:lnTo>
                      <a:pt x="114" y="0"/>
                    </a:lnTo>
                    <a:lnTo>
                      <a:pt x="114" y="171"/>
                    </a:lnTo>
                    <a:lnTo>
                      <a:pt x="57" y="171"/>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7" name="Freeform 2031"/>
              <p:cNvSpPr>
                <a:spLocks/>
              </p:cNvSpPr>
              <p:nvPr/>
            </p:nvSpPr>
            <p:spPr bwMode="auto">
              <a:xfrm>
                <a:off x="2165" y="2263"/>
                <a:ext cx="94" cy="151"/>
              </a:xfrm>
              <a:custGeom>
                <a:avLst/>
                <a:gdLst>
                  <a:gd name="T0" fmla="*/ 47 w 94"/>
                  <a:gd name="T1" fmla="*/ 151 h 151"/>
                  <a:gd name="T2" fmla="*/ 28 w 94"/>
                  <a:gd name="T3" fmla="*/ 142 h 151"/>
                  <a:gd name="T4" fmla="*/ 9 w 94"/>
                  <a:gd name="T5" fmla="*/ 132 h 151"/>
                  <a:gd name="T6" fmla="*/ 0 w 94"/>
                  <a:gd name="T7" fmla="*/ 76 h 151"/>
                  <a:gd name="T8" fmla="*/ 9 w 94"/>
                  <a:gd name="T9" fmla="*/ 28 h 151"/>
                  <a:gd name="T10" fmla="*/ 28 w 94"/>
                  <a:gd name="T11" fmla="*/ 9 h 151"/>
                  <a:gd name="T12" fmla="*/ 47 w 94"/>
                  <a:gd name="T13" fmla="*/ 0 h 151"/>
                  <a:gd name="T14" fmla="*/ 94 w 94"/>
                  <a:gd name="T15" fmla="*/ 0 h 151"/>
                  <a:gd name="T16" fmla="*/ 94 w 94"/>
                  <a:gd name="T17" fmla="*/ 151 h 151"/>
                  <a:gd name="T18" fmla="*/ 47 w 94"/>
                  <a:gd name="T19" fmla="*/ 151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51"/>
                  <a:gd name="T32" fmla="*/ 94 w 94"/>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51">
                    <a:moveTo>
                      <a:pt x="47" y="151"/>
                    </a:moveTo>
                    <a:lnTo>
                      <a:pt x="28" y="142"/>
                    </a:lnTo>
                    <a:lnTo>
                      <a:pt x="9" y="132"/>
                    </a:lnTo>
                    <a:lnTo>
                      <a:pt x="0" y="76"/>
                    </a:lnTo>
                    <a:lnTo>
                      <a:pt x="9" y="28"/>
                    </a:lnTo>
                    <a:lnTo>
                      <a:pt x="28" y="9"/>
                    </a:lnTo>
                    <a:lnTo>
                      <a:pt x="47" y="0"/>
                    </a:lnTo>
                    <a:lnTo>
                      <a:pt x="94" y="0"/>
                    </a:lnTo>
                    <a:lnTo>
                      <a:pt x="94" y="151"/>
                    </a:lnTo>
                    <a:lnTo>
                      <a:pt x="47" y="15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8" name="Freeform 2032"/>
              <p:cNvSpPr>
                <a:spLocks/>
              </p:cNvSpPr>
              <p:nvPr/>
            </p:nvSpPr>
            <p:spPr bwMode="auto">
              <a:xfrm>
                <a:off x="2165" y="2272"/>
                <a:ext cx="94" cy="133"/>
              </a:xfrm>
              <a:custGeom>
                <a:avLst/>
                <a:gdLst>
                  <a:gd name="T0" fmla="*/ 47 w 94"/>
                  <a:gd name="T1" fmla="*/ 133 h 133"/>
                  <a:gd name="T2" fmla="*/ 28 w 94"/>
                  <a:gd name="T3" fmla="*/ 133 h 133"/>
                  <a:gd name="T4" fmla="*/ 9 w 94"/>
                  <a:gd name="T5" fmla="*/ 114 h 133"/>
                  <a:gd name="T6" fmla="*/ 0 w 94"/>
                  <a:gd name="T7" fmla="*/ 67 h 133"/>
                  <a:gd name="T8" fmla="*/ 9 w 94"/>
                  <a:gd name="T9" fmla="*/ 19 h 133"/>
                  <a:gd name="T10" fmla="*/ 28 w 94"/>
                  <a:gd name="T11" fmla="*/ 10 h 133"/>
                  <a:gd name="T12" fmla="*/ 47 w 94"/>
                  <a:gd name="T13" fmla="*/ 0 h 133"/>
                  <a:gd name="T14" fmla="*/ 94 w 94"/>
                  <a:gd name="T15" fmla="*/ 0 h 133"/>
                  <a:gd name="T16" fmla="*/ 94 w 94"/>
                  <a:gd name="T17" fmla="*/ 133 h 133"/>
                  <a:gd name="T18" fmla="*/ 47 w 94"/>
                  <a:gd name="T19" fmla="*/ 133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33"/>
                  <a:gd name="T32" fmla="*/ 94 w 94"/>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33">
                    <a:moveTo>
                      <a:pt x="47" y="133"/>
                    </a:moveTo>
                    <a:lnTo>
                      <a:pt x="28" y="133"/>
                    </a:lnTo>
                    <a:lnTo>
                      <a:pt x="9" y="114"/>
                    </a:lnTo>
                    <a:lnTo>
                      <a:pt x="0" y="67"/>
                    </a:lnTo>
                    <a:lnTo>
                      <a:pt x="9" y="19"/>
                    </a:lnTo>
                    <a:lnTo>
                      <a:pt x="28" y="10"/>
                    </a:lnTo>
                    <a:lnTo>
                      <a:pt x="47" y="0"/>
                    </a:lnTo>
                    <a:lnTo>
                      <a:pt x="94" y="0"/>
                    </a:lnTo>
                    <a:lnTo>
                      <a:pt x="94" y="133"/>
                    </a:lnTo>
                    <a:lnTo>
                      <a:pt x="47" y="13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69" name="Freeform 2033"/>
              <p:cNvSpPr>
                <a:spLocks/>
              </p:cNvSpPr>
              <p:nvPr/>
            </p:nvSpPr>
            <p:spPr bwMode="auto">
              <a:xfrm>
                <a:off x="2174" y="2282"/>
                <a:ext cx="76" cy="113"/>
              </a:xfrm>
              <a:custGeom>
                <a:avLst/>
                <a:gdLst>
                  <a:gd name="T0" fmla="*/ 38 w 76"/>
                  <a:gd name="T1" fmla="*/ 113 h 113"/>
                  <a:gd name="T2" fmla="*/ 29 w 76"/>
                  <a:gd name="T3" fmla="*/ 113 h 113"/>
                  <a:gd name="T4" fmla="*/ 10 w 76"/>
                  <a:gd name="T5" fmla="*/ 95 h 113"/>
                  <a:gd name="T6" fmla="*/ 0 w 76"/>
                  <a:gd name="T7" fmla="*/ 57 h 113"/>
                  <a:gd name="T8" fmla="*/ 10 w 76"/>
                  <a:gd name="T9" fmla="*/ 19 h 113"/>
                  <a:gd name="T10" fmla="*/ 29 w 76"/>
                  <a:gd name="T11" fmla="*/ 9 h 113"/>
                  <a:gd name="T12" fmla="*/ 38 w 76"/>
                  <a:gd name="T13" fmla="*/ 0 h 113"/>
                  <a:gd name="T14" fmla="*/ 76 w 76"/>
                  <a:gd name="T15" fmla="*/ 0 h 113"/>
                  <a:gd name="T16" fmla="*/ 76 w 76"/>
                  <a:gd name="T17" fmla="*/ 113 h 113"/>
                  <a:gd name="T18" fmla="*/ 38 w 76"/>
                  <a:gd name="T19" fmla="*/ 113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13"/>
                  <a:gd name="T32" fmla="*/ 76 w 76"/>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13">
                    <a:moveTo>
                      <a:pt x="38" y="113"/>
                    </a:moveTo>
                    <a:lnTo>
                      <a:pt x="29" y="113"/>
                    </a:lnTo>
                    <a:lnTo>
                      <a:pt x="10" y="95"/>
                    </a:lnTo>
                    <a:lnTo>
                      <a:pt x="0" y="57"/>
                    </a:lnTo>
                    <a:lnTo>
                      <a:pt x="10" y="19"/>
                    </a:lnTo>
                    <a:lnTo>
                      <a:pt x="29" y="9"/>
                    </a:lnTo>
                    <a:lnTo>
                      <a:pt x="38" y="0"/>
                    </a:lnTo>
                    <a:lnTo>
                      <a:pt x="76" y="0"/>
                    </a:lnTo>
                    <a:lnTo>
                      <a:pt x="76" y="113"/>
                    </a:lnTo>
                    <a:lnTo>
                      <a:pt x="38" y="113"/>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70" name="Freeform 2034"/>
              <p:cNvSpPr>
                <a:spLocks/>
              </p:cNvSpPr>
              <p:nvPr/>
            </p:nvSpPr>
            <p:spPr bwMode="auto">
              <a:xfrm>
                <a:off x="2184" y="2291"/>
                <a:ext cx="66" cy="95"/>
              </a:xfrm>
              <a:custGeom>
                <a:avLst/>
                <a:gdLst>
                  <a:gd name="T0" fmla="*/ 28 w 66"/>
                  <a:gd name="T1" fmla="*/ 95 h 95"/>
                  <a:gd name="T2" fmla="*/ 9 w 66"/>
                  <a:gd name="T3" fmla="*/ 86 h 95"/>
                  <a:gd name="T4" fmla="*/ 0 w 66"/>
                  <a:gd name="T5" fmla="*/ 48 h 95"/>
                  <a:gd name="T6" fmla="*/ 9 w 66"/>
                  <a:gd name="T7" fmla="*/ 10 h 95"/>
                  <a:gd name="T8" fmla="*/ 28 w 66"/>
                  <a:gd name="T9" fmla="*/ 0 h 95"/>
                  <a:gd name="T10" fmla="*/ 66 w 66"/>
                  <a:gd name="T11" fmla="*/ 0 h 95"/>
                  <a:gd name="T12" fmla="*/ 66 w 66"/>
                  <a:gd name="T13" fmla="*/ 95 h 95"/>
                  <a:gd name="T14" fmla="*/ 28 w 66"/>
                  <a:gd name="T15" fmla="*/ 95 h 95"/>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95"/>
                  <a:gd name="T26" fmla="*/ 66 w 6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95">
                    <a:moveTo>
                      <a:pt x="28" y="95"/>
                    </a:moveTo>
                    <a:lnTo>
                      <a:pt x="9" y="86"/>
                    </a:lnTo>
                    <a:lnTo>
                      <a:pt x="0" y="48"/>
                    </a:lnTo>
                    <a:lnTo>
                      <a:pt x="9" y="10"/>
                    </a:lnTo>
                    <a:lnTo>
                      <a:pt x="28" y="0"/>
                    </a:lnTo>
                    <a:lnTo>
                      <a:pt x="66" y="0"/>
                    </a:lnTo>
                    <a:lnTo>
                      <a:pt x="66" y="95"/>
                    </a:lnTo>
                    <a:lnTo>
                      <a:pt x="28" y="95"/>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71" name="Freeform 2035"/>
              <p:cNvSpPr>
                <a:spLocks/>
              </p:cNvSpPr>
              <p:nvPr/>
            </p:nvSpPr>
            <p:spPr bwMode="auto">
              <a:xfrm>
                <a:off x="2184" y="2301"/>
                <a:ext cx="56" cy="76"/>
              </a:xfrm>
              <a:custGeom>
                <a:avLst/>
                <a:gdLst>
                  <a:gd name="T0" fmla="*/ 28 w 56"/>
                  <a:gd name="T1" fmla="*/ 76 h 76"/>
                  <a:gd name="T2" fmla="*/ 9 w 56"/>
                  <a:gd name="T3" fmla="*/ 66 h 76"/>
                  <a:gd name="T4" fmla="*/ 0 w 56"/>
                  <a:gd name="T5" fmla="*/ 38 h 76"/>
                  <a:gd name="T6" fmla="*/ 9 w 56"/>
                  <a:gd name="T7" fmla="*/ 9 h 76"/>
                  <a:gd name="T8" fmla="*/ 28 w 56"/>
                  <a:gd name="T9" fmla="*/ 0 h 76"/>
                  <a:gd name="T10" fmla="*/ 56 w 56"/>
                  <a:gd name="T11" fmla="*/ 0 h 76"/>
                  <a:gd name="T12" fmla="*/ 56 w 56"/>
                  <a:gd name="T13" fmla="*/ 76 h 76"/>
                  <a:gd name="T14" fmla="*/ 28 w 56"/>
                  <a:gd name="T15" fmla="*/ 76 h 7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76"/>
                  <a:gd name="T26" fmla="*/ 56 w 56"/>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76">
                    <a:moveTo>
                      <a:pt x="28" y="76"/>
                    </a:moveTo>
                    <a:lnTo>
                      <a:pt x="9" y="66"/>
                    </a:lnTo>
                    <a:lnTo>
                      <a:pt x="0" y="38"/>
                    </a:lnTo>
                    <a:lnTo>
                      <a:pt x="9" y="9"/>
                    </a:lnTo>
                    <a:lnTo>
                      <a:pt x="28" y="0"/>
                    </a:lnTo>
                    <a:lnTo>
                      <a:pt x="56" y="0"/>
                    </a:lnTo>
                    <a:lnTo>
                      <a:pt x="56" y="76"/>
                    </a:lnTo>
                    <a:lnTo>
                      <a:pt x="28" y="76"/>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72" name="Freeform 2036"/>
              <p:cNvSpPr>
                <a:spLocks/>
              </p:cNvSpPr>
              <p:nvPr/>
            </p:nvSpPr>
            <p:spPr bwMode="auto">
              <a:xfrm>
                <a:off x="2193" y="2310"/>
                <a:ext cx="38" cy="57"/>
              </a:xfrm>
              <a:custGeom>
                <a:avLst/>
                <a:gdLst>
                  <a:gd name="T0" fmla="*/ 19 w 38"/>
                  <a:gd name="T1" fmla="*/ 57 h 57"/>
                  <a:gd name="T2" fmla="*/ 10 w 38"/>
                  <a:gd name="T3" fmla="*/ 48 h 57"/>
                  <a:gd name="T4" fmla="*/ 0 w 38"/>
                  <a:gd name="T5" fmla="*/ 29 h 57"/>
                  <a:gd name="T6" fmla="*/ 10 w 38"/>
                  <a:gd name="T7" fmla="*/ 10 h 57"/>
                  <a:gd name="T8" fmla="*/ 19 w 38"/>
                  <a:gd name="T9" fmla="*/ 0 h 57"/>
                  <a:gd name="T10" fmla="*/ 38 w 38"/>
                  <a:gd name="T11" fmla="*/ 0 h 57"/>
                  <a:gd name="T12" fmla="*/ 38 w 38"/>
                  <a:gd name="T13" fmla="*/ 57 h 57"/>
                  <a:gd name="T14" fmla="*/ 19 w 38"/>
                  <a:gd name="T15" fmla="*/ 57 h 5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7"/>
                  <a:gd name="T26" fmla="*/ 38 w 38"/>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7">
                    <a:moveTo>
                      <a:pt x="19" y="57"/>
                    </a:moveTo>
                    <a:lnTo>
                      <a:pt x="10" y="48"/>
                    </a:lnTo>
                    <a:lnTo>
                      <a:pt x="0" y="29"/>
                    </a:lnTo>
                    <a:lnTo>
                      <a:pt x="10" y="10"/>
                    </a:lnTo>
                    <a:lnTo>
                      <a:pt x="19" y="0"/>
                    </a:lnTo>
                    <a:lnTo>
                      <a:pt x="38" y="0"/>
                    </a:lnTo>
                    <a:lnTo>
                      <a:pt x="38" y="57"/>
                    </a:lnTo>
                    <a:lnTo>
                      <a:pt x="19" y="57"/>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73" name="Freeform 2037"/>
              <p:cNvSpPr>
                <a:spLocks/>
              </p:cNvSpPr>
              <p:nvPr/>
            </p:nvSpPr>
            <p:spPr bwMode="auto">
              <a:xfrm>
                <a:off x="2193" y="2320"/>
                <a:ext cx="38" cy="38"/>
              </a:xfrm>
              <a:custGeom>
                <a:avLst/>
                <a:gdLst>
                  <a:gd name="T0" fmla="*/ 19 w 38"/>
                  <a:gd name="T1" fmla="*/ 38 h 38"/>
                  <a:gd name="T2" fmla="*/ 10 w 38"/>
                  <a:gd name="T3" fmla="*/ 28 h 38"/>
                  <a:gd name="T4" fmla="*/ 0 w 38"/>
                  <a:gd name="T5" fmla="*/ 19 h 38"/>
                  <a:gd name="T6" fmla="*/ 10 w 38"/>
                  <a:gd name="T7" fmla="*/ 9 h 38"/>
                  <a:gd name="T8" fmla="*/ 19 w 38"/>
                  <a:gd name="T9" fmla="*/ 0 h 38"/>
                  <a:gd name="T10" fmla="*/ 38 w 38"/>
                  <a:gd name="T11" fmla="*/ 0 h 38"/>
                  <a:gd name="T12" fmla="*/ 38 w 38"/>
                  <a:gd name="T13" fmla="*/ 38 h 38"/>
                  <a:gd name="T14" fmla="*/ 19 w 38"/>
                  <a:gd name="T15" fmla="*/ 38 h 3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8"/>
                  <a:gd name="T26" fmla="*/ 38 w 38"/>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8">
                    <a:moveTo>
                      <a:pt x="19" y="38"/>
                    </a:moveTo>
                    <a:lnTo>
                      <a:pt x="10" y="28"/>
                    </a:lnTo>
                    <a:lnTo>
                      <a:pt x="0" y="19"/>
                    </a:lnTo>
                    <a:lnTo>
                      <a:pt x="10" y="9"/>
                    </a:lnTo>
                    <a:lnTo>
                      <a:pt x="19" y="0"/>
                    </a:lnTo>
                    <a:lnTo>
                      <a:pt x="38" y="0"/>
                    </a:lnTo>
                    <a:lnTo>
                      <a:pt x="38" y="38"/>
                    </a:lnTo>
                    <a:lnTo>
                      <a:pt x="19" y="3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574" name="Freeform 2038"/>
              <p:cNvSpPr>
                <a:spLocks/>
              </p:cNvSpPr>
              <p:nvPr/>
            </p:nvSpPr>
            <p:spPr bwMode="auto">
              <a:xfrm>
                <a:off x="2203" y="2329"/>
                <a:ext cx="19" cy="19"/>
              </a:xfrm>
              <a:custGeom>
                <a:avLst/>
                <a:gdLst>
                  <a:gd name="T0" fmla="*/ 9 w 19"/>
                  <a:gd name="T1" fmla="*/ 19 h 19"/>
                  <a:gd name="T2" fmla="*/ 0 w 19"/>
                  <a:gd name="T3" fmla="*/ 19 h 19"/>
                  <a:gd name="T4" fmla="*/ 0 w 19"/>
                  <a:gd name="T5" fmla="*/ 10 h 19"/>
                  <a:gd name="T6" fmla="*/ 0 w 19"/>
                  <a:gd name="T7" fmla="*/ 0 h 19"/>
                  <a:gd name="T8" fmla="*/ 9 w 19"/>
                  <a:gd name="T9" fmla="*/ 0 h 19"/>
                  <a:gd name="T10" fmla="*/ 19 w 19"/>
                  <a:gd name="T11" fmla="*/ 0 h 19"/>
                  <a:gd name="T12" fmla="*/ 19 w 19"/>
                  <a:gd name="T13" fmla="*/ 19 h 19"/>
                  <a:gd name="T14" fmla="*/ 9 w 19"/>
                  <a:gd name="T15" fmla="*/ 19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9" y="19"/>
                    </a:moveTo>
                    <a:lnTo>
                      <a:pt x="0" y="19"/>
                    </a:lnTo>
                    <a:lnTo>
                      <a:pt x="0" y="10"/>
                    </a:lnTo>
                    <a:lnTo>
                      <a:pt x="0" y="0"/>
                    </a:lnTo>
                    <a:lnTo>
                      <a:pt x="9" y="0"/>
                    </a:lnTo>
                    <a:lnTo>
                      <a:pt x="19" y="0"/>
                    </a:lnTo>
                    <a:lnTo>
                      <a:pt x="19" y="19"/>
                    </a:lnTo>
                    <a:lnTo>
                      <a:pt x="9" y="1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grpSp>
      <p:cxnSp>
        <p:nvCxnSpPr>
          <p:cNvPr id="975" name="直線コネクタ 974"/>
          <p:cNvCxnSpPr/>
          <p:nvPr/>
        </p:nvCxnSpPr>
        <p:spPr>
          <a:xfrm flipH="1">
            <a:off x="5868007" y="4088607"/>
            <a:ext cx="2140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6" name="Oval 1025"/>
          <p:cNvSpPr>
            <a:spLocks noChangeAspect="1" noChangeArrowheads="1"/>
          </p:cNvSpPr>
          <p:nvPr/>
        </p:nvSpPr>
        <p:spPr bwMode="auto">
          <a:xfrm>
            <a:off x="5931910" y="3915057"/>
            <a:ext cx="328210" cy="347100"/>
          </a:xfrm>
          <a:prstGeom prst="ellipse">
            <a:avLst/>
          </a:prstGeom>
          <a:gradFill rotWithShape="0">
            <a:gsLst>
              <a:gs pos="0">
                <a:srgbClr val="FFCCCC"/>
              </a:gs>
              <a:gs pos="100000">
                <a:srgbClr val="FF0000"/>
              </a:gs>
            </a:gsLst>
            <a:path path="shape">
              <a:fillToRect l="50000" t="50000" r="50000" b="50000"/>
            </a:path>
          </a:gradFill>
          <a:ln>
            <a:noFill/>
          </a:ln>
        </p:spPr>
        <p:txBody>
          <a:bodyPr wrap="none" anchor="ct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endParaRPr lang="en-US" altLang="en-US" sz="2000">
              <a:latin typeface="+mn-lt"/>
            </a:endParaRPr>
          </a:p>
        </p:txBody>
      </p:sp>
      <p:sp>
        <p:nvSpPr>
          <p:cNvPr id="977" name="Text Box 2041"/>
          <p:cNvSpPr txBox="1">
            <a:spLocks noChangeAspect="1" noChangeArrowheads="1"/>
          </p:cNvSpPr>
          <p:nvPr/>
        </p:nvSpPr>
        <p:spPr bwMode="auto">
          <a:xfrm>
            <a:off x="5311747" y="3894138"/>
            <a:ext cx="68388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300" tIns="57150" rIns="114300" bIns="57150" anchor="ctr">
            <a:spAutoFit/>
          </a:bodyPr>
          <a:lstStyle>
            <a:lvl1pPr defTabSz="1143000">
              <a:defRPr kumimoji="1" sz="2400">
                <a:solidFill>
                  <a:schemeClr val="tx1"/>
                </a:solidFill>
                <a:latin typeface="Times New Roman" pitchFamily="18" charset="0"/>
                <a:ea typeface="ＭＳ Ｐゴシック" pitchFamily="50" charset="-128"/>
              </a:defRPr>
            </a:lvl1pPr>
            <a:lvl2pPr marL="742950" indent="-285750" defTabSz="1143000">
              <a:defRPr kumimoji="1" sz="2400">
                <a:solidFill>
                  <a:schemeClr val="tx1"/>
                </a:solidFill>
                <a:latin typeface="Times New Roman" pitchFamily="18" charset="0"/>
                <a:ea typeface="ＭＳ Ｐゴシック" pitchFamily="50" charset="-128"/>
              </a:defRPr>
            </a:lvl2pPr>
            <a:lvl3pPr marL="1143000" indent="-228600" defTabSz="1143000">
              <a:defRPr kumimoji="1" sz="2400">
                <a:solidFill>
                  <a:schemeClr val="tx1"/>
                </a:solidFill>
                <a:latin typeface="Times New Roman" pitchFamily="18" charset="0"/>
                <a:ea typeface="ＭＳ Ｐゴシック" pitchFamily="50" charset="-128"/>
              </a:defRPr>
            </a:lvl3pPr>
            <a:lvl4pPr marL="1600200" indent="-228600" defTabSz="1143000">
              <a:defRPr kumimoji="1" sz="2400">
                <a:solidFill>
                  <a:schemeClr val="tx1"/>
                </a:solidFill>
                <a:latin typeface="Times New Roman" pitchFamily="18" charset="0"/>
                <a:ea typeface="ＭＳ Ｐゴシック" pitchFamily="50" charset="-128"/>
              </a:defRPr>
            </a:lvl4pPr>
            <a:lvl5pPr marL="2057400" indent="-228600" defTabSz="1143000">
              <a:defRPr kumimoji="1" sz="2400">
                <a:solidFill>
                  <a:schemeClr val="tx1"/>
                </a:solidFill>
                <a:latin typeface="Times New Roman" pitchFamily="18" charset="0"/>
                <a:ea typeface="ＭＳ Ｐゴシック" pitchFamily="50" charset="-128"/>
              </a:defRPr>
            </a:lvl5pPr>
            <a:lvl6pPr marL="25146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en-US" altLang="ja-JP" sz="1800" dirty="0">
                <a:latin typeface="+mj-lt"/>
              </a:rPr>
              <a:t>GDP</a:t>
            </a:r>
          </a:p>
        </p:txBody>
      </p:sp>
      <p:sp>
        <p:nvSpPr>
          <p:cNvPr id="978" name="上カーブ矢印 977"/>
          <p:cNvSpPr/>
          <p:nvPr/>
        </p:nvSpPr>
        <p:spPr>
          <a:xfrm>
            <a:off x="6005781" y="4351809"/>
            <a:ext cx="939800" cy="694875"/>
          </a:xfrm>
          <a:prstGeom prst="curvedUpArrow">
            <a:avLst>
              <a:gd name="adj1" fmla="val 5012"/>
              <a:gd name="adj2" fmla="val 20914"/>
              <a:gd name="adj3" fmla="val 25000"/>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79" name="右矢印 978"/>
          <p:cNvSpPr/>
          <p:nvPr/>
        </p:nvSpPr>
        <p:spPr>
          <a:xfrm>
            <a:off x="5894035" y="4997116"/>
            <a:ext cx="1143000" cy="128129"/>
          </a:xfrm>
          <a:prstGeom prst="rightArrow">
            <a:avLst>
              <a:gd name="adj1" fmla="val 29412"/>
              <a:gd name="adj2" fmla="val 133606"/>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Text Box 2041"/>
          <p:cNvSpPr txBox="1">
            <a:spLocks noChangeAspect="1" noChangeArrowheads="1"/>
          </p:cNvSpPr>
          <p:nvPr/>
        </p:nvSpPr>
        <p:spPr bwMode="auto">
          <a:xfrm>
            <a:off x="6685409" y="3876252"/>
            <a:ext cx="68388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300" tIns="57150" rIns="114300" bIns="57150" anchor="ctr">
            <a:spAutoFit/>
          </a:bodyPr>
          <a:lstStyle>
            <a:lvl1pPr defTabSz="1143000">
              <a:defRPr kumimoji="1" sz="2400">
                <a:solidFill>
                  <a:schemeClr val="tx1"/>
                </a:solidFill>
                <a:latin typeface="Times New Roman" pitchFamily="18" charset="0"/>
                <a:ea typeface="ＭＳ Ｐゴシック" pitchFamily="50" charset="-128"/>
              </a:defRPr>
            </a:lvl1pPr>
            <a:lvl2pPr marL="742950" indent="-285750" defTabSz="1143000">
              <a:defRPr kumimoji="1" sz="2400">
                <a:solidFill>
                  <a:schemeClr val="tx1"/>
                </a:solidFill>
                <a:latin typeface="Times New Roman" pitchFamily="18" charset="0"/>
                <a:ea typeface="ＭＳ Ｐゴシック" pitchFamily="50" charset="-128"/>
              </a:defRPr>
            </a:lvl2pPr>
            <a:lvl3pPr marL="1143000" indent="-228600" defTabSz="1143000">
              <a:defRPr kumimoji="1" sz="2400">
                <a:solidFill>
                  <a:schemeClr val="tx1"/>
                </a:solidFill>
                <a:latin typeface="Times New Roman" pitchFamily="18" charset="0"/>
                <a:ea typeface="ＭＳ Ｐゴシック" pitchFamily="50" charset="-128"/>
              </a:defRPr>
            </a:lvl3pPr>
            <a:lvl4pPr marL="1600200" indent="-228600" defTabSz="1143000">
              <a:defRPr kumimoji="1" sz="2400">
                <a:solidFill>
                  <a:schemeClr val="tx1"/>
                </a:solidFill>
                <a:latin typeface="Times New Roman" pitchFamily="18" charset="0"/>
                <a:ea typeface="ＭＳ Ｐゴシック" pitchFamily="50" charset="-128"/>
              </a:defRPr>
            </a:lvl4pPr>
            <a:lvl5pPr marL="2057400" indent="-228600" defTabSz="1143000">
              <a:defRPr kumimoji="1" sz="2400">
                <a:solidFill>
                  <a:schemeClr val="tx1"/>
                </a:solidFill>
                <a:latin typeface="Times New Roman" pitchFamily="18" charset="0"/>
                <a:ea typeface="ＭＳ Ｐゴシック" pitchFamily="50" charset="-128"/>
              </a:defRPr>
            </a:lvl5pPr>
            <a:lvl6pPr marL="25146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en-US" altLang="ja-JP" sz="1800" dirty="0">
                <a:latin typeface="+mj-lt"/>
              </a:rPr>
              <a:t>GDP</a:t>
            </a:r>
          </a:p>
        </p:txBody>
      </p:sp>
      <p:sp>
        <p:nvSpPr>
          <p:cNvPr id="981" name="Text Box 2041"/>
          <p:cNvSpPr txBox="1">
            <a:spLocks noChangeAspect="1" noChangeArrowheads="1"/>
          </p:cNvSpPr>
          <p:nvPr/>
        </p:nvSpPr>
        <p:spPr bwMode="auto">
          <a:xfrm>
            <a:off x="8534400" y="5398528"/>
            <a:ext cx="1312757" cy="484748"/>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lIns="114300" tIns="57150" rIns="114300" bIns="57150" anchor="ctr">
            <a:spAutoFit/>
          </a:bodyPr>
          <a:lstStyle>
            <a:lvl1pPr defTabSz="1143000">
              <a:defRPr kumimoji="1" sz="2400">
                <a:solidFill>
                  <a:schemeClr val="tx1"/>
                </a:solidFill>
                <a:latin typeface="Times New Roman" pitchFamily="18" charset="0"/>
                <a:ea typeface="ＭＳ Ｐゴシック" pitchFamily="50" charset="-128"/>
              </a:defRPr>
            </a:lvl1pPr>
            <a:lvl2pPr marL="742950" indent="-285750" defTabSz="1143000">
              <a:defRPr kumimoji="1" sz="2400">
                <a:solidFill>
                  <a:schemeClr val="tx1"/>
                </a:solidFill>
                <a:latin typeface="Times New Roman" pitchFamily="18" charset="0"/>
                <a:ea typeface="ＭＳ Ｐゴシック" pitchFamily="50" charset="-128"/>
              </a:defRPr>
            </a:lvl2pPr>
            <a:lvl3pPr marL="1143000" indent="-228600" defTabSz="1143000">
              <a:defRPr kumimoji="1" sz="2400">
                <a:solidFill>
                  <a:schemeClr val="tx1"/>
                </a:solidFill>
                <a:latin typeface="Times New Roman" pitchFamily="18" charset="0"/>
                <a:ea typeface="ＭＳ Ｐゴシック" pitchFamily="50" charset="-128"/>
              </a:defRPr>
            </a:lvl3pPr>
            <a:lvl4pPr marL="1600200" indent="-228600" defTabSz="1143000">
              <a:defRPr kumimoji="1" sz="2400">
                <a:solidFill>
                  <a:schemeClr val="tx1"/>
                </a:solidFill>
                <a:latin typeface="Times New Roman" pitchFamily="18" charset="0"/>
                <a:ea typeface="ＭＳ Ｐゴシック" pitchFamily="50" charset="-128"/>
              </a:defRPr>
            </a:lvl4pPr>
            <a:lvl5pPr marL="2057400" indent="-228600" defTabSz="1143000">
              <a:defRPr kumimoji="1" sz="2400">
                <a:solidFill>
                  <a:schemeClr val="tx1"/>
                </a:solidFill>
                <a:latin typeface="Times New Roman" pitchFamily="18" charset="0"/>
                <a:ea typeface="ＭＳ Ｐゴシック" pitchFamily="50" charset="-128"/>
              </a:defRPr>
            </a:lvl5pPr>
            <a:lvl6pPr marL="25146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en-US" altLang="ja-JP" dirty="0">
                <a:solidFill>
                  <a:srgbClr val="FF0066"/>
                </a:solidFill>
                <a:latin typeface="+mn-lt"/>
              </a:rPr>
              <a:t>AFP-L3</a:t>
            </a:r>
          </a:p>
        </p:txBody>
      </p:sp>
      <p:sp>
        <p:nvSpPr>
          <p:cNvPr id="982" name="Text Box 2041"/>
          <p:cNvSpPr txBox="1">
            <a:spLocks noChangeAspect="1" noChangeArrowheads="1"/>
          </p:cNvSpPr>
          <p:nvPr/>
        </p:nvSpPr>
        <p:spPr bwMode="auto">
          <a:xfrm>
            <a:off x="2362200" y="5398528"/>
            <a:ext cx="1312757" cy="484748"/>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lIns="114300" tIns="57150" rIns="114300" bIns="57150" anchor="ctr">
            <a:spAutoFit/>
          </a:bodyPr>
          <a:lstStyle>
            <a:lvl1pPr defTabSz="1143000">
              <a:defRPr kumimoji="1" sz="2400">
                <a:solidFill>
                  <a:schemeClr val="tx1"/>
                </a:solidFill>
                <a:latin typeface="Times New Roman" pitchFamily="18" charset="0"/>
                <a:ea typeface="ＭＳ Ｐゴシック" pitchFamily="50" charset="-128"/>
              </a:defRPr>
            </a:lvl1pPr>
            <a:lvl2pPr marL="742950" indent="-285750" defTabSz="1143000">
              <a:defRPr kumimoji="1" sz="2400">
                <a:solidFill>
                  <a:schemeClr val="tx1"/>
                </a:solidFill>
                <a:latin typeface="Times New Roman" pitchFamily="18" charset="0"/>
                <a:ea typeface="ＭＳ Ｐゴシック" pitchFamily="50" charset="-128"/>
              </a:defRPr>
            </a:lvl2pPr>
            <a:lvl3pPr marL="1143000" indent="-228600" defTabSz="1143000">
              <a:defRPr kumimoji="1" sz="2400">
                <a:solidFill>
                  <a:schemeClr val="tx1"/>
                </a:solidFill>
                <a:latin typeface="Times New Roman" pitchFamily="18" charset="0"/>
                <a:ea typeface="ＭＳ Ｐゴシック" pitchFamily="50" charset="-128"/>
              </a:defRPr>
            </a:lvl3pPr>
            <a:lvl4pPr marL="1600200" indent="-228600" defTabSz="1143000">
              <a:defRPr kumimoji="1" sz="2400">
                <a:solidFill>
                  <a:schemeClr val="tx1"/>
                </a:solidFill>
                <a:latin typeface="Times New Roman" pitchFamily="18" charset="0"/>
                <a:ea typeface="ＭＳ Ｐゴシック" pitchFamily="50" charset="-128"/>
              </a:defRPr>
            </a:lvl4pPr>
            <a:lvl5pPr marL="2057400" indent="-228600" defTabSz="1143000">
              <a:defRPr kumimoji="1" sz="2400">
                <a:solidFill>
                  <a:schemeClr val="tx1"/>
                </a:solidFill>
                <a:latin typeface="Times New Roman" pitchFamily="18" charset="0"/>
                <a:ea typeface="ＭＳ Ｐゴシック" pitchFamily="50" charset="-128"/>
              </a:defRPr>
            </a:lvl5pPr>
            <a:lvl6pPr marL="25146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en-US" altLang="ja-JP" dirty="0">
                <a:solidFill>
                  <a:srgbClr val="FF0066"/>
                </a:solidFill>
                <a:latin typeface="+mn-lt"/>
              </a:rPr>
              <a:t>AFP-L1</a:t>
            </a:r>
          </a:p>
        </p:txBody>
      </p:sp>
      <p:sp>
        <p:nvSpPr>
          <p:cNvPr id="983" name="Text Box 2041"/>
          <p:cNvSpPr txBox="1">
            <a:spLocks noChangeAspect="1" noChangeArrowheads="1"/>
          </p:cNvSpPr>
          <p:nvPr/>
        </p:nvSpPr>
        <p:spPr bwMode="auto">
          <a:xfrm>
            <a:off x="9028112" y="3795748"/>
            <a:ext cx="116998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300" tIns="57150" rIns="114300" bIns="57150" anchor="ctr">
            <a:spAutoFit/>
          </a:bodyPr>
          <a:lstStyle>
            <a:lvl1pPr defTabSz="1143000">
              <a:defRPr kumimoji="1" sz="2400">
                <a:solidFill>
                  <a:schemeClr val="tx1"/>
                </a:solidFill>
                <a:latin typeface="Times New Roman" pitchFamily="18" charset="0"/>
                <a:ea typeface="ＭＳ Ｐゴシック" pitchFamily="50" charset="-128"/>
              </a:defRPr>
            </a:lvl1pPr>
            <a:lvl2pPr marL="742950" indent="-285750" defTabSz="1143000">
              <a:defRPr kumimoji="1" sz="2400">
                <a:solidFill>
                  <a:schemeClr val="tx1"/>
                </a:solidFill>
                <a:latin typeface="Times New Roman" pitchFamily="18" charset="0"/>
                <a:ea typeface="ＭＳ Ｐゴシック" pitchFamily="50" charset="-128"/>
              </a:defRPr>
            </a:lvl2pPr>
            <a:lvl3pPr marL="1143000" indent="-228600" defTabSz="1143000">
              <a:defRPr kumimoji="1" sz="2400">
                <a:solidFill>
                  <a:schemeClr val="tx1"/>
                </a:solidFill>
                <a:latin typeface="Times New Roman" pitchFamily="18" charset="0"/>
                <a:ea typeface="ＭＳ Ｐゴシック" pitchFamily="50" charset="-128"/>
              </a:defRPr>
            </a:lvl3pPr>
            <a:lvl4pPr marL="1600200" indent="-228600" defTabSz="1143000">
              <a:defRPr kumimoji="1" sz="2400">
                <a:solidFill>
                  <a:schemeClr val="tx1"/>
                </a:solidFill>
                <a:latin typeface="Times New Roman" pitchFamily="18" charset="0"/>
                <a:ea typeface="ＭＳ Ｐゴシック" pitchFamily="50" charset="-128"/>
              </a:defRPr>
            </a:lvl4pPr>
            <a:lvl5pPr marL="2057400" indent="-228600" defTabSz="1143000">
              <a:defRPr kumimoji="1" sz="2400">
                <a:solidFill>
                  <a:schemeClr val="tx1"/>
                </a:solidFill>
                <a:latin typeface="Times New Roman" pitchFamily="18" charset="0"/>
                <a:ea typeface="ＭＳ Ｐゴシック" pitchFamily="50" charset="-128"/>
              </a:defRPr>
            </a:lvl5pPr>
            <a:lvl6pPr marL="25146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11430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lang="en-US" altLang="ja-JP" sz="1800" dirty="0">
                <a:solidFill>
                  <a:srgbClr val="FF0000"/>
                </a:solidFill>
                <a:latin typeface="+mj-lt"/>
              </a:rPr>
              <a:t>Fucose</a:t>
            </a:r>
          </a:p>
        </p:txBody>
      </p:sp>
      <p:sp>
        <p:nvSpPr>
          <p:cNvPr id="984" name="Oval 2047"/>
          <p:cNvSpPr>
            <a:spLocks noChangeAspect="1" noChangeArrowheads="1"/>
          </p:cNvSpPr>
          <p:nvPr/>
        </p:nvSpPr>
        <p:spPr bwMode="auto">
          <a:xfrm>
            <a:off x="5133979" y="5951538"/>
            <a:ext cx="220663" cy="233363"/>
          </a:xfrm>
          <a:prstGeom prst="ellipse">
            <a:avLst/>
          </a:prstGeom>
          <a:gradFill rotWithShape="0">
            <a:gsLst>
              <a:gs pos="0">
                <a:srgbClr val="DDA9DD"/>
              </a:gs>
              <a:gs pos="100000">
                <a:srgbClr val="9900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endParaRPr lang="en-US" altLang="en-US" sz="2000">
              <a:latin typeface="+mn-lt"/>
            </a:endParaRPr>
          </a:p>
        </p:txBody>
      </p:sp>
      <p:sp>
        <p:nvSpPr>
          <p:cNvPr id="985" name="Oval 1024"/>
          <p:cNvSpPr>
            <a:spLocks noChangeAspect="1" noChangeArrowheads="1"/>
          </p:cNvSpPr>
          <p:nvPr/>
        </p:nvSpPr>
        <p:spPr bwMode="auto">
          <a:xfrm>
            <a:off x="7718425" y="5951538"/>
            <a:ext cx="219075" cy="233363"/>
          </a:xfrm>
          <a:prstGeom prst="ellipse">
            <a:avLst/>
          </a:prstGeom>
          <a:gradFill rotWithShape="0">
            <a:gsLst>
              <a:gs pos="0">
                <a:srgbClr val="99CC99"/>
              </a:gs>
              <a:gs pos="100000">
                <a:srgbClr val="008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endParaRPr lang="en-US" altLang="en-US" sz="2000">
              <a:latin typeface="+mn-lt"/>
            </a:endParaRPr>
          </a:p>
        </p:txBody>
      </p:sp>
      <p:sp>
        <p:nvSpPr>
          <p:cNvPr id="986" name="Oval 1025"/>
          <p:cNvSpPr>
            <a:spLocks noChangeAspect="1" noChangeArrowheads="1"/>
          </p:cNvSpPr>
          <p:nvPr/>
        </p:nvSpPr>
        <p:spPr bwMode="auto">
          <a:xfrm>
            <a:off x="3876679" y="5951538"/>
            <a:ext cx="220663" cy="233363"/>
          </a:xfrm>
          <a:prstGeom prst="ellipse">
            <a:avLst/>
          </a:prstGeom>
          <a:gradFill rotWithShape="0">
            <a:gsLst>
              <a:gs pos="0">
                <a:srgbClr val="FFDDA9"/>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endParaRPr lang="en-US" altLang="en-US" sz="2000">
              <a:latin typeface="+mn-lt"/>
            </a:endParaRPr>
          </a:p>
        </p:txBody>
      </p:sp>
      <p:sp>
        <p:nvSpPr>
          <p:cNvPr id="987" name="Rectangle 1026"/>
          <p:cNvSpPr>
            <a:spLocks noChangeArrowheads="1"/>
          </p:cNvSpPr>
          <p:nvPr/>
        </p:nvSpPr>
        <p:spPr bwMode="auto">
          <a:xfrm>
            <a:off x="5311779" y="5883276"/>
            <a:ext cx="938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spcBef>
                <a:spcPct val="50000"/>
              </a:spcBef>
            </a:pPr>
            <a:r>
              <a:rPr lang="en-US" altLang="ja-JP" sz="2000">
                <a:latin typeface="+mn-lt"/>
              </a:rPr>
              <a:t>Gal</a:t>
            </a:r>
          </a:p>
        </p:txBody>
      </p:sp>
      <p:sp>
        <p:nvSpPr>
          <p:cNvPr id="988" name="Rectangle 1027"/>
          <p:cNvSpPr>
            <a:spLocks noChangeArrowheads="1"/>
          </p:cNvSpPr>
          <p:nvPr/>
        </p:nvSpPr>
        <p:spPr bwMode="auto">
          <a:xfrm>
            <a:off x="4067179" y="5883276"/>
            <a:ext cx="758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spcBef>
                <a:spcPct val="50000"/>
              </a:spcBef>
            </a:pPr>
            <a:r>
              <a:rPr lang="en-US" altLang="ja-JP" sz="2000">
                <a:latin typeface="+mn-lt"/>
              </a:rPr>
              <a:t>Sia</a:t>
            </a:r>
          </a:p>
        </p:txBody>
      </p:sp>
      <p:sp>
        <p:nvSpPr>
          <p:cNvPr id="989" name="Rectangle 1028"/>
          <p:cNvSpPr>
            <a:spLocks noChangeArrowheads="1"/>
          </p:cNvSpPr>
          <p:nvPr/>
        </p:nvSpPr>
        <p:spPr bwMode="auto">
          <a:xfrm>
            <a:off x="7910512" y="5883276"/>
            <a:ext cx="1233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spcBef>
                <a:spcPct val="50000"/>
              </a:spcBef>
            </a:pPr>
            <a:r>
              <a:rPr lang="en-US" altLang="ja-JP" sz="2000">
                <a:latin typeface="+mn-lt"/>
              </a:rPr>
              <a:t>Man</a:t>
            </a:r>
          </a:p>
        </p:txBody>
      </p:sp>
      <p:sp>
        <p:nvSpPr>
          <p:cNvPr id="990" name="Rectangle 1029"/>
          <p:cNvSpPr>
            <a:spLocks noChangeArrowheads="1"/>
          </p:cNvSpPr>
          <p:nvPr/>
        </p:nvSpPr>
        <p:spPr bwMode="auto">
          <a:xfrm>
            <a:off x="6534154" y="5883276"/>
            <a:ext cx="1174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spcBef>
                <a:spcPct val="50000"/>
              </a:spcBef>
            </a:pPr>
            <a:r>
              <a:rPr lang="en-US" altLang="ja-JP" sz="2000">
                <a:latin typeface="+mn-lt"/>
              </a:rPr>
              <a:t>GlcNac</a:t>
            </a:r>
          </a:p>
        </p:txBody>
      </p:sp>
      <p:grpSp>
        <p:nvGrpSpPr>
          <p:cNvPr id="991" name="Group 1030"/>
          <p:cNvGrpSpPr>
            <a:grpSpLocks/>
          </p:cNvGrpSpPr>
          <p:nvPr/>
        </p:nvGrpSpPr>
        <p:grpSpPr bwMode="auto">
          <a:xfrm>
            <a:off x="6334129" y="5965826"/>
            <a:ext cx="225425" cy="222250"/>
            <a:chOff x="1464" y="2206"/>
            <a:chExt cx="218" cy="246"/>
          </a:xfrm>
        </p:grpSpPr>
        <p:sp>
          <p:nvSpPr>
            <p:cNvPr id="992" name="Freeform 1031"/>
            <p:cNvSpPr>
              <a:spLocks/>
            </p:cNvSpPr>
            <p:nvPr/>
          </p:nvSpPr>
          <p:spPr bwMode="auto">
            <a:xfrm>
              <a:off x="1464" y="2206"/>
              <a:ext cx="218" cy="246"/>
            </a:xfrm>
            <a:custGeom>
              <a:avLst/>
              <a:gdLst>
                <a:gd name="T0" fmla="*/ 114 w 218"/>
                <a:gd name="T1" fmla="*/ 0 h 246"/>
                <a:gd name="T2" fmla="*/ 66 w 218"/>
                <a:gd name="T3" fmla="*/ 10 h 246"/>
                <a:gd name="T4" fmla="*/ 28 w 218"/>
                <a:gd name="T5" fmla="*/ 38 h 246"/>
                <a:gd name="T6" fmla="*/ 10 w 218"/>
                <a:gd name="T7" fmla="*/ 76 h 246"/>
                <a:gd name="T8" fmla="*/ 0 w 218"/>
                <a:gd name="T9" fmla="*/ 123 h 246"/>
                <a:gd name="T10" fmla="*/ 10 w 218"/>
                <a:gd name="T11" fmla="*/ 171 h 246"/>
                <a:gd name="T12" fmla="*/ 28 w 218"/>
                <a:gd name="T13" fmla="*/ 208 h 246"/>
                <a:gd name="T14" fmla="*/ 66 w 218"/>
                <a:gd name="T15" fmla="*/ 237 h 246"/>
                <a:gd name="T16" fmla="*/ 114 w 218"/>
                <a:gd name="T17" fmla="*/ 246 h 246"/>
                <a:gd name="T18" fmla="*/ 152 w 218"/>
                <a:gd name="T19" fmla="*/ 237 h 246"/>
                <a:gd name="T20" fmla="*/ 189 w 218"/>
                <a:gd name="T21" fmla="*/ 208 h 246"/>
                <a:gd name="T22" fmla="*/ 208 w 218"/>
                <a:gd name="T23" fmla="*/ 171 h 246"/>
                <a:gd name="T24" fmla="*/ 218 w 218"/>
                <a:gd name="T25" fmla="*/ 123 h 246"/>
                <a:gd name="T26" fmla="*/ 208 w 218"/>
                <a:gd name="T27" fmla="*/ 76 h 246"/>
                <a:gd name="T28" fmla="*/ 189 w 218"/>
                <a:gd name="T29" fmla="*/ 38 h 246"/>
                <a:gd name="T30" fmla="*/ 152 w 218"/>
                <a:gd name="T31" fmla="*/ 10 h 246"/>
                <a:gd name="T32" fmla="*/ 114 w 21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6"/>
                <a:gd name="T53" fmla="*/ 218 w 218"/>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6">
                  <a:moveTo>
                    <a:pt x="114" y="0"/>
                  </a:moveTo>
                  <a:lnTo>
                    <a:pt x="66" y="10"/>
                  </a:lnTo>
                  <a:lnTo>
                    <a:pt x="28" y="38"/>
                  </a:lnTo>
                  <a:lnTo>
                    <a:pt x="10" y="76"/>
                  </a:lnTo>
                  <a:lnTo>
                    <a:pt x="0" y="123"/>
                  </a:lnTo>
                  <a:lnTo>
                    <a:pt x="10" y="171"/>
                  </a:lnTo>
                  <a:lnTo>
                    <a:pt x="28" y="208"/>
                  </a:lnTo>
                  <a:lnTo>
                    <a:pt x="66" y="237"/>
                  </a:lnTo>
                  <a:lnTo>
                    <a:pt x="114" y="246"/>
                  </a:lnTo>
                  <a:lnTo>
                    <a:pt x="152" y="237"/>
                  </a:lnTo>
                  <a:lnTo>
                    <a:pt x="189" y="208"/>
                  </a:lnTo>
                  <a:lnTo>
                    <a:pt x="208" y="171"/>
                  </a:lnTo>
                  <a:lnTo>
                    <a:pt x="218" y="123"/>
                  </a:lnTo>
                  <a:lnTo>
                    <a:pt x="208" y="76"/>
                  </a:lnTo>
                  <a:lnTo>
                    <a:pt x="189" y="38"/>
                  </a:lnTo>
                  <a:lnTo>
                    <a:pt x="152" y="10"/>
                  </a:lnTo>
                  <a:lnTo>
                    <a:pt x="114" y="0"/>
                  </a:lnTo>
                  <a:close/>
                </a:path>
              </a:pathLst>
            </a:custGeom>
            <a:solidFill>
              <a:srgbClr val="1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93" name="Freeform 1032"/>
            <p:cNvSpPr>
              <a:spLocks/>
            </p:cNvSpPr>
            <p:nvPr/>
          </p:nvSpPr>
          <p:spPr bwMode="auto">
            <a:xfrm>
              <a:off x="1474" y="2225"/>
              <a:ext cx="198" cy="208"/>
            </a:xfrm>
            <a:custGeom>
              <a:avLst/>
              <a:gdLst>
                <a:gd name="T0" fmla="*/ 104 w 198"/>
                <a:gd name="T1" fmla="*/ 0 h 208"/>
                <a:gd name="T2" fmla="*/ 66 w 198"/>
                <a:gd name="T3" fmla="*/ 9 h 208"/>
                <a:gd name="T4" fmla="*/ 28 w 198"/>
                <a:gd name="T5" fmla="*/ 28 h 208"/>
                <a:gd name="T6" fmla="*/ 9 w 198"/>
                <a:gd name="T7" fmla="*/ 66 h 208"/>
                <a:gd name="T8" fmla="*/ 0 w 198"/>
                <a:gd name="T9" fmla="*/ 104 h 208"/>
                <a:gd name="T10" fmla="*/ 9 w 198"/>
                <a:gd name="T11" fmla="*/ 142 h 208"/>
                <a:gd name="T12" fmla="*/ 28 w 198"/>
                <a:gd name="T13" fmla="*/ 180 h 208"/>
                <a:gd name="T14" fmla="*/ 66 w 198"/>
                <a:gd name="T15" fmla="*/ 199 h 208"/>
                <a:gd name="T16" fmla="*/ 104 w 198"/>
                <a:gd name="T17" fmla="*/ 208 h 208"/>
                <a:gd name="T18" fmla="*/ 142 w 198"/>
                <a:gd name="T19" fmla="*/ 199 h 208"/>
                <a:gd name="T20" fmla="*/ 170 w 198"/>
                <a:gd name="T21" fmla="*/ 180 h 208"/>
                <a:gd name="T22" fmla="*/ 189 w 198"/>
                <a:gd name="T23" fmla="*/ 142 h 208"/>
                <a:gd name="T24" fmla="*/ 198 w 198"/>
                <a:gd name="T25" fmla="*/ 104 h 208"/>
                <a:gd name="T26" fmla="*/ 189 w 198"/>
                <a:gd name="T27" fmla="*/ 66 h 208"/>
                <a:gd name="T28" fmla="*/ 170 w 198"/>
                <a:gd name="T29" fmla="*/ 28 h 208"/>
                <a:gd name="T30" fmla="*/ 142 w 198"/>
                <a:gd name="T31" fmla="*/ 9 h 208"/>
                <a:gd name="T32" fmla="*/ 104 w 198"/>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208"/>
                <a:gd name="T53" fmla="*/ 198 w 198"/>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208">
                  <a:moveTo>
                    <a:pt x="104" y="0"/>
                  </a:moveTo>
                  <a:lnTo>
                    <a:pt x="66" y="9"/>
                  </a:lnTo>
                  <a:lnTo>
                    <a:pt x="28" y="28"/>
                  </a:lnTo>
                  <a:lnTo>
                    <a:pt x="9" y="66"/>
                  </a:lnTo>
                  <a:lnTo>
                    <a:pt x="0" y="104"/>
                  </a:lnTo>
                  <a:lnTo>
                    <a:pt x="9" y="142"/>
                  </a:lnTo>
                  <a:lnTo>
                    <a:pt x="28" y="180"/>
                  </a:lnTo>
                  <a:lnTo>
                    <a:pt x="66" y="199"/>
                  </a:lnTo>
                  <a:lnTo>
                    <a:pt x="104" y="208"/>
                  </a:lnTo>
                  <a:lnTo>
                    <a:pt x="142" y="199"/>
                  </a:lnTo>
                  <a:lnTo>
                    <a:pt x="170" y="180"/>
                  </a:lnTo>
                  <a:lnTo>
                    <a:pt x="189" y="142"/>
                  </a:lnTo>
                  <a:lnTo>
                    <a:pt x="198" y="104"/>
                  </a:lnTo>
                  <a:lnTo>
                    <a:pt x="189" y="66"/>
                  </a:lnTo>
                  <a:lnTo>
                    <a:pt x="170" y="28"/>
                  </a:lnTo>
                  <a:lnTo>
                    <a:pt x="142" y="9"/>
                  </a:lnTo>
                  <a:lnTo>
                    <a:pt x="104" y="0"/>
                  </a:lnTo>
                  <a:close/>
                </a:path>
              </a:pathLst>
            </a:custGeom>
            <a:solidFill>
              <a:srgbClr val="20C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94" name="Freeform 1033"/>
            <p:cNvSpPr>
              <a:spLocks/>
            </p:cNvSpPr>
            <p:nvPr/>
          </p:nvSpPr>
          <p:spPr bwMode="auto">
            <a:xfrm>
              <a:off x="1483" y="2234"/>
              <a:ext cx="180" cy="190"/>
            </a:xfrm>
            <a:custGeom>
              <a:avLst/>
              <a:gdLst>
                <a:gd name="T0" fmla="*/ 95 w 180"/>
                <a:gd name="T1" fmla="*/ 0 h 190"/>
                <a:gd name="T2" fmla="*/ 57 w 180"/>
                <a:gd name="T3" fmla="*/ 10 h 190"/>
                <a:gd name="T4" fmla="*/ 28 w 180"/>
                <a:gd name="T5" fmla="*/ 29 h 190"/>
                <a:gd name="T6" fmla="*/ 9 w 180"/>
                <a:gd name="T7" fmla="*/ 57 h 190"/>
                <a:gd name="T8" fmla="*/ 0 w 180"/>
                <a:gd name="T9" fmla="*/ 95 h 190"/>
                <a:gd name="T10" fmla="*/ 9 w 180"/>
                <a:gd name="T11" fmla="*/ 133 h 190"/>
                <a:gd name="T12" fmla="*/ 28 w 180"/>
                <a:gd name="T13" fmla="*/ 161 h 190"/>
                <a:gd name="T14" fmla="*/ 57 w 180"/>
                <a:gd name="T15" fmla="*/ 180 h 190"/>
                <a:gd name="T16" fmla="*/ 95 w 180"/>
                <a:gd name="T17" fmla="*/ 190 h 190"/>
                <a:gd name="T18" fmla="*/ 133 w 180"/>
                <a:gd name="T19" fmla="*/ 180 h 190"/>
                <a:gd name="T20" fmla="*/ 152 w 180"/>
                <a:gd name="T21" fmla="*/ 161 h 190"/>
                <a:gd name="T22" fmla="*/ 170 w 180"/>
                <a:gd name="T23" fmla="*/ 133 h 190"/>
                <a:gd name="T24" fmla="*/ 180 w 180"/>
                <a:gd name="T25" fmla="*/ 95 h 190"/>
                <a:gd name="T26" fmla="*/ 170 w 180"/>
                <a:gd name="T27" fmla="*/ 57 h 190"/>
                <a:gd name="T28" fmla="*/ 152 w 180"/>
                <a:gd name="T29" fmla="*/ 29 h 190"/>
                <a:gd name="T30" fmla="*/ 133 w 180"/>
                <a:gd name="T31" fmla="*/ 10 h 190"/>
                <a:gd name="T32" fmla="*/ 95 w 180"/>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90"/>
                <a:gd name="T53" fmla="*/ 180 w 180"/>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90">
                  <a:moveTo>
                    <a:pt x="95" y="0"/>
                  </a:moveTo>
                  <a:lnTo>
                    <a:pt x="57" y="10"/>
                  </a:lnTo>
                  <a:lnTo>
                    <a:pt x="28" y="29"/>
                  </a:lnTo>
                  <a:lnTo>
                    <a:pt x="9" y="57"/>
                  </a:lnTo>
                  <a:lnTo>
                    <a:pt x="0" y="95"/>
                  </a:lnTo>
                  <a:lnTo>
                    <a:pt x="9" y="133"/>
                  </a:lnTo>
                  <a:lnTo>
                    <a:pt x="28" y="161"/>
                  </a:lnTo>
                  <a:lnTo>
                    <a:pt x="57" y="180"/>
                  </a:lnTo>
                  <a:lnTo>
                    <a:pt x="95" y="190"/>
                  </a:lnTo>
                  <a:lnTo>
                    <a:pt x="133" y="180"/>
                  </a:lnTo>
                  <a:lnTo>
                    <a:pt x="152" y="161"/>
                  </a:lnTo>
                  <a:lnTo>
                    <a:pt x="170" y="133"/>
                  </a:lnTo>
                  <a:lnTo>
                    <a:pt x="180" y="95"/>
                  </a:lnTo>
                  <a:lnTo>
                    <a:pt x="170" y="57"/>
                  </a:lnTo>
                  <a:lnTo>
                    <a:pt x="152" y="29"/>
                  </a:lnTo>
                  <a:lnTo>
                    <a:pt x="133" y="10"/>
                  </a:lnTo>
                  <a:lnTo>
                    <a:pt x="95" y="0"/>
                  </a:lnTo>
                  <a:close/>
                </a:path>
              </a:pathLst>
            </a:custGeom>
            <a:solidFill>
              <a:srgbClr val="2F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95" name="Freeform 1034"/>
            <p:cNvSpPr>
              <a:spLocks/>
            </p:cNvSpPr>
            <p:nvPr/>
          </p:nvSpPr>
          <p:spPr bwMode="auto">
            <a:xfrm>
              <a:off x="1492" y="2244"/>
              <a:ext cx="161" cy="180"/>
            </a:xfrm>
            <a:custGeom>
              <a:avLst/>
              <a:gdLst>
                <a:gd name="T0" fmla="*/ 86 w 161"/>
                <a:gd name="T1" fmla="*/ 0 h 180"/>
                <a:gd name="T2" fmla="*/ 57 w 161"/>
                <a:gd name="T3" fmla="*/ 9 h 180"/>
                <a:gd name="T4" fmla="*/ 29 w 161"/>
                <a:gd name="T5" fmla="*/ 28 h 180"/>
                <a:gd name="T6" fmla="*/ 10 w 161"/>
                <a:gd name="T7" fmla="*/ 57 h 180"/>
                <a:gd name="T8" fmla="*/ 0 w 161"/>
                <a:gd name="T9" fmla="*/ 85 h 180"/>
                <a:gd name="T10" fmla="*/ 10 w 161"/>
                <a:gd name="T11" fmla="*/ 123 h 180"/>
                <a:gd name="T12" fmla="*/ 29 w 161"/>
                <a:gd name="T13" fmla="*/ 151 h 180"/>
                <a:gd name="T14" fmla="*/ 57 w 161"/>
                <a:gd name="T15" fmla="*/ 170 h 180"/>
                <a:gd name="T16" fmla="*/ 86 w 161"/>
                <a:gd name="T17" fmla="*/ 180 h 180"/>
                <a:gd name="T18" fmla="*/ 114 w 161"/>
                <a:gd name="T19" fmla="*/ 170 h 180"/>
                <a:gd name="T20" fmla="*/ 143 w 161"/>
                <a:gd name="T21" fmla="*/ 151 h 180"/>
                <a:gd name="T22" fmla="*/ 152 w 161"/>
                <a:gd name="T23" fmla="*/ 123 h 180"/>
                <a:gd name="T24" fmla="*/ 161 w 161"/>
                <a:gd name="T25" fmla="*/ 85 h 180"/>
                <a:gd name="T26" fmla="*/ 152 w 161"/>
                <a:gd name="T27" fmla="*/ 57 h 180"/>
                <a:gd name="T28" fmla="*/ 143 w 161"/>
                <a:gd name="T29" fmla="*/ 28 h 180"/>
                <a:gd name="T30" fmla="*/ 114 w 161"/>
                <a:gd name="T31" fmla="*/ 9 h 180"/>
                <a:gd name="T32" fmla="*/ 86 w 161"/>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180"/>
                <a:gd name="T53" fmla="*/ 161 w 161"/>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180">
                  <a:moveTo>
                    <a:pt x="86" y="0"/>
                  </a:moveTo>
                  <a:lnTo>
                    <a:pt x="57" y="9"/>
                  </a:lnTo>
                  <a:lnTo>
                    <a:pt x="29" y="28"/>
                  </a:lnTo>
                  <a:lnTo>
                    <a:pt x="10" y="57"/>
                  </a:lnTo>
                  <a:lnTo>
                    <a:pt x="0" y="85"/>
                  </a:lnTo>
                  <a:lnTo>
                    <a:pt x="10" y="123"/>
                  </a:lnTo>
                  <a:lnTo>
                    <a:pt x="29" y="151"/>
                  </a:lnTo>
                  <a:lnTo>
                    <a:pt x="57" y="170"/>
                  </a:lnTo>
                  <a:lnTo>
                    <a:pt x="86" y="180"/>
                  </a:lnTo>
                  <a:lnTo>
                    <a:pt x="114" y="170"/>
                  </a:lnTo>
                  <a:lnTo>
                    <a:pt x="143" y="151"/>
                  </a:lnTo>
                  <a:lnTo>
                    <a:pt x="152" y="123"/>
                  </a:lnTo>
                  <a:lnTo>
                    <a:pt x="161" y="85"/>
                  </a:lnTo>
                  <a:lnTo>
                    <a:pt x="152" y="57"/>
                  </a:lnTo>
                  <a:lnTo>
                    <a:pt x="143" y="28"/>
                  </a:lnTo>
                  <a:lnTo>
                    <a:pt x="114" y="9"/>
                  </a:lnTo>
                  <a:lnTo>
                    <a:pt x="86" y="0"/>
                  </a:lnTo>
                  <a:close/>
                </a:path>
              </a:pathLst>
            </a:custGeom>
            <a:solidFill>
              <a:srgbClr val="3FD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96" name="Freeform 1035"/>
            <p:cNvSpPr>
              <a:spLocks/>
            </p:cNvSpPr>
            <p:nvPr/>
          </p:nvSpPr>
          <p:spPr bwMode="auto">
            <a:xfrm>
              <a:off x="1502" y="2253"/>
              <a:ext cx="151" cy="161"/>
            </a:xfrm>
            <a:custGeom>
              <a:avLst/>
              <a:gdLst>
                <a:gd name="T0" fmla="*/ 76 w 151"/>
                <a:gd name="T1" fmla="*/ 0 h 161"/>
                <a:gd name="T2" fmla="*/ 47 w 151"/>
                <a:gd name="T3" fmla="*/ 10 h 161"/>
                <a:gd name="T4" fmla="*/ 19 w 151"/>
                <a:gd name="T5" fmla="*/ 29 h 161"/>
                <a:gd name="T6" fmla="*/ 9 w 151"/>
                <a:gd name="T7" fmla="*/ 48 h 161"/>
                <a:gd name="T8" fmla="*/ 0 w 151"/>
                <a:gd name="T9" fmla="*/ 76 h 161"/>
                <a:gd name="T10" fmla="*/ 9 w 151"/>
                <a:gd name="T11" fmla="*/ 114 h 161"/>
                <a:gd name="T12" fmla="*/ 19 w 151"/>
                <a:gd name="T13" fmla="*/ 133 h 161"/>
                <a:gd name="T14" fmla="*/ 47 w 151"/>
                <a:gd name="T15" fmla="*/ 152 h 161"/>
                <a:gd name="T16" fmla="*/ 76 w 151"/>
                <a:gd name="T17" fmla="*/ 161 h 161"/>
                <a:gd name="T18" fmla="*/ 104 w 151"/>
                <a:gd name="T19" fmla="*/ 152 h 161"/>
                <a:gd name="T20" fmla="*/ 133 w 151"/>
                <a:gd name="T21" fmla="*/ 133 h 161"/>
                <a:gd name="T22" fmla="*/ 142 w 151"/>
                <a:gd name="T23" fmla="*/ 114 h 161"/>
                <a:gd name="T24" fmla="*/ 151 w 151"/>
                <a:gd name="T25" fmla="*/ 76 h 161"/>
                <a:gd name="T26" fmla="*/ 142 w 151"/>
                <a:gd name="T27" fmla="*/ 48 h 161"/>
                <a:gd name="T28" fmla="*/ 133 w 151"/>
                <a:gd name="T29" fmla="*/ 29 h 161"/>
                <a:gd name="T30" fmla="*/ 104 w 151"/>
                <a:gd name="T31" fmla="*/ 10 h 161"/>
                <a:gd name="T32" fmla="*/ 76 w 151"/>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61"/>
                <a:gd name="T53" fmla="*/ 151 w 151"/>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61">
                  <a:moveTo>
                    <a:pt x="76" y="0"/>
                  </a:moveTo>
                  <a:lnTo>
                    <a:pt x="47" y="10"/>
                  </a:lnTo>
                  <a:lnTo>
                    <a:pt x="19" y="29"/>
                  </a:lnTo>
                  <a:lnTo>
                    <a:pt x="9" y="48"/>
                  </a:lnTo>
                  <a:lnTo>
                    <a:pt x="0" y="76"/>
                  </a:lnTo>
                  <a:lnTo>
                    <a:pt x="9" y="114"/>
                  </a:lnTo>
                  <a:lnTo>
                    <a:pt x="19" y="133"/>
                  </a:lnTo>
                  <a:lnTo>
                    <a:pt x="47" y="152"/>
                  </a:lnTo>
                  <a:lnTo>
                    <a:pt x="76" y="161"/>
                  </a:lnTo>
                  <a:lnTo>
                    <a:pt x="104" y="152"/>
                  </a:lnTo>
                  <a:lnTo>
                    <a:pt x="133" y="133"/>
                  </a:lnTo>
                  <a:lnTo>
                    <a:pt x="142" y="114"/>
                  </a:lnTo>
                  <a:lnTo>
                    <a:pt x="151" y="76"/>
                  </a:lnTo>
                  <a:lnTo>
                    <a:pt x="142" y="48"/>
                  </a:lnTo>
                  <a:lnTo>
                    <a:pt x="133" y="29"/>
                  </a:lnTo>
                  <a:lnTo>
                    <a:pt x="104" y="10"/>
                  </a:lnTo>
                  <a:lnTo>
                    <a:pt x="76" y="0"/>
                  </a:lnTo>
                  <a:close/>
                </a:path>
              </a:pathLst>
            </a:custGeom>
            <a:solidFill>
              <a:srgbClr val="50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97" name="Freeform 1036"/>
            <p:cNvSpPr>
              <a:spLocks/>
            </p:cNvSpPr>
            <p:nvPr/>
          </p:nvSpPr>
          <p:spPr bwMode="auto">
            <a:xfrm>
              <a:off x="1511" y="2263"/>
              <a:ext cx="133" cy="142"/>
            </a:xfrm>
            <a:custGeom>
              <a:avLst/>
              <a:gdLst>
                <a:gd name="T0" fmla="*/ 67 w 133"/>
                <a:gd name="T1" fmla="*/ 0 h 142"/>
                <a:gd name="T2" fmla="*/ 38 w 133"/>
                <a:gd name="T3" fmla="*/ 9 h 142"/>
                <a:gd name="T4" fmla="*/ 19 w 133"/>
                <a:gd name="T5" fmla="*/ 19 h 142"/>
                <a:gd name="T6" fmla="*/ 10 w 133"/>
                <a:gd name="T7" fmla="*/ 38 h 142"/>
                <a:gd name="T8" fmla="*/ 0 w 133"/>
                <a:gd name="T9" fmla="*/ 66 h 142"/>
                <a:gd name="T10" fmla="*/ 10 w 133"/>
                <a:gd name="T11" fmla="*/ 95 h 142"/>
                <a:gd name="T12" fmla="*/ 19 w 133"/>
                <a:gd name="T13" fmla="*/ 123 h 142"/>
                <a:gd name="T14" fmla="*/ 38 w 133"/>
                <a:gd name="T15" fmla="*/ 132 h 142"/>
                <a:gd name="T16" fmla="*/ 67 w 133"/>
                <a:gd name="T17" fmla="*/ 142 h 142"/>
                <a:gd name="T18" fmla="*/ 95 w 133"/>
                <a:gd name="T19" fmla="*/ 132 h 142"/>
                <a:gd name="T20" fmla="*/ 114 w 133"/>
                <a:gd name="T21" fmla="*/ 123 h 142"/>
                <a:gd name="T22" fmla="*/ 133 w 133"/>
                <a:gd name="T23" fmla="*/ 95 h 142"/>
                <a:gd name="T24" fmla="*/ 133 w 133"/>
                <a:gd name="T25" fmla="*/ 66 h 142"/>
                <a:gd name="T26" fmla="*/ 133 w 133"/>
                <a:gd name="T27" fmla="*/ 38 h 142"/>
                <a:gd name="T28" fmla="*/ 114 w 133"/>
                <a:gd name="T29" fmla="*/ 19 h 142"/>
                <a:gd name="T30" fmla="*/ 95 w 133"/>
                <a:gd name="T31" fmla="*/ 9 h 142"/>
                <a:gd name="T32" fmla="*/ 67 w 133"/>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42"/>
                <a:gd name="T53" fmla="*/ 133 w 133"/>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42">
                  <a:moveTo>
                    <a:pt x="67" y="0"/>
                  </a:moveTo>
                  <a:lnTo>
                    <a:pt x="38" y="9"/>
                  </a:lnTo>
                  <a:lnTo>
                    <a:pt x="19" y="19"/>
                  </a:lnTo>
                  <a:lnTo>
                    <a:pt x="10" y="38"/>
                  </a:lnTo>
                  <a:lnTo>
                    <a:pt x="0" y="66"/>
                  </a:lnTo>
                  <a:lnTo>
                    <a:pt x="10" y="95"/>
                  </a:lnTo>
                  <a:lnTo>
                    <a:pt x="19" y="123"/>
                  </a:lnTo>
                  <a:lnTo>
                    <a:pt x="38" y="132"/>
                  </a:lnTo>
                  <a:lnTo>
                    <a:pt x="67" y="142"/>
                  </a:lnTo>
                  <a:lnTo>
                    <a:pt x="95" y="132"/>
                  </a:lnTo>
                  <a:lnTo>
                    <a:pt x="114" y="123"/>
                  </a:lnTo>
                  <a:lnTo>
                    <a:pt x="133" y="95"/>
                  </a:lnTo>
                  <a:lnTo>
                    <a:pt x="133" y="66"/>
                  </a:lnTo>
                  <a:lnTo>
                    <a:pt x="133" y="38"/>
                  </a:lnTo>
                  <a:lnTo>
                    <a:pt x="114" y="19"/>
                  </a:lnTo>
                  <a:lnTo>
                    <a:pt x="95" y="9"/>
                  </a:lnTo>
                  <a:lnTo>
                    <a:pt x="67" y="0"/>
                  </a:lnTo>
                  <a:close/>
                </a:path>
              </a:pathLst>
            </a:custGeom>
            <a:solidFill>
              <a:srgbClr val="60D7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98" name="Freeform 1037"/>
            <p:cNvSpPr>
              <a:spLocks/>
            </p:cNvSpPr>
            <p:nvPr/>
          </p:nvSpPr>
          <p:spPr bwMode="auto">
            <a:xfrm>
              <a:off x="1521" y="2272"/>
              <a:ext cx="114" cy="123"/>
            </a:xfrm>
            <a:custGeom>
              <a:avLst/>
              <a:gdLst>
                <a:gd name="T0" fmla="*/ 57 w 114"/>
                <a:gd name="T1" fmla="*/ 0 h 123"/>
                <a:gd name="T2" fmla="*/ 38 w 114"/>
                <a:gd name="T3" fmla="*/ 10 h 123"/>
                <a:gd name="T4" fmla="*/ 19 w 114"/>
                <a:gd name="T5" fmla="*/ 19 h 123"/>
                <a:gd name="T6" fmla="*/ 9 w 114"/>
                <a:gd name="T7" fmla="*/ 38 h 123"/>
                <a:gd name="T8" fmla="*/ 0 w 114"/>
                <a:gd name="T9" fmla="*/ 67 h 123"/>
                <a:gd name="T10" fmla="*/ 9 w 114"/>
                <a:gd name="T11" fmla="*/ 86 h 123"/>
                <a:gd name="T12" fmla="*/ 19 w 114"/>
                <a:gd name="T13" fmla="*/ 105 h 123"/>
                <a:gd name="T14" fmla="*/ 38 w 114"/>
                <a:gd name="T15" fmla="*/ 123 h 123"/>
                <a:gd name="T16" fmla="*/ 57 w 114"/>
                <a:gd name="T17" fmla="*/ 123 h 123"/>
                <a:gd name="T18" fmla="*/ 76 w 114"/>
                <a:gd name="T19" fmla="*/ 123 h 123"/>
                <a:gd name="T20" fmla="*/ 95 w 114"/>
                <a:gd name="T21" fmla="*/ 105 h 123"/>
                <a:gd name="T22" fmla="*/ 114 w 114"/>
                <a:gd name="T23" fmla="*/ 86 h 123"/>
                <a:gd name="T24" fmla="*/ 114 w 114"/>
                <a:gd name="T25" fmla="*/ 67 h 123"/>
                <a:gd name="T26" fmla="*/ 114 w 114"/>
                <a:gd name="T27" fmla="*/ 38 h 123"/>
                <a:gd name="T28" fmla="*/ 95 w 114"/>
                <a:gd name="T29" fmla="*/ 19 h 123"/>
                <a:gd name="T30" fmla="*/ 76 w 114"/>
                <a:gd name="T31" fmla="*/ 10 h 123"/>
                <a:gd name="T32" fmla="*/ 57 w 114"/>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3"/>
                <a:gd name="T53" fmla="*/ 114 w 114"/>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3">
                  <a:moveTo>
                    <a:pt x="57" y="0"/>
                  </a:moveTo>
                  <a:lnTo>
                    <a:pt x="38" y="10"/>
                  </a:lnTo>
                  <a:lnTo>
                    <a:pt x="19" y="19"/>
                  </a:lnTo>
                  <a:lnTo>
                    <a:pt x="9" y="38"/>
                  </a:lnTo>
                  <a:lnTo>
                    <a:pt x="0" y="67"/>
                  </a:lnTo>
                  <a:lnTo>
                    <a:pt x="9" y="86"/>
                  </a:lnTo>
                  <a:lnTo>
                    <a:pt x="19" y="105"/>
                  </a:lnTo>
                  <a:lnTo>
                    <a:pt x="38" y="123"/>
                  </a:lnTo>
                  <a:lnTo>
                    <a:pt x="57" y="123"/>
                  </a:lnTo>
                  <a:lnTo>
                    <a:pt x="76" y="123"/>
                  </a:lnTo>
                  <a:lnTo>
                    <a:pt x="95" y="105"/>
                  </a:lnTo>
                  <a:lnTo>
                    <a:pt x="114" y="86"/>
                  </a:lnTo>
                  <a:lnTo>
                    <a:pt x="114" y="67"/>
                  </a:lnTo>
                  <a:lnTo>
                    <a:pt x="114" y="38"/>
                  </a:lnTo>
                  <a:lnTo>
                    <a:pt x="95" y="19"/>
                  </a:lnTo>
                  <a:lnTo>
                    <a:pt x="76" y="10"/>
                  </a:lnTo>
                  <a:lnTo>
                    <a:pt x="57" y="0"/>
                  </a:lnTo>
                  <a:close/>
                </a:path>
              </a:pathLst>
            </a:custGeom>
            <a:solidFill>
              <a:srgbClr val="6FDB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999" name="Freeform 1038"/>
            <p:cNvSpPr>
              <a:spLocks/>
            </p:cNvSpPr>
            <p:nvPr/>
          </p:nvSpPr>
          <p:spPr bwMode="auto">
            <a:xfrm>
              <a:off x="1521" y="2282"/>
              <a:ext cx="104" cy="104"/>
            </a:xfrm>
            <a:custGeom>
              <a:avLst/>
              <a:gdLst>
                <a:gd name="T0" fmla="*/ 57 w 104"/>
                <a:gd name="T1" fmla="*/ 0 h 104"/>
                <a:gd name="T2" fmla="*/ 28 w 104"/>
                <a:gd name="T3" fmla="*/ 9 h 104"/>
                <a:gd name="T4" fmla="*/ 19 w 104"/>
                <a:gd name="T5" fmla="*/ 19 h 104"/>
                <a:gd name="T6" fmla="*/ 0 w 104"/>
                <a:gd name="T7" fmla="*/ 57 h 104"/>
                <a:gd name="T8" fmla="*/ 19 w 104"/>
                <a:gd name="T9" fmla="*/ 95 h 104"/>
                <a:gd name="T10" fmla="*/ 57 w 104"/>
                <a:gd name="T11" fmla="*/ 104 h 104"/>
                <a:gd name="T12" fmla="*/ 95 w 104"/>
                <a:gd name="T13" fmla="*/ 95 h 104"/>
                <a:gd name="T14" fmla="*/ 104 w 104"/>
                <a:gd name="T15" fmla="*/ 57 h 104"/>
                <a:gd name="T16" fmla="*/ 95 w 104"/>
                <a:gd name="T17" fmla="*/ 19 h 104"/>
                <a:gd name="T18" fmla="*/ 76 w 104"/>
                <a:gd name="T19" fmla="*/ 9 h 104"/>
                <a:gd name="T20" fmla="*/ 57 w 104"/>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04"/>
                <a:gd name="T35" fmla="*/ 104 w 104"/>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04">
                  <a:moveTo>
                    <a:pt x="57" y="0"/>
                  </a:moveTo>
                  <a:lnTo>
                    <a:pt x="28" y="9"/>
                  </a:lnTo>
                  <a:lnTo>
                    <a:pt x="19" y="19"/>
                  </a:lnTo>
                  <a:lnTo>
                    <a:pt x="0" y="57"/>
                  </a:lnTo>
                  <a:lnTo>
                    <a:pt x="19" y="95"/>
                  </a:lnTo>
                  <a:lnTo>
                    <a:pt x="57" y="104"/>
                  </a:lnTo>
                  <a:lnTo>
                    <a:pt x="95" y="95"/>
                  </a:lnTo>
                  <a:lnTo>
                    <a:pt x="104" y="57"/>
                  </a:lnTo>
                  <a:lnTo>
                    <a:pt x="95" y="19"/>
                  </a:lnTo>
                  <a:lnTo>
                    <a:pt x="76" y="9"/>
                  </a:lnTo>
                  <a:lnTo>
                    <a:pt x="57" y="0"/>
                  </a:lnTo>
                  <a:close/>
                </a:path>
              </a:pathLst>
            </a:custGeom>
            <a:solidFill>
              <a:srgbClr val="7ED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1000" name="Freeform 1039"/>
            <p:cNvSpPr>
              <a:spLocks/>
            </p:cNvSpPr>
            <p:nvPr/>
          </p:nvSpPr>
          <p:spPr bwMode="auto">
            <a:xfrm>
              <a:off x="1530" y="2291"/>
              <a:ext cx="86" cy="86"/>
            </a:xfrm>
            <a:custGeom>
              <a:avLst/>
              <a:gdLst>
                <a:gd name="T0" fmla="*/ 48 w 86"/>
                <a:gd name="T1" fmla="*/ 0 h 86"/>
                <a:gd name="T2" fmla="*/ 10 w 86"/>
                <a:gd name="T3" fmla="*/ 10 h 86"/>
                <a:gd name="T4" fmla="*/ 0 w 86"/>
                <a:gd name="T5" fmla="*/ 48 h 86"/>
                <a:gd name="T6" fmla="*/ 10 w 86"/>
                <a:gd name="T7" fmla="*/ 76 h 86"/>
                <a:gd name="T8" fmla="*/ 48 w 86"/>
                <a:gd name="T9" fmla="*/ 86 h 86"/>
                <a:gd name="T10" fmla="*/ 76 w 86"/>
                <a:gd name="T11" fmla="*/ 76 h 86"/>
                <a:gd name="T12" fmla="*/ 86 w 86"/>
                <a:gd name="T13" fmla="*/ 48 h 86"/>
                <a:gd name="T14" fmla="*/ 76 w 86"/>
                <a:gd name="T15" fmla="*/ 10 h 86"/>
                <a:gd name="T16" fmla="*/ 48 w 8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6"/>
                <a:gd name="T29" fmla="*/ 86 w 8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6">
                  <a:moveTo>
                    <a:pt x="48" y="0"/>
                  </a:moveTo>
                  <a:lnTo>
                    <a:pt x="10" y="10"/>
                  </a:lnTo>
                  <a:lnTo>
                    <a:pt x="0" y="48"/>
                  </a:lnTo>
                  <a:lnTo>
                    <a:pt x="10" y="76"/>
                  </a:lnTo>
                  <a:lnTo>
                    <a:pt x="48" y="86"/>
                  </a:lnTo>
                  <a:lnTo>
                    <a:pt x="76" y="76"/>
                  </a:lnTo>
                  <a:lnTo>
                    <a:pt x="86" y="48"/>
                  </a:lnTo>
                  <a:lnTo>
                    <a:pt x="76" y="10"/>
                  </a:lnTo>
                  <a:lnTo>
                    <a:pt x="48" y="0"/>
                  </a:lnTo>
                  <a:close/>
                </a:path>
              </a:pathLst>
            </a:custGeom>
            <a:solidFill>
              <a:srgbClr val="8AE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1001" name="Freeform 1040"/>
            <p:cNvSpPr>
              <a:spLocks/>
            </p:cNvSpPr>
            <p:nvPr/>
          </p:nvSpPr>
          <p:spPr bwMode="auto">
            <a:xfrm>
              <a:off x="1540" y="2301"/>
              <a:ext cx="66" cy="66"/>
            </a:xfrm>
            <a:custGeom>
              <a:avLst/>
              <a:gdLst>
                <a:gd name="T0" fmla="*/ 38 w 66"/>
                <a:gd name="T1" fmla="*/ 0 h 66"/>
                <a:gd name="T2" fmla="*/ 9 w 66"/>
                <a:gd name="T3" fmla="*/ 9 h 66"/>
                <a:gd name="T4" fmla="*/ 0 w 66"/>
                <a:gd name="T5" fmla="*/ 38 h 66"/>
                <a:gd name="T6" fmla="*/ 9 w 66"/>
                <a:gd name="T7" fmla="*/ 57 h 66"/>
                <a:gd name="T8" fmla="*/ 38 w 66"/>
                <a:gd name="T9" fmla="*/ 66 h 66"/>
                <a:gd name="T10" fmla="*/ 57 w 66"/>
                <a:gd name="T11" fmla="*/ 57 h 66"/>
                <a:gd name="T12" fmla="*/ 66 w 66"/>
                <a:gd name="T13" fmla="*/ 38 h 66"/>
                <a:gd name="T14" fmla="*/ 57 w 66"/>
                <a:gd name="T15" fmla="*/ 9 h 66"/>
                <a:gd name="T16" fmla="*/ 38 w 6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6"/>
                <a:gd name="T29" fmla="*/ 66 w 6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6">
                  <a:moveTo>
                    <a:pt x="38" y="0"/>
                  </a:moveTo>
                  <a:lnTo>
                    <a:pt x="9" y="9"/>
                  </a:lnTo>
                  <a:lnTo>
                    <a:pt x="0" y="38"/>
                  </a:lnTo>
                  <a:lnTo>
                    <a:pt x="9" y="57"/>
                  </a:lnTo>
                  <a:lnTo>
                    <a:pt x="38" y="66"/>
                  </a:lnTo>
                  <a:lnTo>
                    <a:pt x="57" y="57"/>
                  </a:lnTo>
                  <a:lnTo>
                    <a:pt x="66" y="38"/>
                  </a:lnTo>
                  <a:lnTo>
                    <a:pt x="57" y="9"/>
                  </a:lnTo>
                  <a:lnTo>
                    <a:pt x="38" y="0"/>
                  </a:lnTo>
                  <a:close/>
                </a:path>
              </a:pathLst>
            </a:custGeom>
            <a:solidFill>
              <a:srgbClr val="94E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1002" name="Freeform 1041"/>
            <p:cNvSpPr>
              <a:spLocks/>
            </p:cNvSpPr>
            <p:nvPr/>
          </p:nvSpPr>
          <p:spPr bwMode="auto">
            <a:xfrm>
              <a:off x="1549" y="2310"/>
              <a:ext cx="57" cy="57"/>
            </a:xfrm>
            <a:custGeom>
              <a:avLst/>
              <a:gdLst>
                <a:gd name="T0" fmla="*/ 29 w 57"/>
                <a:gd name="T1" fmla="*/ 0 h 57"/>
                <a:gd name="T2" fmla="*/ 10 w 57"/>
                <a:gd name="T3" fmla="*/ 10 h 57"/>
                <a:gd name="T4" fmla="*/ 0 w 57"/>
                <a:gd name="T5" fmla="*/ 29 h 57"/>
                <a:gd name="T6" fmla="*/ 10 w 57"/>
                <a:gd name="T7" fmla="*/ 48 h 57"/>
                <a:gd name="T8" fmla="*/ 29 w 57"/>
                <a:gd name="T9" fmla="*/ 57 h 57"/>
                <a:gd name="T10" fmla="*/ 48 w 57"/>
                <a:gd name="T11" fmla="*/ 48 h 57"/>
                <a:gd name="T12" fmla="*/ 57 w 57"/>
                <a:gd name="T13" fmla="*/ 29 h 57"/>
                <a:gd name="T14" fmla="*/ 48 w 57"/>
                <a:gd name="T15" fmla="*/ 10 h 57"/>
                <a:gd name="T16" fmla="*/ 29 w 5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29" y="0"/>
                  </a:moveTo>
                  <a:lnTo>
                    <a:pt x="10" y="10"/>
                  </a:lnTo>
                  <a:lnTo>
                    <a:pt x="0" y="29"/>
                  </a:lnTo>
                  <a:lnTo>
                    <a:pt x="10" y="48"/>
                  </a:lnTo>
                  <a:lnTo>
                    <a:pt x="29" y="57"/>
                  </a:lnTo>
                  <a:lnTo>
                    <a:pt x="48" y="48"/>
                  </a:lnTo>
                  <a:lnTo>
                    <a:pt x="57" y="29"/>
                  </a:lnTo>
                  <a:lnTo>
                    <a:pt x="48" y="10"/>
                  </a:lnTo>
                  <a:lnTo>
                    <a:pt x="29" y="0"/>
                  </a:lnTo>
                  <a:close/>
                </a:path>
              </a:pathLst>
            </a:custGeom>
            <a:solidFill>
              <a:srgbClr val="9CE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1003" name="Freeform 1042"/>
            <p:cNvSpPr>
              <a:spLocks/>
            </p:cNvSpPr>
            <p:nvPr/>
          </p:nvSpPr>
          <p:spPr bwMode="auto">
            <a:xfrm>
              <a:off x="1559" y="2320"/>
              <a:ext cx="38" cy="38"/>
            </a:xfrm>
            <a:custGeom>
              <a:avLst/>
              <a:gdLst>
                <a:gd name="T0" fmla="*/ 19 w 38"/>
                <a:gd name="T1" fmla="*/ 0 h 38"/>
                <a:gd name="T2" fmla="*/ 9 w 38"/>
                <a:gd name="T3" fmla="*/ 9 h 38"/>
                <a:gd name="T4" fmla="*/ 0 w 38"/>
                <a:gd name="T5" fmla="*/ 19 h 38"/>
                <a:gd name="T6" fmla="*/ 9 w 38"/>
                <a:gd name="T7" fmla="*/ 28 h 38"/>
                <a:gd name="T8" fmla="*/ 19 w 38"/>
                <a:gd name="T9" fmla="*/ 38 h 38"/>
                <a:gd name="T10" fmla="*/ 28 w 38"/>
                <a:gd name="T11" fmla="*/ 28 h 38"/>
                <a:gd name="T12" fmla="*/ 38 w 38"/>
                <a:gd name="T13" fmla="*/ 19 h 38"/>
                <a:gd name="T14" fmla="*/ 28 w 38"/>
                <a:gd name="T15" fmla="*/ 9 h 38"/>
                <a:gd name="T16" fmla="*/ 19 w 3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8"/>
                <a:gd name="T29" fmla="*/ 38 w 3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8">
                  <a:moveTo>
                    <a:pt x="19" y="0"/>
                  </a:moveTo>
                  <a:lnTo>
                    <a:pt x="9" y="9"/>
                  </a:lnTo>
                  <a:lnTo>
                    <a:pt x="0" y="19"/>
                  </a:lnTo>
                  <a:lnTo>
                    <a:pt x="9" y="28"/>
                  </a:lnTo>
                  <a:lnTo>
                    <a:pt x="19" y="38"/>
                  </a:lnTo>
                  <a:lnTo>
                    <a:pt x="28" y="28"/>
                  </a:lnTo>
                  <a:lnTo>
                    <a:pt x="38" y="19"/>
                  </a:lnTo>
                  <a:lnTo>
                    <a:pt x="28" y="9"/>
                  </a:lnTo>
                  <a:lnTo>
                    <a:pt x="19" y="0"/>
                  </a:lnTo>
                  <a:close/>
                </a:path>
              </a:pathLst>
            </a:custGeom>
            <a:solidFill>
              <a:srgbClr val="A2EB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1004" name="Freeform 1043"/>
            <p:cNvSpPr>
              <a:spLocks/>
            </p:cNvSpPr>
            <p:nvPr/>
          </p:nvSpPr>
          <p:spPr bwMode="auto">
            <a:xfrm>
              <a:off x="1568" y="2329"/>
              <a:ext cx="19" cy="19"/>
            </a:xfrm>
            <a:custGeom>
              <a:avLst/>
              <a:gdLst>
                <a:gd name="T0" fmla="*/ 10 w 19"/>
                <a:gd name="T1" fmla="*/ 0 h 19"/>
                <a:gd name="T2" fmla="*/ 0 w 19"/>
                <a:gd name="T3" fmla="*/ 0 h 19"/>
                <a:gd name="T4" fmla="*/ 0 w 19"/>
                <a:gd name="T5" fmla="*/ 10 h 19"/>
                <a:gd name="T6" fmla="*/ 0 w 19"/>
                <a:gd name="T7" fmla="*/ 19 h 19"/>
                <a:gd name="T8" fmla="*/ 10 w 19"/>
                <a:gd name="T9" fmla="*/ 19 h 19"/>
                <a:gd name="T10" fmla="*/ 19 w 19"/>
                <a:gd name="T11" fmla="*/ 19 h 19"/>
                <a:gd name="T12" fmla="*/ 19 w 19"/>
                <a:gd name="T13" fmla="*/ 10 h 19"/>
                <a:gd name="T14" fmla="*/ 19 w 19"/>
                <a:gd name="T15" fmla="*/ 0 h 19"/>
                <a:gd name="T16" fmla="*/ 1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0" y="0"/>
                  </a:moveTo>
                  <a:lnTo>
                    <a:pt x="0" y="0"/>
                  </a:lnTo>
                  <a:lnTo>
                    <a:pt x="0" y="10"/>
                  </a:lnTo>
                  <a:lnTo>
                    <a:pt x="0" y="19"/>
                  </a:lnTo>
                  <a:lnTo>
                    <a:pt x="10" y="19"/>
                  </a:lnTo>
                  <a:lnTo>
                    <a:pt x="19" y="19"/>
                  </a:lnTo>
                  <a:lnTo>
                    <a:pt x="19" y="10"/>
                  </a:lnTo>
                  <a:lnTo>
                    <a:pt x="19" y="0"/>
                  </a:lnTo>
                  <a:lnTo>
                    <a:pt x="10" y="0"/>
                  </a:lnTo>
                  <a:close/>
                </a:path>
              </a:pathLst>
            </a:custGeom>
            <a:solidFill>
              <a:srgbClr val="A5EC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grpSp>
    </p:spTree>
    <p:extLst>
      <p:ext uri="{BB962C8B-B14F-4D97-AF65-F5344CB8AC3E}">
        <p14:creationId xmlns:p14="http://schemas.microsoft.com/office/powerpoint/2010/main" val="659062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95299" y="375920"/>
            <a:ext cx="10972800" cy="1143000"/>
          </a:xfrm>
        </p:spPr>
        <p:txBody>
          <a:bodyPr vert="horz" lIns="91440" tIns="45720" rIns="91440" bIns="45720" rtlCol="0" anchor="ctr">
            <a:noAutofit/>
          </a:bodyPr>
          <a:lstStyle/>
          <a:p>
            <a:r>
              <a:rPr lang="en-US" altLang="en-US" sz="3200" dirty="0"/>
              <a:t>PIVKA-II/DCP</a:t>
            </a:r>
          </a:p>
        </p:txBody>
      </p:sp>
      <p:sp>
        <p:nvSpPr>
          <p:cNvPr id="6" name="Content Placeholder 2"/>
          <p:cNvSpPr>
            <a:spLocks noGrp="1"/>
          </p:cNvSpPr>
          <p:nvPr>
            <p:ph idx="1"/>
          </p:nvPr>
        </p:nvSpPr>
        <p:spPr>
          <a:xfrm>
            <a:off x="990600" y="1524000"/>
            <a:ext cx="10896600" cy="2514600"/>
          </a:xfrm>
        </p:spPr>
        <p:txBody>
          <a:bodyPr>
            <a:noAutofit/>
          </a:bodyPr>
          <a:lstStyle/>
          <a:p>
            <a:pPr lvl="0"/>
            <a:r>
              <a:rPr lang="en-US" altLang="ja-JP" sz="2000" dirty="0"/>
              <a:t>Des-</a:t>
            </a:r>
            <a:r>
              <a:rPr lang="en-US" altLang="ja-JP" sz="2000" dirty="0" err="1"/>
              <a:t>CarboxyProthrombin</a:t>
            </a:r>
            <a:r>
              <a:rPr lang="en-US" altLang="ja-JP" sz="2000" dirty="0"/>
              <a:t> is a precursor form of prothrombin, a coagulation protein.</a:t>
            </a:r>
          </a:p>
          <a:p>
            <a:pPr lvl="0"/>
            <a:r>
              <a:rPr lang="en-US" altLang="ja-JP" sz="2000" dirty="0"/>
              <a:t>PIVKA-II: protein induced by vitamin K absence (II)</a:t>
            </a:r>
          </a:p>
          <a:p>
            <a:pPr marL="0" lvl="0" indent="0">
              <a:buNone/>
            </a:pPr>
            <a:endParaRPr lang="ja-JP" altLang="ja-JP" sz="2000" dirty="0"/>
          </a:p>
          <a:p>
            <a:pPr lvl="0"/>
            <a:r>
              <a:rPr lang="en-US" altLang="ja-JP" sz="2000" dirty="0"/>
              <a:t>In normal liver, prothrombin undergoes post-translational carboxylation before release into the peripheral blood. The carboxylation converts specific amino-terminal glutamic acid residues to gamma-</a:t>
            </a:r>
            <a:r>
              <a:rPr lang="en-US" altLang="ja-JP" sz="2000" dirty="0" err="1"/>
              <a:t>carboxyglutamic</a:t>
            </a:r>
            <a:r>
              <a:rPr lang="en-US" altLang="ja-JP" sz="2000" dirty="0"/>
              <a:t> acid in the presence of Vitamin K.</a:t>
            </a:r>
            <a:endParaRPr lang="ja-JP" altLang="ja-JP" sz="2000" dirty="0"/>
          </a:p>
          <a:p>
            <a:pPr lvl="0"/>
            <a:r>
              <a:rPr lang="en-US" altLang="ja-JP" sz="2000" dirty="0"/>
              <a:t>The vitamin K dependent carboxylase responsible for the carboxylation is absent in many HCC cells, and an abnormal prothrombin with all or some of unconverted glutamic acid is secreted instead. </a:t>
            </a:r>
            <a:endParaRPr lang="ja-JP" altLang="ja-JP" sz="2000" dirty="0"/>
          </a:p>
          <a:p>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267200"/>
            <a:ext cx="464820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127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9930-E239-4B85-A2BF-B528ED858A31}"/>
              </a:ext>
            </a:extLst>
          </p:cNvPr>
          <p:cNvSpPr>
            <a:spLocks noGrp="1"/>
          </p:cNvSpPr>
          <p:nvPr>
            <p:ph type="title" idx="4294967295"/>
          </p:nvPr>
        </p:nvSpPr>
        <p:spPr>
          <a:xfrm>
            <a:off x="609600" y="685800"/>
            <a:ext cx="10972800" cy="801687"/>
          </a:xfrm>
        </p:spPr>
        <p:txBody>
          <a:bodyPr vert="horz" lIns="91440" tIns="45720" rIns="91440" bIns="45720" rtlCol="0" anchor="ctr">
            <a:noAutofit/>
          </a:bodyPr>
          <a:lstStyle/>
          <a:p>
            <a:r>
              <a:rPr lang="en-US" sz="3200" b="1" spc="-5" dirty="0">
                <a:latin typeface="Calibri"/>
                <a:cs typeface="Calibri"/>
              </a:rPr>
              <a:t>FDA Cleared: Intended Use</a:t>
            </a:r>
          </a:p>
        </p:txBody>
      </p:sp>
      <p:sp>
        <p:nvSpPr>
          <p:cNvPr id="3" name="Text Placeholder 2">
            <a:extLst>
              <a:ext uri="{FF2B5EF4-FFF2-40B4-BE49-F238E27FC236}">
                <a16:creationId xmlns:a16="http://schemas.microsoft.com/office/drawing/2014/main" id="{9E652730-7743-43B2-B28A-4F2188E1AE53}"/>
              </a:ext>
            </a:extLst>
          </p:cNvPr>
          <p:cNvSpPr>
            <a:spLocks noGrp="1"/>
          </p:cNvSpPr>
          <p:nvPr>
            <p:ph type="body" sz="quarter" idx="4294967295"/>
          </p:nvPr>
        </p:nvSpPr>
        <p:spPr>
          <a:xfrm>
            <a:off x="609600" y="1847850"/>
            <a:ext cx="10972800" cy="4324350"/>
          </a:xfrm>
        </p:spPr>
        <p:txBody>
          <a:bodyPr>
            <a:normAutofit/>
          </a:bodyPr>
          <a:lstStyle/>
          <a:p>
            <a:pPr marL="0" indent="0">
              <a:buNone/>
            </a:pPr>
            <a:r>
              <a:rPr lang="en-US" sz="2800" dirty="0"/>
              <a:t>The Wako DCP and AFP-L3% assay are intended as a risk assessment test for the development of hepatocellular carcinoma (HCC) in patients with chronic liver diseases (CLD). </a:t>
            </a:r>
          </a:p>
          <a:p>
            <a:pPr marL="0" indent="0">
              <a:buNone/>
            </a:pPr>
            <a:r>
              <a:rPr lang="en-US" sz="2800" dirty="0"/>
              <a:t>Elevated AFPL3% values (≥ 10%) have been shown to be associated with a seven-fold increase in the risk of developing HCC within the next 21 months. </a:t>
            </a:r>
          </a:p>
          <a:p>
            <a:pPr marL="0" indent="0">
              <a:buNone/>
            </a:pPr>
            <a:r>
              <a:rPr lang="en-US" sz="2800" dirty="0"/>
              <a:t>Patients with elevated serum AFPL3% should be more intensely evaluated for evidence of HCC according to the existing HCC practice guidelines in oncology. </a:t>
            </a:r>
          </a:p>
          <a:p>
            <a:endParaRPr lang="en-US" sz="2800" dirty="0"/>
          </a:p>
        </p:txBody>
      </p:sp>
    </p:spTree>
    <p:extLst>
      <p:ext uri="{BB962C8B-B14F-4D97-AF65-F5344CB8AC3E}">
        <p14:creationId xmlns:p14="http://schemas.microsoft.com/office/powerpoint/2010/main" val="215731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981200" y="426723"/>
            <a:ext cx="8686800" cy="1143000"/>
          </a:xfrm>
        </p:spPr>
        <p:txBody>
          <a:bodyPr vert="horz" lIns="91440" tIns="45720" rIns="91440" bIns="45720" rtlCol="0" anchor="ctr">
            <a:normAutofit/>
          </a:bodyPr>
          <a:lstStyle/>
          <a:p>
            <a:r>
              <a:rPr lang="en-US" altLang="ja-JP" sz="3200" b="1" spc="-5" dirty="0">
                <a:latin typeface="Calibri"/>
                <a:cs typeface="Calibri"/>
              </a:rPr>
              <a:t>Hepatocellular Carcinoma: HCC</a:t>
            </a:r>
          </a:p>
        </p:txBody>
      </p:sp>
      <p:sp>
        <p:nvSpPr>
          <p:cNvPr id="24" name="Content Placeholder 2"/>
          <p:cNvSpPr txBox="1">
            <a:spLocks/>
          </p:cNvSpPr>
          <p:nvPr/>
        </p:nvSpPr>
        <p:spPr>
          <a:xfrm>
            <a:off x="685800" y="1447800"/>
            <a:ext cx="109728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FF006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6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chemeClr val="tx1"/>
              </a:buClr>
            </a:pPr>
            <a:r>
              <a:rPr lang="en-US" dirty="0"/>
              <a:t>HCC in man is the 5th most common cancer worldwide.</a:t>
            </a:r>
          </a:p>
          <a:p>
            <a:pPr>
              <a:lnSpc>
                <a:spcPct val="150000"/>
              </a:lnSpc>
              <a:buClr>
                <a:schemeClr val="tx1"/>
              </a:buClr>
            </a:pPr>
            <a:r>
              <a:rPr lang="en-US" dirty="0"/>
              <a:t>Globally, there were &gt;700,000 new cases and &gt;600,000 deaths in 2018.</a:t>
            </a:r>
            <a:endParaRPr lang="en-US" baseline="30000" dirty="0"/>
          </a:p>
          <a:p>
            <a:pPr>
              <a:lnSpc>
                <a:spcPct val="150000"/>
              </a:lnSpc>
              <a:buClr>
                <a:schemeClr val="tx1"/>
              </a:buClr>
            </a:pPr>
            <a:r>
              <a:rPr lang="en-US" altLang="en-US" dirty="0"/>
              <a:t>First leading cause of cancer-related deaths in Vietnam (~22,000/year) and VN men in the US.</a:t>
            </a:r>
          </a:p>
          <a:p>
            <a:pPr>
              <a:lnSpc>
                <a:spcPct val="150000"/>
              </a:lnSpc>
              <a:buClr>
                <a:schemeClr val="tx1"/>
              </a:buClr>
            </a:pPr>
            <a:r>
              <a:rPr lang="en-US" altLang="en-US" dirty="0"/>
              <a:t>Rising incidence of HCC in patients at high-risk such as viral hepatitis infection, NASH or cirrhosis.   </a:t>
            </a:r>
          </a:p>
        </p:txBody>
      </p:sp>
    </p:spTree>
    <p:extLst>
      <p:ext uri="{BB962C8B-B14F-4D97-AF65-F5344CB8AC3E}">
        <p14:creationId xmlns:p14="http://schemas.microsoft.com/office/powerpoint/2010/main" val="3947369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1630"/>
            <a:ext cx="10972800" cy="1143000"/>
          </a:xfrm>
        </p:spPr>
        <p:txBody>
          <a:bodyPr vert="horz" lIns="91440" tIns="45720" rIns="91440" bIns="45720" rtlCol="0" anchor="ctr">
            <a:noAutofit/>
          </a:bodyPr>
          <a:lstStyle/>
          <a:p>
            <a:r>
              <a:rPr lang="en-US" sz="3200" dirty="0"/>
              <a:t>Inclusion of AFP-L3% &amp; DCP (PIVKA-II) Improves </a:t>
            </a:r>
            <a:br>
              <a:rPr lang="en-US" sz="3200" dirty="0"/>
            </a:br>
            <a:r>
              <a:rPr lang="en-US" sz="3200" dirty="0"/>
              <a:t>Early Risk Assessment for HCC</a:t>
            </a:r>
          </a:p>
        </p:txBody>
      </p:sp>
      <p:sp>
        <p:nvSpPr>
          <p:cNvPr id="4" name="Date Placeholder 3"/>
          <p:cNvSpPr>
            <a:spLocks noGrp="1"/>
          </p:cNvSpPr>
          <p:nvPr>
            <p:ph type="dt" sz="half" idx="4294967295"/>
          </p:nvPr>
        </p:nvSpPr>
        <p:spPr>
          <a:xfrm>
            <a:off x="731520" y="5978262"/>
            <a:ext cx="3454400" cy="349249"/>
          </a:xfrm>
          <a:prstGeom prst="rect">
            <a:avLst/>
          </a:prstGeom>
        </p:spPr>
        <p:txBody>
          <a:bodyPr/>
          <a:lstStyle/>
          <a:p>
            <a:pPr>
              <a:defRPr/>
            </a:pPr>
            <a:r>
              <a:rPr lang="en-US" altLang="ja-JP" sz="1000" dirty="0">
                <a:solidFill>
                  <a:srgbClr val="000000"/>
                </a:solidFill>
                <a:latin typeface="Arial" panose="020B0604020202020204" pitchFamily="34" charset="0"/>
                <a:cs typeface="Arial" panose="020B0604020202020204" pitchFamily="34" charset="0"/>
              </a:rPr>
              <a:t>© Copyright 2014 Wako Life Sciences, Inc. 4/1/2014</a:t>
            </a:r>
            <a:endParaRPr lang="en-US" altLang="ja-JP" sz="1000" dirty="0">
              <a:latin typeface="Arial" panose="020B0604020202020204" pitchFamily="34" charset="0"/>
              <a:cs typeface="Arial" panose="020B0604020202020204" pitchFamily="34" charset="0"/>
            </a:endParaRPr>
          </a:p>
        </p:txBody>
      </p:sp>
      <p:graphicFrame>
        <p:nvGraphicFramePr>
          <p:cNvPr id="6" name="Group 45"/>
          <p:cNvGraphicFramePr>
            <a:graphicFrameLocks noGrp="1"/>
          </p:cNvGraphicFramePr>
          <p:nvPr>
            <p:ph idx="1"/>
            <p:extLst>
              <p:ext uri="{D42A27DB-BD31-4B8C-83A1-F6EECF244321}">
                <p14:modId xmlns:p14="http://schemas.microsoft.com/office/powerpoint/2010/main" val="2436958947"/>
              </p:ext>
            </p:extLst>
          </p:nvPr>
        </p:nvGraphicFramePr>
        <p:xfrm>
          <a:off x="611777" y="1815526"/>
          <a:ext cx="10972800" cy="4038599"/>
        </p:xfrm>
        <a:graphic>
          <a:graphicData uri="http://schemas.openxmlformats.org/drawingml/2006/table">
            <a:tbl>
              <a:tblPr firstRow="1" firstCol="1" bandRow="1">
                <a:tableStyleId>{638B1855-1B75-4FBE-930C-398BA8C253C6}</a:tableStyleId>
              </a:tblPr>
              <a:tblGrid>
                <a:gridCol w="1996865">
                  <a:extLst>
                    <a:ext uri="{9D8B030D-6E8A-4147-A177-3AD203B41FA5}">
                      <a16:colId xmlns:a16="http://schemas.microsoft.com/office/drawing/2014/main" val="20000"/>
                    </a:ext>
                  </a:extLst>
                </a:gridCol>
                <a:gridCol w="2021040">
                  <a:extLst>
                    <a:ext uri="{9D8B030D-6E8A-4147-A177-3AD203B41FA5}">
                      <a16:colId xmlns:a16="http://schemas.microsoft.com/office/drawing/2014/main" val="20001"/>
                    </a:ext>
                  </a:extLst>
                </a:gridCol>
                <a:gridCol w="1685613">
                  <a:extLst>
                    <a:ext uri="{9D8B030D-6E8A-4147-A177-3AD203B41FA5}">
                      <a16:colId xmlns:a16="http://schemas.microsoft.com/office/drawing/2014/main" val="20002"/>
                    </a:ext>
                  </a:extLst>
                </a:gridCol>
                <a:gridCol w="1685613">
                  <a:extLst>
                    <a:ext uri="{9D8B030D-6E8A-4147-A177-3AD203B41FA5}">
                      <a16:colId xmlns:a16="http://schemas.microsoft.com/office/drawing/2014/main" val="20003"/>
                    </a:ext>
                  </a:extLst>
                </a:gridCol>
                <a:gridCol w="3583669">
                  <a:extLst>
                    <a:ext uri="{9D8B030D-6E8A-4147-A177-3AD203B41FA5}">
                      <a16:colId xmlns:a16="http://schemas.microsoft.com/office/drawing/2014/main" val="20004"/>
                    </a:ext>
                  </a:extLst>
                </a:gridCol>
              </a:tblGrid>
              <a:tr h="5176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000000"/>
                        </a:solidFill>
                        <a:effectLst/>
                        <a:latin typeface="+mn-lt"/>
                      </a:endParaRPr>
                    </a:p>
                  </a:txBody>
                  <a:tcPr marL="68580" marR="68580" marT="34290" marB="3429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Primary Tool</a:t>
                      </a:r>
                      <a:endParaRPr kumimoji="0" lang="en-US" sz="1600" b="0" i="0" u="none" strike="noStrike" cap="none" normalizeH="0" baseline="0" dirty="0">
                        <a:ln>
                          <a:noFill/>
                        </a:ln>
                        <a:solidFill>
                          <a:srgbClr val="000000"/>
                        </a:solidFill>
                        <a:effectLst/>
                        <a:latin typeface="+mn-lt"/>
                      </a:endParaRPr>
                    </a:p>
                  </a:txBody>
                  <a:tcPr marL="68580" marR="68580" marT="34290" marB="34290" anchor="ctr" horzOverflow="overflow">
                    <a:lnR w="12700" cap="flat" cmpd="sng" algn="ctr">
                      <a:solidFill>
                        <a:schemeClr val="bg1"/>
                      </a:solidFill>
                      <a:prstDash val="solid"/>
                      <a:round/>
                      <a:headEnd type="none" w="med" len="med"/>
                      <a:tailEnd type="none" w="med" len="med"/>
                    </a:lnR>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Sensitivity</a:t>
                      </a:r>
                      <a:endParaRPr kumimoji="0" lang="en-US" sz="1600" b="1" i="0" u="none" strike="noStrike" cap="none" normalizeH="0" baseline="0" dirty="0">
                        <a:ln>
                          <a:noFill/>
                        </a:ln>
                        <a:solidFill>
                          <a:srgbClr val="000000"/>
                        </a:solidFill>
                        <a:effectLst/>
                        <a:latin typeface="+mn-lt"/>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Specificity</a:t>
                      </a:r>
                      <a:endParaRPr kumimoji="0" lang="en-US" sz="1600" b="1" i="0" u="none" strike="noStrike" cap="none" normalizeH="0" baseline="0" dirty="0">
                        <a:ln>
                          <a:noFill/>
                        </a:ln>
                        <a:solidFill>
                          <a:srgbClr val="000000"/>
                        </a:solidFill>
                        <a:effectLst/>
                        <a:latin typeface="+mn-lt"/>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Conclusions</a:t>
                      </a:r>
                      <a:endParaRPr kumimoji="0" lang="en-US" sz="1600" b="0" i="0" u="none" strike="noStrike" cap="none" normalizeH="0" baseline="0" dirty="0">
                        <a:ln>
                          <a:noFill/>
                        </a:ln>
                        <a:solidFill>
                          <a:srgbClr val="000000"/>
                        </a:solidFill>
                        <a:effectLst/>
                        <a:latin typeface="+mn-lt"/>
                      </a:endParaRPr>
                    </a:p>
                  </a:txBody>
                  <a:tcPr marL="68580" marR="68580" marT="34290" marB="34290" anchor="ctr" horzOverflow="overflow">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4314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kern="1200" cap="none" normalizeH="0" baseline="0" dirty="0">
                          <a:ln>
                            <a:noFill/>
                          </a:ln>
                          <a:effectLst/>
                          <a:latin typeface="+mn-lt"/>
                        </a:rPr>
                        <a:t>Colli et al (2006)</a:t>
                      </a:r>
                      <a:r>
                        <a:rPr kumimoji="0" lang="en-US" sz="1600" u="none" strike="noStrike" kern="1200" cap="none" normalizeH="0" baseline="30000" dirty="0">
                          <a:ln>
                            <a:noFill/>
                          </a:ln>
                          <a:effectLst/>
                          <a:latin typeface="+mn-lt"/>
                        </a:rPr>
                        <a:t>1</a:t>
                      </a:r>
                      <a:endParaRPr kumimoji="0" lang="en-US" sz="1600" b="0" i="0" u="none" strike="noStrike" kern="1200" cap="none" normalizeH="0" baseline="30000" dirty="0">
                        <a:ln>
                          <a:noFill/>
                        </a:ln>
                        <a:solidFill>
                          <a:srgbClr val="000000"/>
                        </a:solidFill>
                        <a:effectLst/>
                        <a:latin typeface="+mn-lt"/>
                        <a:ea typeface="+mn-ea"/>
                        <a:cs typeface="+mn-cs"/>
                      </a:endParaRPr>
                    </a:p>
                  </a:txBody>
                  <a:tcPr marL="68580" marR="68580" marT="34290" marB="34290" anchor="ctr" horzOverflow="overflow">
                    <a:lnB w="12700" cap="flat" cmpd="sng" algn="ctr">
                      <a:solidFill>
                        <a:schemeClr val="bg1"/>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Ultrasound</a:t>
                      </a:r>
                      <a:endParaRPr kumimoji="0" lang="en-US" sz="1600" b="0" i="0" u="none" strike="noStrike" cap="none" normalizeH="0" baseline="0" dirty="0">
                        <a:ln>
                          <a:noFill/>
                        </a:ln>
                        <a:solidFill>
                          <a:srgbClr val="000000"/>
                        </a:solidFill>
                        <a:effectLst/>
                        <a:latin typeface="+mn-lt"/>
                      </a:endParaRPr>
                    </a:p>
                  </a:txBody>
                  <a:tcPr marL="68580" marR="68580" marT="34290" marB="34290" anchor="ctr" horzOverflow="overflow">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48%</a:t>
                      </a:r>
                    </a:p>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en-US" sz="1600" u="none" strike="noStrike" cap="none" normalizeH="0" baseline="0" dirty="0">
                        <a:ln>
                          <a:noFill/>
                        </a:ln>
                        <a:effectLst/>
                        <a:latin typeface="+mn-lt"/>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(95% CI  34-62%)</a:t>
                      </a:r>
                      <a:endParaRPr kumimoji="0" lang="en-US" sz="1600" b="1" i="0" u="none" strike="noStrike" cap="none" normalizeH="0" baseline="0" dirty="0">
                        <a:ln>
                          <a:noFill/>
                        </a:ln>
                        <a:solidFill>
                          <a:srgbClr val="000000"/>
                        </a:solidFill>
                        <a:effectLst/>
                        <a:latin typeface="+mn-lt"/>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97%</a:t>
                      </a:r>
                    </a:p>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en-US" sz="1600" u="none" strike="noStrike" cap="none" normalizeH="0" baseline="0" dirty="0">
                        <a:ln>
                          <a:noFill/>
                        </a:ln>
                        <a:effectLst/>
                        <a:latin typeface="+mn-lt"/>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(95% CI  95-98%)</a:t>
                      </a:r>
                      <a:endParaRPr kumimoji="0" lang="en-US" sz="1600" b="1" i="0" u="none" strike="noStrike" cap="none" normalizeH="0" baseline="0" dirty="0">
                        <a:ln>
                          <a:noFill/>
                        </a:ln>
                        <a:solidFill>
                          <a:srgbClr val="000000"/>
                        </a:solidFill>
                        <a:effectLst/>
                        <a:latin typeface="+mn-lt"/>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1600" u="none" strike="noStrike" kern="1200" cap="none" normalizeH="0" baseline="0" dirty="0">
                          <a:ln>
                            <a:noFill/>
                          </a:ln>
                          <a:effectLst/>
                          <a:latin typeface="+mn-lt"/>
                        </a:rPr>
                        <a:t>“Ultrasound is…insufficiently sensitive to detect HCC in many cirrhotics or to support an effective surveillance program.”</a:t>
                      </a:r>
                      <a:endParaRPr kumimoji="0" lang="en-US" sz="1600" b="1" i="0" u="none" strike="noStrike" cap="none" normalizeH="0" baseline="0" dirty="0">
                        <a:ln>
                          <a:noFill/>
                        </a:ln>
                        <a:solidFill>
                          <a:srgbClr val="000000"/>
                        </a:solidFill>
                        <a:effectLst/>
                        <a:latin typeface="+mn-lt"/>
                      </a:endParaRPr>
                    </a:p>
                  </a:txBody>
                  <a:tcPr marL="68580" marR="68580" marT="34290" marB="34290" anchor="ctr" horzOverflow="overflow">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380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latin typeface="+mn-lt"/>
                        </a:rPr>
                        <a:t>Singal et al (2012)</a:t>
                      </a:r>
                      <a:r>
                        <a:rPr kumimoji="0" lang="en-US" sz="1600" u="none" strike="noStrike" cap="none" normalizeH="0" baseline="30000" dirty="0">
                          <a:ln>
                            <a:noFill/>
                          </a:ln>
                          <a:effectLst/>
                          <a:latin typeface="+mn-lt"/>
                        </a:rPr>
                        <a:t>2</a:t>
                      </a:r>
                      <a:endParaRPr kumimoji="0" lang="en-US" sz="1600" b="0" i="0" u="none" strike="noStrike" cap="none" normalizeH="0" baseline="30000" dirty="0">
                        <a:ln>
                          <a:noFill/>
                        </a:ln>
                        <a:solidFill>
                          <a:srgbClr val="000000"/>
                        </a:solidFill>
                        <a:effectLst/>
                        <a:latin typeface="+mn-lt"/>
                      </a:endParaRPr>
                    </a:p>
                  </a:txBody>
                  <a:tcPr marL="68580" marR="68580" marT="34290" marB="34290" anchor="ctr" horzOverflow="overflow">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Ultrasound</a:t>
                      </a:r>
                      <a:endParaRPr kumimoji="0" lang="en-US" sz="1600" b="0" i="0" u="none" strike="noStrike" cap="none" normalizeH="0" baseline="0" dirty="0">
                        <a:ln>
                          <a:noFill/>
                        </a:ln>
                        <a:solidFill>
                          <a:srgbClr val="040000"/>
                        </a:solidFill>
                        <a:effectLst/>
                        <a:latin typeface="+mn-lt"/>
                      </a:endParaRPr>
                    </a:p>
                  </a:txBody>
                  <a:tcPr marL="68580" marR="68580" marT="34290" marB="34290"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43.9%</a:t>
                      </a:r>
                      <a:endParaRPr kumimoji="0" lang="en-US" sz="1600" b="0" i="0" u="none" strike="noStrike" cap="none" normalizeH="0" baseline="0" dirty="0">
                        <a:ln>
                          <a:noFill/>
                        </a:ln>
                        <a:solidFill>
                          <a:srgbClr val="000000"/>
                        </a:solidFill>
                        <a:effectLst/>
                        <a:latin typeface="+mn-lt"/>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latin typeface="+mn-lt"/>
                        </a:rPr>
                        <a:t>91.5%</a:t>
                      </a:r>
                      <a:endParaRPr kumimoji="0" lang="en-US" sz="1600" b="0" i="0" u="none" strike="noStrike" cap="none" normalizeH="0" baseline="0" dirty="0">
                        <a:ln>
                          <a:noFill/>
                        </a:ln>
                        <a:solidFill>
                          <a:srgbClr val="000000"/>
                        </a:solidFill>
                        <a:effectLst/>
                        <a:latin typeface="+mn-lt"/>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1600" u="none" strike="noStrike" cap="none" normalizeH="0" baseline="0" dirty="0">
                          <a:ln>
                            <a:noFill/>
                          </a:ln>
                          <a:effectLst/>
                          <a:latin typeface="+mn-lt"/>
                        </a:rPr>
                        <a:t>Ultrasound is suboptimal when used alone</a:t>
                      </a:r>
                      <a:endParaRPr kumimoji="0" lang="en-US" sz="1600" b="0" i="0" u="none" strike="noStrike" cap="none" normalizeH="0" baseline="0" dirty="0">
                        <a:ln>
                          <a:noFill/>
                        </a:ln>
                        <a:solidFill>
                          <a:srgbClr val="000000"/>
                        </a:solidFill>
                        <a:effectLst/>
                        <a:latin typeface="+mn-lt"/>
                      </a:endParaRPr>
                    </a:p>
                  </a:txBody>
                  <a:tcPr marL="68580" marR="68580" marT="34290" marB="34290" anchor="ctr" horzOverflow="overflow">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57237">
                <a:tc>
                  <a:txBody>
                    <a:bodyPr/>
                    <a:lstStyle/>
                    <a:p>
                      <a:pPr marL="0" indent="0" algn="l"/>
                      <a:r>
                        <a:rPr lang="en-US" sz="1600" dirty="0">
                          <a:latin typeface="+mn-lt"/>
                        </a:rPr>
                        <a:t>Volk</a:t>
                      </a:r>
                      <a:r>
                        <a:rPr lang="en-US" sz="1600" baseline="0" dirty="0">
                          <a:latin typeface="+mn-lt"/>
                        </a:rPr>
                        <a:t> et al (</a:t>
                      </a:r>
                      <a:r>
                        <a:rPr lang="en-US" sz="1600" dirty="0">
                          <a:latin typeface="+mn-lt"/>
                        </a:rPr>
                        <a:t>2007)</a:t>
                      </a:r>
                      <a:r>
                        <a:rPr lang="en-US" sz="1600" baseline="30000" dirty="0">
                          <a:latin typeface="+mn-lt"/>
                        </a:rPr>
                        <a:t>3</a:t>
                      </a:r>
                      <a:endParaRPr lang="en-US" sz="1600" b="1" baseline="30000" dirty="0">
                        <a:solidFill>
                          <a:srgbClr val="000000"/>
                        </a:solidFill>
                        <a:latin typeface="+mn-lt"/>
                      </a:endParaRPr>
                    </a:p>
                  </a:txBody>
                  <a:tcPr marL="68580" marR="68580" marT="34290" marB="3429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AFP, AFP-L3 &amp; DCP </a:t>
                      </a:r>
                      <a:endParaRPr lang="en-US" sz="1600" b="1" dirty="0">
                        <a:solidFill>
                          <a:srgbClr val="040000"/>
                        </a:solidFill>
                        <a:latin typeface="+mn-lt"/>
                      </a:endParaRPr>
                    </a:p>
                  </a:txBody>
                  <a:tcPr marL="68580" marR="68580"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mn-lt"/>
                        </a:rPr>
                        <a:t>84%</a:t>
                      </a:r>
                      <a:endParaRPr lang="en-US" sz="1600" b="1" dirty="0">
                        <a:solidFill>
                          <a:srgbClr val="000000"/>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mn-lt"/>
                        </a:rPr>
                        <a:t>94%</a:t>
                      </a:r>
                      <a:endParaRPr lang="en-US" sz="1600" b="1" dirty="0">
                        <a:solidFill>
                          <a:srgbClr val="000000"/>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Combined use of AFP, AFP-L3 and DCP results in enhanced detection of HCC with minimal false positives</a:t>
                      </a:r>
                      <a:endParaRPr lang="en-US" sz="1600" b="1" dirty="0">
                        <a:solidFill>
                          <a:srgbClr val="000000"/>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594298">
                <a:tc>
                  <a:txBody>
                    <a:bodyPr/>
                    <a:lstStyle/>
                    <a:p>
                      <a:pPr marL="0" indent="0" algn="l"/>
                      <a:r>
                        <a:rPr lang="en-US" sz="1600" dirty="0">
                          <a:latin typeface="+mn-lt"/>
                        </a:rPr>
                        <a:t>Hann et al (2013)</a:t>
                      </a:r>
                      <a:r>
                        <a:rPr lang="en-US" sz="1600" baseline="30000" dirty="0">
                          <a:latin typeface="+mn-lt"/>
                        </a:rPr>
                        <a:t>4</a:t>
                      </a:r>
                      <a:endParaRPr lang="en-US" sz="1600" b="1" baseline="30000" dirty="0">
                        <a:solidFill>
                          <a:srgbClr val="000000"/>
                        </a:solidFill>
                        <a:latin typeface="+mn-lt"/>
                      </a:endParaRPr>
                    </a:p>
                  </a:txBody>
                  <a:tcPr marL="68580" marR="68580" marT="34290" marB="34290" anchor="ct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AFP, AFP-L3 &amp; DCP </a:t>
                      </a:r>
                      <a:endParaRPr lang="en-US" sz="1600" b="1" dirty="0">
                        <a:solidFill>
                          <a:srgbClr val="040000"/>
                        </a:solidFill>
                        <a:latin typeface="+mn-lt"/>
                      </a:endParaRPr>
                    </a:p>
                  </a:txBody>
                  <a:tcPr marL="68580" marR="68580"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600" dirty="0">
                          <a:latin typeface="+mn-lt"/>
                        </a:rPr>
                        <a:t>83%</a:t>
                      </a:r>
                      <a:endParaRPr lang="en-US" sz="1600" b="1" dirty="0">
                        <a:solidFill>
                          <a:srgbClr val="000000"/>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600" dirty="0">
                          <a:latin typeface="+mn-lt"/>
                        </a:rPr>
                        <a:t>91%</a:t>
                      </a:r>
                      <a:endParaRPr lang="en-US" sz="1600" b="1" dirty="0">
                        <a:solidFill>
                          <a:srgbClr val="000000"/>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pPr algn="ctr"/>
                      <a:endParaRPr lang="en-US" sz="1600" b="1" dirty="0">
                        <a:solidFill>
                          <a:srgbClr val="000000"/>
                        </a:solidFill>
                      </a:endParaRPr>
                    </a:p>
                  </a:txBody>
                  <a:tcPr anchor="ctr">
                    <a:lnL w="12700" cap="flat" cmpd="sng" algn="ctr">
                      <a:solidFill>
                        <a:srgbClr val="A2D2E0"/>
                      </a:solidFill>
                      <a:prstDash val="solid"/>
                      <a:round/>
                      <a:headEnd type="none" w="med" len="med"/>
                      <a:tailEnd type="none" w="med" len="med"/>
                    </a:lnL>
                    <a:lnR w="12700" cap="flat" cmpd="sng" algn="ctr">
                      <a:solidFill>
                        <a:srgbClr val="A2D2E0"/>
                      </a:solidFill>
                      <a:prstDash val="solid"/>
                      <a:round/>
                      <a:headEnd type="none" w="med" len="med"/>
                      <a:tailEnd type="none" w="med" len="med"/>
                    </a:lnR>
                    <a:lnT w="12700" cap="flat" cmpd="sng" algn="ctr">
                      <a:solidFill>
                        <a:srgbClr val="A2D2E0"/>
                      </a:solidFill>
                      <a:prstDash val="solid"/>
                      <a:round/>
                      <a:headEnd type="none" w="med" len="med"/>
                      <a:tailEnd type="none" w="med" len="med"/>
                    </a:lnT>
                    <a:lnB w="12700" cap="flat" cmpd="sng" algn="ctr">
                      <a:solidFill>
                        <a:srgbClr val="A2D2E0"/>
                      </a:solidFill>
                      <a:prstDash val="solid"/>
                      <a:round/>
                      <a:headEnd type="none" w="med" len="med"/>
                      <a:tailEnd type="none" w="med" len="med"/>
                    </a:lnB>
                    <a:lnTlToBr>
                      <a:noFill/>
                    </a:lnTlToBr>
                    <a:lnBlToTr>
                      <a:noFill/>
                    </a:lnBlToTr>
                    <a:solidFill>
                      <a:srgbClr val="F0F7F9"/>
                    </a:solidFill>
                  </a:tcPr>
                </a:tc>
                <a:extLst>
                  <a:ext uri="{0D108BD9-81ED-4DB2-BD59-A6C34878D82A}">
                    <a16:rowId xmlns:a16="http://schemas.microsoft.com/office/drawing/2014/main" val="10004"/>
                  </a:ext>
                </a:extLst>
              </a:tr>
            </a:tbl>
          </a:graphicData>
        </a:graphic>
      </p:graphicFrame>
      <p:sp>
        <p:nvSpPr>
          <p:cNvPr id="7" name="TextBox 6"/>
          <p:cNvSpPr txBox="1"/>
          <p:nvPr/>
        </p:nvSpPr>
        <p:spPr>
          <a:xfrm>
            <a:off x="7391400" y="6004346"/>
            <a:ext cx="3905236" cy="646331"/>
          </a:xfrm>
          <a:prstGeom prst="rect">
            <a:avLst/>
          </a:prstGeom>
          <a:noFill/>
        </p:spPr>
        <p:txBody>
          <a:bodyPr wrap="none" rtlCol="0">
            <a:spAutoFit/>
          </a:bodyPr>
          <a:lstStyle/>
          <a:p>
            <a:pPr>
              <a:lnSpc>
                <a:spcPct val="90000"/>
              </a:lnSpc>
              <a:spcBef>
                <a:spcPct val="0"/>
              </a:spcBef>
            </a:pPr>
            <a:r>
              <a:rPr lang="da-DK" altLang="en-US" sz="1000" dirty="0">
                <a:latin typeface="Arial" panose="020B0604020202020204" pitchFamily="34" charset="0"/>
                <a:cs typeface="Arial" panose="020B0604020202020204" pitchFamily="34" charset="0"/>
              </a:rPr>
              <a:t>1. Colli A, et al. Am J Gastroenterol 2006;101:513-23. </a:t>
            </a:r>
          </a:p>
          <a:p>
            <a:pPr>
              <a:lnSpc>
                <a:spcPct val="90000"/>
              </a:lnSpc>
              <a:spcBef>
                <a:spcPct val="0"/>
              </a:spcBef>
            </a:pPr>
            <a:r>
              <a:rPr lang="da-DK" altLang="en-US" sz="1000" dirty="0">
                <a:latin typeface="Arial" panose="020B0604020202020204" pitchFamily="34" charset="0"/>
                <a:cs typeface="Arial" panose="020B0604020202020204" pitchFamily="34" charset="0"/>
              </a:rPr>
              <a:t>2. Singal et al. Cancer Epidemiol Biomarkers Prev. 2012;21:793-9</a:t>
            </a:r>
          </a:p>
          <a:p>
            <a:pPr>
              <a:lnSpc>
                <a:spcPct val="90000"/>
              </a:lnSpc>
              <a:spcBef>
                <a:spcPct val="0"/>
              </a:spcBef>
            </a:pPr>
            <a:r>
              <a:rPr lang="da-DK" altLang="en-US" sz="1000" dirty="0">
                <a:latin typeface="Arial" panose="020B0604020202020204" pitchFamily="34" charset="0"/>
                <a:cs typeface="Arial" panose="020B0604020202020204" pitchFamily="34" charset="0"/>
              </a:rPr>
              <a:t>3. Volk ML, et al. Cancer Biomarkers 2007;3:79-87</a:t>
            </a:r>
          </a:p>
          <a:p>
            <a:pPr>
              <a:lnSpc>
                <a:spcPct val="90000"/>
              </a:lnSpc>
              <a:spcBef>
                <a:spcPct val="0"/>
              </a:spcBef>
            </a:pPr>
            <a:r>
              <a:rPr lang="da-DK" altLang="en-US" sz="1000" dirty="0">
                <a:latin typeface="Arial" panose="020B0604020202020204" pitchFamily="34" charset="0"/>
                <a:cs typeface="Arial" panose="020B0604020202020204" pitchFamily="34" charset="0"/>
              </a:rPr>
              <a:t>4. Hann HW, et al. DDW 2013 Poster Tu 1048</a:t>
            </a:r>
          </a:p>
        </p:txBody>
      </p:sp>
      <p:sp>
        <p:nvSpPr>
          <p:cNvPr id="3" name="Rectangle 2"/>
          <p:cNvSpPr/>
          <p:nvPr/>
        </p:nvSpPr>
        <p:spPr>
          <a:xfrm>
            <a:off x="607423" y="4711125"/>
            <a:ext cx="10960925" cy="1143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324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US" sz="3200" dirty="0"/>
              <a:t>Utility of biomarkers in poor quality US exams</a:t>
            </a:r>
          </a:p>
        </p:txBody>
      </p:sp>
      <p:pic>
        <p:nvPicPr>
          <p:cNvPr id="5" name="Picture 4"/>
          <p:cNvPicPr>
            <a:picLocks noChangeAspect="1"/>
          </p:cNvPicPr>
          <p:nvPr/>
        </p:nvPicPr>
        <p:blipFill rotWithShape="1">
          <a:blip r:embed="rId2"/>
          <a:srcRect l="3803" t="5296" r="7877"/>
          <a:stretch/>
        </p:blipFill>
        <p:spPr>
          <a:xfrm>
            <a:off x="3037267" y="1524000"/>
            <a:ext cx="6117465" cy="5181600"/>
          </a:xfrm>
          <a:prstGeom prst="rect">
            <a:avLst/>
          </a:prstGeom>
        </p:spPr>
      </p:pic>
      <p:sp>
        <p:nvSpPr>
          <p:cNvPr id="6" name="TextBox 5"/>
          <p:cNvSpPr txBox="1"/>
          <p:nvPr/>
        </p:nvSpPr>
        <p:spPr>
          <a:xfrm>
            <a:off x="269893" y="1981200"/>
            <a:ext cx="2452210" cy="1200329"/>
          </a:xfrm>
          <a:prstGeom prst="rect">
            <a:avLst/>
          </a:prstGeom>
          <a:noFill/>
        </p:spPr>
        <p:txBody>
          <a:bodyPr wrap="none" rtlCol="0">
            <a:spAutoFit/>
          </a:bodyPr>
          <a:lstStyle/>
          <a:p>
            <a:r>
              <a:rPr lang="en-US" dirty="0"/>
              <a:t>US = </a:t>
            </a:r>
            <a:r>
              <a:rPr lang="en-US" dirty="0" err="1"/>
              <a:t>Dx</a:t>
            </a:r>
            <a:r>
              <a:rPr lang="en-US" dirty="0"/>
              <a:t> by US exam</a:t>
            </a:r>
          </a:p>
          <a:p>
            <a:endParaRPr lang="en-US" dirty="0"/>
          </a:p>
          <a:p>
            <a:r>
              <a:rPr lang="en-US" dirty="0"/>
              <a:t>TM = Early detection by </a:t>
            </a:r>
          </a:p>
          <a:p>
            <a:r>
              <a:rPr lang="en-US" dirty="0"/>
              <a:t>HCC Tumor markers</a:t>
            </a:r>
          </a:p>
        </p:txBody>
      </p:sp>
      <p:sp>
        <p:nvSpPr>
          <p:cNvPr id="7" name="TextBox 6"/>
          <p:cNvSpPr txBox="1"/>
          <p:nvPr/>
        </p:nvSpPr>
        <p:spPr>
          <a:xfrm>
            <a:off x="189390" y="6477000"/>
            <a:ext cx="2206053"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Mikami</a:t>
            </a:r>
            <a:r>
              <a:rPr lang="en-US" sz="1000" dirty="0">
                <a:latin typeface="Arial" panose="020B0604020202020204" pitchFamily="34" charset="0"/>
                <a:cs typeface="Arial" panose="020B0604020202020204" pitchFamily="34" charset="0"/>
              </a:rPr>
              <a:t>, Hepatology Research 2015</a:t>
            </a:r>
          </a:p>
        </p:txBody>
      </p:sp>
    </p:spTree>
    <p:extLst>
      <p:ext uri="{BB962C8B-B14F-4D97-AF65-F5344CB8AC3E}">
        <p14:creationId xmlns:p14="http://schemas.microsoft.com/office/powerpoint/2010/main" val="268609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96" y="609600"/>
            <a:ext cx="11658600" cy="1143000"/>
          </a:xfrm>
        </p:spPr>
        <p:txBody>
          <a:bodyPr vert="horz" lIns="91440" tIns="45720" rIns="91440" bIns="45720" rtlCol="0" anchor="ctr">
            <a:noAutofit/>
          </a:bodyPr>
          <a:lstStyle/>
          <a:p>
            <a:r>
              <a:rPr lang="en-US" sz="3200" dirty="0"/>
              <a:t>Detection of  HCC using triple Biomarkers (TM) in poor quality US </a:t>
            </a:r>
            <a:br>
              <a:rPr lang="en-US" sz="3200" dirty="0"/>
            </a:br>
            <a:r>
              <a:rPr lang="en-US" sz="3200" dirty="0"/>
              <a:t>is equivalent to high quality US</a:t>
            </a:r>
          </a:p>
        </p:txBody>
      </p:sp>
      <p:pic>
        <p:nvPicPr>
          <p:cNvPr id="3" name="Picture 2"/>
          <p:cNvPicPr>
            <a:picLocks noChangeAspect="1"/>
          </p:cNvPicPr>
          <p:nvPr/>
        </p:nvPicPr>
        <p:blipFill rotWithShape="1">
          <a:blip r:embed="rId2"/>
          <a:srcRect l="3859" b="36080"/>
          <a:stretch/>
        </p:blipFill>
        <p:spPr>
          <a:xfrm>
            <a:off x="4790788" y="1838960"/>
            <a:ext cx="6827172" cy="4419600"/>
          </a:xfrm>
          <a:prstGeom prst="rect">
            <a:avLst/>
          </a:prstGeom>
        </p:spPr>
      </p:pic>
      <p:sp>
        <p:nvSpPr>
          <p:cNvPr id="4" name="TextBox 3"/>
          <p:cNvSpPr txBox="1"/>
          <p:nvPr/>
        </p:nvSpPr>
        <p:spPr>
          <a:xfrm>
            <a:off x="228599" y="6477000"/>
            <a:ext cx="2206053"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Mikami</a:t>
            </a:r>
            <a:r>
              <a:rPr lang="en-US" sz="1000" dirty="0">
                <a:latin typeface="Arial" panose="020B0604020202020204" pitchFamily="34" charset="0"/>
                <a:cs typeface="Arial" panose="020B0604020202020204" pitchFamily="34" charset="0"/>
              </a:rPr>
              <a:t>, Hepatology Research 2015</a:t>
            </a:r>
          </a:p>
        </p:txBody>
      </p:sp>
      <p:pic>
        <p:nvPicPr>
          <p:cNvPr id="5" name="Picture 4">
            <a:extLst>
              <a:ext uri="{FF2B5EF4-FFF2-40B4-BE49-F238E27FC236}">
                <a16:creationId xmlns:a16="http://schemas.microsoft.com/office/drawing/2014/main" id="{51B1F28A-CB4B-4B6B-8698-4EFFDDEEE39C}"/>
              </a:ext>
            </a:extLst>
          </p:cNvPr>
          <p:cNvPicPr>
            <a:picLocks noChangeAspect="1"/>
          </p:cNvPicPr>
          <p:nvPr/>
        </p:nvPicPr>
        <p:blipFill rotWithShape="1">
          <a:blip r:embed="rId2"/>
          <a:srcRect t="62926" b="1"/>
          <a:stretch/>
        </p:blipFill>
        <p:spPr>
          <a:xfrm>
            <a:off x="381000" y="2667000"/>
            <a:ext cx="5145696" cy="2336801"/>
          </a:xfrm>
          <a:prstGeom prst="rect">
            <a:avLst/>
          </a:prstGeom>
        </p:spPr>
      </p:pic>
      <p:sp>
        <p:nvSpPr>
          <p:cNvPr id="6" name="TextBox 5">
            <a:extLst>
              <a:ext uri="{FF2B5EF4-FFF2-40B4-BE49-F238E27FC236}">
                <a16:creationId xmlns:a16="http://schemas.microsoft.com/office/drawing/2014/main" id="{5D37F8F2-E92B-4284-BAD0-8801978BACCD}"/>
              </a:ext>
            </a:extLst>
          </p:cNvPr>
          <p:cNvSpPr txBox="1"/>
          <p:nvPr/>
        </p:nvSpPr>
        <p:spPr>
          <a:xfrm>
            <a:off x="8814736" y="1905000"/>
            <a:ext cx="2988126" cy="923330"/>
          </a:xfrm>
          <a:prstGeom prst="rect">
            <a:avLst/>
          </a:prstGeom>
          <a:noFill/>
        </p:spPr>
        <p:txBody>
          <a:bodyPr wrap="none" rtlCol="0">
            <a:spAutoFit/>
          </a:bodyPr>
          <a:lstStyle/>
          <a:p>
            <a:r>
              <a:rPr lang="en-US" dirty="0"/>
              <a:t>P= 0.001</a:t>
            </a:r>
          </a:p>
          <a:p>
            <a:endParaRPr lang="en-US" dirty="0"/>
          </a:p>
          <a:p>
            <a:r>
              <a:rPr lang="en-US" dirty="0"/>
              <a:t>AOC better for tumor markers</a:t>
            </a:r>
          </a:p>
        </p:txBody>
      </p:sp>
    </p:spTree>
    <p:extLst>
      <p:ext uri="{BB962C8B-B14F-4D97-AF65-F5344CB8AC3E}">
        <p14:creationId xmlns:p14="http://schemas.microsoft.com/office/powerpoint/2010/main" val="467288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457200"/>
            <a:ext cx="10972800" cy="1143000"/>
          </a:xfrm>
        </p:spPr>
        <p:txBody>
          <a:bodyPr vert="horz" lIns="91440" tIns="45720" rIns="91440" bIns="45720" rtlCol="0" anchor="ctr">
            <a:noAutofit/>
          </a:bodyPr>
          <a:lstStyle/>
          <a:p>
            <a:r>
              <a:rPr lang="en-US" altLang="ja-JP" sz="3200" dirty="0"/>
              <a:t>AFP-L3% and DCP Are Independent Biomarkers  </a:t>
            </a:r>
            <a:endParaRPr lang="ja-JP" altLang="en-US" sz="3200" dirty="0"/>
          </a:p>
        </p:txBody>
      </p:sp>
      <p:pic>
        <p:nvPicPr>
          <p:cNvPr id="1075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530"/>
          <a:stretch/>
        </p:blipFill>
        <p:spPr bwMode="auto">
          <a:xfrm>
            <a:off x="2857500" y="1393375"/>
            <a:ext cx="6477000" cy="544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880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9" name="グラフ 10"/>
          <p:cNvGraphicFramePr>
            <a:graphicFrameLocks/>
          </p:cNvGraphicFramePr>
          <p:nvPr>
            <p:extLst>
              <p:ext uri="{D42A27DB-BD31-4B8C-83A1-F6EECF244321}">
                <p14:modId xmlns:p14="http://schemas.microsoft.com/office/powerpoint/2010/main" val="3515918189"/>
              </p:ext>
            </p:extLst>
          </p:nvPr>
        </p:nvGraphicFramePr>
        <p:xfrm>
          <a:off x="3680923" y="1611313"/>
          <a:ext cx="6458474" cy="4673726"/>
        </p:xfrm>
        <a:graphic>
          <a:graphicData uri="http://schemas.openxmlformats.org/presentationml/2006/ole">
            <mc:AlternateContent xmlns:mc="http://schemas.openxmlformats.org/markup-compatibility/2006">
              <mc:Choice xmlns:v="urn:schemas-microsoft-com:vml" Requires="v">
                <p:oleObj spid="_x0000_s12389" r:id="rId4" imgW="6462320" imgH="4669941" progId="Excel.Chart.8">
                  <p:embed/>
                </p:oleObj>
              </mc:Choice>
              <mc:Fallback>
                <p:oleObj r:id="rId4" imgW="6462320" imgH="466994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923" y="1611313"/>
                        <a:ext cx="6458474" cy="46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vert="horz" lIns="91440" tIns="45720" rIns="91440" bIns="45720" rtlCol="0" anchor="ctr">
            <a:noAutofit/>
          </a:bodyPr>
          <a:lstStyle/>
          <a:p>
            <a:r>
              <a:rPr lang="en-US" sz="3200" dirty="0"/>
              <a:t>Case 1 - Risk Assessment Using AFP-L3% and DCP Elevation</a:t>
            </a:r>
          </a:p>
        </p:txBody>
      </p:sp>
      <p:sp>
        <p:nvSpPr>
          <p:cNvPr id="6" name="TextBox 5"/>
          <p:cNvSpPr txBox="1"/>
          <p:nvPr/>
        </p:nvSpPr>
        <p:spPr>
          <a:xfrm>
            <a:off x="191590" y="6542338"/>
            <a:ext cx="4102925" cy="230832"/>
          </a:xfrm>
          <a:prstGeom prst="rect">
            <a:avLst/>
          </a:prstGeom>
          <a:noFill/>
        </p:spPr>
        <p:txBody>
          <a:bodyPr wrap="square" rtlCol="0">
            <a:spAutoFit/>
          </a:bodyPr>
          <a:lstStyle/>
          <a:p>
            <a:pPr>
              <a:lnSpc>
                <a:spcPct val="90000"/>
              </a:lnSpc>
              <a:spcBef>
                <a:spcPct val="0"/>
              </a:spcBef>
            </a:pPr>
            <a:r>
              <a:rPr lang="nn-NO" altLang="en-US" sz="1000" dirty="0"/>
              <a:t>Hann </a:t>
            </a:r>
            <a:r>
              <a:rPr lang="nn-NO" altLang="en-US" sz="1000" dirty="0">
                <a:cs typeface="Arial" panose="020B0604020202020204" pitchFamily="34" charset="0"/>
              </a:rPr>
              <a:t>HWJ</a:t>
            </a:r>
            <a:r>
              <a:rPr lang="nn-NO" altLang="en-US" sz="1000" dirty="0"/>
              <a:t> Med Microb Diagn 2014, 3: 130</a:t>
            </a:r>
          </a:p>
        </p:txBody>
      </p:sp>
      <p:sp>
        <p:nvSpPr>
          <p:cNvPr id="51" name="TextBox 50"/>
          <p:cNvSpPr txBox="1"/>
          <p:nvPr/>
        </p:nvSpPr>
        <p:spPr>
          <a:xfrm>
            <a:off x="9536124" y="6144546"/>
            <a:ext cx="2427275" cy="646331"/>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US" b="0" dirty="0">
                <a:solidFill>
                  <a:srgbClr val="000000"/>
                </a:solidFill>
                <a:latin typeface="+mj-lt"/>
              </a:rPr>
              <a:t>2 nodules at </a:t>
            </a:r>
            <a:r>
              <a:rPr lang="en-US" dirty="0">
                <a:solidFill>
                  <a:srgbClr val="000000"/>
                </a:solidFill>
                <a:latin typeface="+mj-lt"/>
              </a:rPr>
              <a:t>diagnosis:</a:t>
            </a:r>
            <a:r>
              <a:rPr lang="en-US" b="0" dirty="0">
                <a:solidFill>
                  <a:srgbClr val="000000"/>
                </a:solidFill>
                <a:latin typeface="+mj-lt"/>
              </a:rPr>
              <a:t> </a:t>
            </a:r>
            <a:br>
              <a:rPr lang="en-US" b="0" dirty="0">
                <a:solidFill>
                  <a:srgbClr val="000000"/>
                </a:solidFill>
                <a:latin typeface="+mj-lt"/>
              </a:rPr>
            </a:br>
            <a:r>
              <a:rPr lang="en-US" b="0" dirty="0">
                <a:solidFill>
                  <a:srgbClr val="000000"/>
                </a:solidFill>
                <a:latin typeface="+mj-lt"/>
              </a:rPr>
              <a:t>4.9 and 4.1 cm</a:t>
            </a:r>
          </a:p>
        </p:txBody>
      </p:sp>
      <p:sp>
        <p:nvSpPr>
          <p:cNvPr id="71" name="Rectangle 9"/>
          <p:cNvSpPr>
            <a:spLocks noChangeArrowheads="1"/>
          </p:cNvSpPr>
          <p:nvPr/>
        </p:nvSpPr>
        <p:spPr bwMode="auto">
          <a:xfrm>
            <a:off x="4572000" y="6213475"/>
            <a:ext cx="4276813" cy="50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defRPr/>
            </a:pPr>
            <a:r>
              <a:rPr kumimoji="1" lang="en-US" altLang="ja-JP" sz="1800" b="0" dirty="0">
                <a:solidFill>
                  <a:srgbClr val="040000"/>
                </a:solidFill>
                <a:latin typeface="+mn-lt"/>
                <a:cs typeface="Arial" charset="0"/>
              </a:rPr>
              <a:t>Months Before Diagnosis by Imaging</a:t>
            </a:r>
          </a:p>
        </p:txBody>
      </p:sp>
      <p:sp>
        <p:nvSpPr>
          <p:cNvPr id="72" name="Rectangle 9"/>
          <p:cNvSpPr>
            <a:spLocks noChangeArrowheads="1"/>
          </p:cNvSpPr>
          <p:nvPr/>
        </p:nvSpPr>
        <p:spPr bwMode="auto">
          <a:xfrm rot="16200000">
            <a:off x="8994070" y="3177940"/>
            <a:ext cx="2603500" cy="50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defRPr/>
            </a:pPr>
            <a:r>
              <a:rPr kumimoji="1" lang="en-US" altLang="ja-JP" sz="1800" b="0" dirty="0">
                <a:solidFill>
                  <a:srgbClr val="040000"/>
                </a:solidFill>
                <a:latin typeface="+mn-lt"/>
                <a:cs typeface="Arial" charset="0"/>
              </a:rPr>
              <a:t>Level of Biomarker</a:t>
            </a:r>
          </a:p>
        </p:txBody>
      </p:sp>
      <p:sp>
        <p:nvSpPr>
          <p:cNvPr id="80" name="Rectangle 9"/>
          <p:cNvSpPr>
            <a:spLocks noChangeArrowheads="1"/>
          </p:cNvSpPr>
          <p:nvPr/>
        </p:nvSpPr>
        <p:spPr bwMode="auto">
          <a:xfrm>
            <a:off x="3886200" y="5410200"/>
            <a:ext cx="1454061"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dirty="0">
                <a:solidFill>
                  <a:srgbClr val="00B050"/>
                </a:solidFill>
                <a:latin typeface="+mn-lt"/>
                <a:ea typeface="HGSoeiKakugothicUB" pitchFamily="49" charset="-128"/>
                <a:cs typeface="Arial" charset="0"/>
              </a:rPr>
              <a:t>0.30 ng/mL</a:t>
            </a:r>
          </a:p>
        </p:txBody>
      </p:sp>
      <p:sp>
        <p:nvSpPr>
          <p:cNvPr id="81" name="Rectangle 9"/>
          <p:cNvSpPr>
            <a:spLocks noChangeArrowheads="1"/>
          </p:cNvSpPr>
          <p:nvPr/>
        </p:nvSpPr>
        <p:spPr bwMode="auto">
          <a:xfrm>
            <a:off x="5900825" y="5497426"/>
            <a:ext cx="1494355"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dirty="0">
                <a:solidFill>
                  <a:srgbClr val="00B050"/>
                </a:solidFill>
                <a:latin typeface="+mn-lt"/>
                <a:ea typeface="HGSoeiKakugothicUB" pitchFamily="49" charset="-128"/>
                <a:cs typeface="Arial" charset="0"/>
              </a:rPr>
              <a:t>0.32 ng/mL</a:t>
            </a:r>
          </a:p>
        </p:txBody>
      </p:sp>
      <p:sp>
        <p:nvSpPr>
          <p:cNvPr id="82" name="Rectangle 9"/>
          <p:cNvSpPr>
            <a:spLocks noChangeArrowheads="1"/>
          </p:cNvSpPr>
          <p:nvPr/>
        </p:nvSpPr>
        <p:spPr bwMode="auto">
          <a:xfrm>
            <a:off x="8670925" y="3200400"/>
            <a:ext cx="1387475"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dirty="0">
                <a:solidFill>
                  <a:srgbClr val="00B050"/>
                </a:solidFill>
                <a:latin typeface="+mn-lt"/>
                <a:ea typeface="HGSoeiKakugothicUB" pitchFamily="49" charset="-128"/>
                <a:cs typeface="Arial" charset="0"/>
              </a:rPr>
              <a:t>17.65 ng/mL</a:t>
            </a:r>
          </a:p>
        </p:txBody>
      </p:sp>
      <p:sp>
        <p:nvSpPr>
          <p:cNvPr id="83" name="Rectangle 9"/>
          <p:cNvSpPr>
            <a:spLocks noChangeArrowheads="1"/>
          </p:cNvSpPr>
          <p:nvPr/>
        </p:nvSpPr>
        <p:spPr bwMode="auto">
          <a:xfrm>
            <a:off x="4032339" y="5067301"/>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dirty="0">
                <a:solidFill>
                  <a:srgbClr val="0000FF"/>
                </a:solidFill>
                <a:latin typeface="+mn-lt"/>
                <a:ea typeface="HGSoeiKakugothicUB" pitchFamily="49" charset="-128"/>
                <a:cs typeface="Arial" charset="0"/>
              </a:rPr>
              <a:t>9.1 ng/mL</a:t>
            </a:r>
          </a:p>
        </p:txBody>
      </p:sp>
      <p:sp>
        <p:nvSpPr>
          <p:cNvPr id="84" name="Rectangle 9"/>
          <p:cNvSpPr>
            <a:spLocks noChangeArrowheads="1"/>
          </p:cNvSpPr>
          <p:nvPr/>
        </p:nvSpPr>
        <p:spPr bwMode="auto">
          <a:xfrm>
            <a:off x="5257800" y="5105400"/>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dirty="0">
                <a:solidFill>
                  <a:srgbClr val="0000FF"/>
                </a:solidFill>
                <a:latin typeface="+mn-lt"/>
                <a:ea typeface="HGSoeiKakugothicUB" pitchFamily="49" charset="-128"/>
                <a:cs typeface="Arial" charset="0"/>
              </a:rPr>
              <a:t>6.8 ng/mL</a:t>
            </a:r>
          </a:p>
        </p:txBody>
      </p:sp>
      <p:sp>
        <p:nvSpPr>
          <p:cNvPr id="85" name="Rectangle 9"/>
          <p:cNvSpPr>
            <a:spLocks noChangeArrowheads="1"/>
          </p:cNvSpPr>
          <p:nvPr/>
        </p:nvSpPr>
        <p:spPr bwMode="auto">
          <a:xfrm>
            <a:off x="4038600" y="4572000"/>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dirty="0">
                <a:solidFill>
                  <a:schemeClr val="accent1"/>
                </a:solidFill>
                <a:latin typeface="+mn-lt"/>
                <a:ea typeface="HGSoeiKakugothicUB" pitchFamily="49" charset="-128"/>
                <a:cs typeface="Arial" charset="0"/>
              </a:rPr>
              <a:t>7.4%</a:t>
            </a:r>
          </a:p>
        </p:txBody>
      </p:sp>
      <p:sp>
        <p:nvSpPr>
          <p:cNvPr id="86" name="Rectangle 9"/>
          <p:cNvSpPr>
            <a:spLocks noChangeArrowheads="1"/>
          </p:cNvSpPr>
          <p:nvPr/>
        </p:nvSpPr>
        <p:spPr bwMode="auto">
          <a:xfrm>
            <a:off x="5156289" y="4572000"/>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dirty="0">
                <a:solidFill>
                  <a:schemeClr val="accent1"/>
                </a:solidFill>
                <a:latin typeface="+mn-lt"/>
                <a:ea typeface="HGSoeiKakugothicUB" pitchFamily="49" charset="-128"/>
                <a:cs typeface="Arial" charset="0"/>
              </a:rPr>
              <a:t>7.8%</a:t>
            </a:r>
          </a:p>
        </p:txBody>
      </p:sp>
      <p:sp>
        <p:nvSpPr>
          <p:cNvPr id="87" name="Rectangle 9"/>
          <p:cNvSpPr>
            <a:spLocks noChangeArrowheads="1"/>
          </p:cNvSpPr>
          <p:nvPr/>
        </p:nvSpPr>
        <p:spPr bwMode="auto">
          <a:xfrm>
            <a:off x="8824914" y="1835151"/>
            <a:ext cx="12573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dirty="0">
                <a:solidFill>
                  <a:schemeClr val="accent1"/>
                </a:solidFill>
                <a:latin typeface="+mn-lt"/>
                <a:ea typeface="HGSoeiKakugothicUB" pitchFamily="49" charset="-128"/>
                <a:cs typeface="Arial" charset="0"/>
              </a:rPr>
              <a:t>38.6%</a:t>
            </a:r>
          </a:p>
        </p:txBody>
      </p:sp>
      <p:cxnSp>
        <p:nvCxnSpPr>
          <p:cNvPr id="88" name="直線コネクタ 2"/>
          <p:cNvCxnSpPr>
            <a:cxnSpLocks noChangeShapeType="1"/>
          </p:cNvCxnSpPr>
          <p:nvPr/>
        </p:nvCxnSpPr>
        <p:spPr bwMode="auto">
          <a:xfrm>
            <a:off x="4012738" y="4895939"/>
            <a:ext cx="6283082" cy="0"/>
          </a:xfrm>
          <a:prstGeom prst="line">
            <a:avLst/>
          </a:prstGeom>
          <a:noFill/>
          <a:ln w="38100" cap="sq" algn="ctr">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75" name="Rectangle 9"/>
          <p:cNvSpPr>
            <a:spLocks noChangeArrowheads="1"/>
          </p:cNvSpPr>
          <p:nvPr/>
        </p:nvSpPr>
        <p:spPr bwMode="auto">
          <a:xfrm>
            <a:off x="8612276" y="4930776"/>
            <a:ext cx="1387475"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dirty="0">
                <a:solidFill>
                  <a:srgbClr val="0000FF"/>
                </a:solidFill>
                <a:latin typeface="+mn-lt"/>
                <a:ea typeface="HGSoeiKakugothicUB" pitchFamily="49" charset="-128"/>
                <a:cs typeface="Arial" charset="0"/>
              </a:rPr>
              <a:t>10.8 ng/mL</a:t>
            </a:r>
          </a:p>
        </p:txBody>
      </p:sp>
      <p:sp>
        <p:nvSpPr>
          <p:cNvPr id="90" name="Rectangle 9"/>
          <p:cNvSpPr>
            <a:spLocks noChangeArrowheads="1"/>
          </p:cNvSpPr>
          <p:nvPr/>
        </p:nvSpPr>
        <p:spPr bwMode="auto">
          <a:xfrm>
            <a:off x="1219200" y="1600200"/>
            <a:ext cx="4122737" cy="23089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lIns="92075" tIns="46038" rIns="92075" bIns="46038">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kumimoji="1" lang="en-US" altLang="ja-JP" sz="1800" b="0" dirty="0">
                <a:solidFill>
                  <a:srgbClr val="040000"/>
                </a:solidFill>
                <a:latin typeface="+mn-lt"/>
                <a:ea typeface="ＭＳ Ｐゴシック" panose="020B0600070205080204" pitchFamily="34" charset="-128"/>
              </a:rPr>
              <a:t>AFP-L3% and DCP </a:t>
            </a:r>
            <a:r>
              <a:rPr kumimoji="1" lang="en-US" altLang="ja-JP" sz="1800" b="0" dirty="0">
                <a:solidFill>
                  <a:srgbClr val="00B0F0"/>
                </a:solidFill>
                <a:latin typeface="+mn-lt"/>
                <a:ea typeface="ＭＳ Ｐゴシック" panose="020B0600070205080204" pitchFamily="34" charset="-128"/>
              </a:rPr>
              <a:t>were</a:t>
            </a:r>
            <a:r>
              <a:rPr kumimoji="1" lang="en-US" altLang="ja-JP" sz="1800" b="0" dirty="0">
                <a:solidFill>
                  <a:srgbClr val="040000"/>
                </a:solidFill>
                <a:latin typeface="+mn-lt"/>
                <a:ea typeface="ＭＳ Ｐゴシック" panose="020B0600070205080204" pitchFamily="34" charset="-128"/>
              </a:rPr>
              <a:t> increased </a:t>
            </a:r>
            <a:r>
              <a:rPr kumimoji="1" lang="en-US" altLang="ja-JP" sz="1800" b="0" dirty="0">
                <a:solidFill>
                  <a:srgbClr val="00B0F0"/>
                </a:solidFill>
                <a:latin typeface="+mn-lt"/>
                <a:ea typeface="ＭＳ Ｐゴシック" panose="020B0600070205080204" pitchFamily="34" charset="-128"/>
              </a:rPr>
              <a:t>before HCC detection</a:t>
            </a:r>
            <a:r>
              <a:rPr kumimoji="1" lang="en-US" altLang="ja-JP" sz="1800" b="0" dirty="0">
                <a:solidFill>
                  <a:srgbClr val="040000"/>
                </a:solidFill>
                <a:latin typeface="+mn-lt"/>
                <a:ea typeface="ＭＳ Ｐゴシック" panose="020B0600070205080204" pitchFamily="34" charset="-128"/>
              </a:rPr>
              <a:t> in some patients who had </a:t>
            </a:r>
            <a:br>
              <a:rPr kumimoji="1" lang="en-US" altLang="ja-JP" sz="1800" b="0" dirty="0">
                <a:solidFill>
                  <a:srgbClr val="040000"/>
                </a:solidFill>
                <a:latin typeface="+mn-lt"/>
                <a:ea typeface="ＭＳ Ｐゴシック" panose="020B0600070205080204" pitchFamily="34" charset="-128"/>
              </a:rPr>
            </a:br>
            <a:r>
              <a:rPr kumimoji="1" lang="en-US" altLang="ja-JP" sz="1800" b="0" dirty="0">
                <a:solidFill>
                  <a:srgbClr val="040000"/>
                </a:solidFill>
                <a:latin typeface="+mn-lt"/>
                <a:ea typeface="ＭＳ Ｐゴシック" panose="020B0600070205080204" pitchFamily="34" charset="-128"/>
              </a:rPr>
              <a:t>a low (normal) AFP level. </a:t>
            </a:r>
          </a:p>
          <a:p>
            <a:pPr eaLnBrk="1" hangingPunct="1">
              <a:spcBef>
                <a:spcPct val="0"/>
              </a:spcBef>
              <a:buFontTx/>
              <a:buNone/>
              <a:defRPr/>
            </a:pPr>
            <a:r>
              <a:rPr kumimoji="1" lang="en-US" altLang="ja-JP" sz="1800" b="0" dirty="0">
                <a:solidFill>
                  <a:srgbClr val="040000"/>
                </a:solidFill>
                <a:latin typeface="+mn-lt"/>
                <a:ea typeface="ＭＳ Ｐゴシック" panose="020B0600070205080204" pitchFamily="34" charset="-128"/>
              </a:rPr>
              <a:t>--------------------------------------------------------Adding AFP-L3% and DCP as </a:t>
            </a:r>
            <a:r>
              <a:rPr kumimoji="1" lang="en-US" altLang="ja-JP" sz="1800" b="0" dirty="0">
                <a:solidFill>
                  <a:srgbClr val="00B050"/>
                </a:solidFill>
                <a:latin typeface="+mn-lt"/>
                <a:ea typeface="ＭＳ Ｐゴシック" panose="020B0600070205080204" pitchFamily="34" charset="-128"/>
              </a:rPr>
              <a:t>risk markers </a:t>
            </a:r>
            <a:r>
              <a:rPr kumimoji="1" lang="en-US" altLang="ja-JP" sz="1800" b="0" dirty="0">
                <a:solidFill>
                  <a:srgbClr val="040000"/>
                </a:solidFill>
                <a:latin typeface="+mn-lt"/>
                <a:ea typeface="ＭＳ Ｐゴシック" panose="020B0600070205080204" pitchFamily="34" charset="-128"/>
              </a:rPr>
              <a:t>to conventional surveillance tools such as AFP and ultrasound can increase chances of early detection of HCC.  </a:t>
            </a:r>
          </a:p>
        </p:txBody>
      </p:sp>
      <p:sp>
        <p:nvSpPr>
          <p:cNvPr id="92" name="Left Arrow 51"/>
          <p:cNvSpPr/>
          <p:nvPr/>
        </p:nvSpPr>
        <p:spPr bwMode="auto">
          <a:xfrm>
            <a:off x="10363200" y="4419600"/>
            <a:ext cx="1262874" cy="954144"/>
          </a:xfrm>
          <a:prstGeom prst="leftArrow">
            <a:avLst>
              <a:gd name="adj1" fmla="val 64974"/>
              <a:gd name="adj2" fmla="val 50000"/>
            </a:avLst>
          </a:prstGeom>
          <a:solidFill>
            <a:schemeClr val="bg2"/>
          </a:solidFill>
          <a:ln w="19050" cap="sq"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1" hangingPunct="1"/>
            <a:r>
              <a:rPr kumimoji="1" lang="en-US" altLang="ja-JP" b="0" dirty="0">
                <a:solidFill>
                  <a:srgbClr val="040000"/>
                </a:solidFill>
                <a:ea typeface="HGSoeiKakugothicUB"/>
                <a:cs typeface="HGSoeiKakugothicUB"/>
              </a:rPr>
              <a:t>Cut-off</a:t>
            </a:r>
          </a:p>
          <a:p>
            <a:pPr eaLnBrk="1" hangingPunct="1"/>
            <a:r>
              <a:rPr kumimoji="1" lang="en-US" altLang="ja-JP" b="0" dirty="0">
                <a:solidFill>
                  <a:srgbClr val="040000"/>
                </a:solidFill>
                <a:ea typeface="HGSoeiKakugothicUB"/>
                <a:cs typeface="HGSoeiKakugothicUB"/>
              </a:rPr>
              <a:t>Level</a:t>
            </a:r>
          </a:p>
        </p:txBody>
      </p:sp>
      <p:sp>
        <p:nvSpPr>
          <p:cNvPr id="24" name="Rectangle 9"/>
          <p:cNvSpPr>
            <a:spLocks noChangeArrowheads="1"/>
          </p:cNvSpPr>
          <p:nvPr/>
        </p:nvSpPr>
        <p:spPr bwMode="auto">
          <a:xfrm>
            <a:off x="1754584" y="4191000"/>
            <a:ext cx="2103582" cy="64697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kumimoji="1" lang="en-US" altLang="ja-JP" sz="1800" b="1" dirty="0">
                <a:solidFill>
                  <a:schemeClr val="bg1"/>
                </a:solidFill>
                <a:latin typeface="+mn-lt"/>
                <a:cs typeface="Arial" charset="0"/>
              </a:rPr>
              <a:t>AFP-L3% </a:t>
            </a:r>
          </a:p>
          <a:p>
            <a:pPr eaLnBrk="1" hangingPunct="1">
              <a:spcBef>
                <a:spcPct val="0"/>
              </a:spcBef>
              <a:buFontTx/>
              <a:buNone/>
              <a:defRPr/>
            </a:pPr>
            <a:r>
              <a:rPr kumimoji="1" lang="en-US" altLang="ja-JP" sz="1800" b="1" dirty="0">
                <a:solidFill>
                  <a:schemeClr val="bg1"/>
                </a:solidFill>
                <a:latin typeface="+mn-lt"/>
                <a:cs typeface="Arial" charset="0"/>
              </a:rPr>
              <a:t>Normal: &lt;10%</a:t>
            </a:r>
          </a:p>
        </p:txBody>
      </p:sp>
      <p:sp>
        <p:nvSpPr>
          <p:cNvPr id="25" name="Rectangle 9"/>
          <p:cNvSpPr>
            <a:spLocks noChangeArrowheads="1"/>
          </p:cNvSpPr>
          <p:nvPr/>
        </p:nvSpPr>
        <p:spPr bwMode="auto">
          <a:xfrm>
            <a:off x="1752601" y="4915627"/>
            <a:ext cx="2096294" cy="64697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92075" tIns="46038" rIns="92075" bIns="46038">
            <a:spAutoFit/>
          </a:bodyPr>
          <a:lstStyle>
            <a:lvl1pPr>
              <a:spcBef>
                <a:spcPct val="20000"/>
              </a:spcBef>
              <a:buChar char="•"/>
              <a:defRPr sz="2800">
                <a:solidFill>
                  <a:srgbClr val="000000"/>
                </a:solidFill>
                <a:latin typeface="Arial" pitchFamily="34" charset="0"/>
              </a:defRPr>
            </a:lvl1pPr>
            <a:lvl2pPr marL="742950" indent="-285750">
              <a:spcBef>
                <a:spcPct val="20000"/>
              </a:spcBef>
              <a:buChar char="–"/>
              <a:defRPr sz="2400">
                <a:solidFill>
                  <a:srgbClr val="000000"/>
                </a:solidFill>
                <a:latin typeface="Arial" pitchFamily="34" charset="0"/>
              </a:defRPr>
            </a:lvl2pPr>
            <a:lvl3pPr marL="1143000" indent="-228600">
              <a:spcBef>
                <a:spcPct val="20000"/>
              </a:spcBef>
              <a:buChar char="•"/>
              <a:defRPr sz="2400">
                <a:solidFill>
                  <a:srgbClr val="000000"/>
                </a:solidFill>
                <a:latin typeface="Arial" pitchFamily="34" charset="0"/>
              </a:defRPr>
            </a:lvl3pPr>
            <a:lvl4pPr marL="1600200" indent="-228600">
              <a:spcBef>
                <a:spcPct val="20000"/>
              </a:spcBef>
              <a:buChar char="–"/>
              <a:defRPr sz="2000">
                <a:solidFill>
                  <a:srgbClr val="000000"/>
                </a:solidFill>
                <a:latin typeface="Arial" pitchFamily="34" charset="0"/>
              </a:defRPr>
            </a:lvl4pPr>
            <a:lvl5pPr marL="2057400" indent="-228600">
              <a:spcBef>
                <a:spcPct val="20000"/>
              </a:spcBef>
              <a:buChar char="»"/>
              <a:defRPr sz="2000">
                <a:solidFill>
                  <a:srgbClr val="000000"/>
                </a:solidFill>
                <a:latin typeface="Arial" pitchFamily="34" charset="0"/>
              </a:defRPr>
            </a:lvl5pPr>
            <a:lvl6pPr marL="2514600" indent="-228600" eaLnBrk="0" fontAlgn="base" hangingPunct="0">
              <a:spcBef>
                <a:spcPct val="20000"/>
              </a:spcBef>
              <a:spcAft>
                <a:spcPct val="0"/>
              </a:spcAft>
              <a:buChar char="»"/>
              <a:defRPr sz="2000">
                <a:solidFill>
                  <a:srgbClr val="000000"/>
                </a:solidFill>
                <a:latin typeface="Arial" pitchFamily="34" charset="0"/>
              </a:defRPr>
            </a:lvl6pPr>
            <a:lvl7pPr marL="2971800" indent="-228600" eaLnBrk="0" fontAlgn="base" hangingPunct="0">
              <a:spcBef>
                <a:spcPct val="20000"/>
              </a:spcBef>
              <a:spcAft>
                <a:spcPct val="0"/>
              </a:spcAft>
              <a:buChar char="»"/>
              <a:defRPr sz="2000">
                <a:solidFill>
                  <a:srgbClr val="000000"/>
                </a:solidFill>
                <a:latin typeface="Arial" pitchFamily="34" charset="0"/>
              </a:defRPr>
            </a:lvl7pPr>
            <a:lvl8pPr marL="3429000" indent="-228600" eaLnBrk="0" fontAlgn="base" hangingPunct="0">
              <a:spcBef>
                <a:spcPct val="20000"/>
              </a:spcBef>
              <a:spcAft>
                <a:spcPct val="0"/>
              </a:spcAft>
              <a:buChar char="»"/>
              <a:defRPr sz="2000">
                <a:solidFill>
                  <a:srgbClr val="000000"/>
                </a:solidFill>
                <a:latin typeface="Arial" pitchFamily="34" charset="0"/>
              </a:defRPr>
            </a:lvl8pPr>
            <a:lvl9pPr marL="3886200" indent="-228600" eaLnBrk="0" fontAlgn="base" hangingPunct="0">
              <a:spcBef>
                <a:spcPct val="20000"/>
              </a:spcBef>
              <a:spcAft>
                <a:spcPct val="0"/>
              </a:spcAft>
              <a:buChar char="»"/>
              <a:defRPr sz="2000">
                <a:solidFill>
                  <a:srgbClr val="000000"/>
                </a:solidFill>
                <a:latin typeface="Arial" pitchFamily="34" charset="0"/>
              </a:defRPr>
            </a:lvl9pPr>
          </a:lstStyle>
          <a:p>
            <a:pPr eaLnBrk="1" hangingPunct="1">
              <a:spcBef>
                <a:spcPct val="0"/>
              </a:spcBef>
              <a:buFontTx/>
              <a:buNone/>
            </a:pPr>
            <a:r>
              <a:rPr kumimoji="1" lang="en-US" altLang="ja-JP" sz="1800" b="1" dirty="0">
                <a:solidFill>
                  <a:schemeClr val="bg1"/>
                </a:solidFill>
                <a:latin typeface="+mn-lt"/>
                <a:ea typeface="HGSoeiKakugothicUB"/>
                <a:cs typeface="HGSoeiKakugothicUB"/>
              </a:rPr>
              <a:t>AFP</a:t>
            </a:r>
          </a:p>
          <a:p>
            <a:pPr eaLnBrk="1" hangingPunct="1">
              <a:spcBef>
                <a:spcPct val="0"/>
              </a:spcBef>
              <a:buFontTx/>
              <a:buNone/>
            </a:pPr>
            <a:r>
              <a:rPr kumimoji="1" lang="en-US" altLang="ja-JP" sz="1800" b="1" dirty="0">
                <a:solidFill>
                  <a:schemeClr val="bg1"/>
                </a:solidFill>
                <a:latin typeface="+mn-lt"/>
                <a:ea typeface="HGSoeiKakugothicUB"/>
                <a:cs typeface="HGSoeiKakugothicUB"/>
              </a:rPr>
              <a:t>Normal: &lt;20 ng/mL</a:t>
            </a:r>
          </a:p>
        </p:txBody>
      </p:sp>
      <p:sp>
        <p:nvSpPr>
          <p:cNvPr id="26" name="Rectangle 9"/>
          <p:cNvSpPr>
            <a:spLocks noChangeArrowheads="1"/>
          </p:cNvSpPr>
          <p:nvPr/>
        </p:nvSpPr>
        <p:spPr bwMode="auto">
          <a:xfrm>
            <a:off x="1752600" y="5638800"/>
            <a:ext cx="2096294" cy="64697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lIns="92075" tIns="46038" rIns="92075" bIns="46038">
            <a:spAutoFit/>
          </a:bodyPr>
          <a:lstStyle>
            <a:lvl1pPr>
              <a:spcBef>
                <a:spcPct val="20000"/>
              </a:spcBef>
              <a:buChar char="•"/>
              <a:defRPr sz="2800">
                <a:solidFill>
                  <a:srgbClr val="000000"/>
                </a:solidFill>
                <a:latin typeface="Arial" pitchFamily="34" charset="0"/>
              </a:defRPr>
            </a:lvl1pPr>
            <a:lvl2pPr marL="742950" indent="-285750">
              <a:spcBef>
                <a:spcPct val="20000"/>
              </a:spcBef>
              <a:buChar char="–"/>
              <a:defRPr sz="2400">
                <a:solidFill>
                  <a:srgbClr val="000000"/>
                </a:solidFill>
                <a:latin typeface="Arial" pitchFamily="34" charset="0"/>
              </a:defRPr>
            </a:lvl2pPr>
            <a:lvl3pPr marL="1143000" indent="-228600">
              <a:spcBef>
                <a:spcPct val="20000"/>
              </a:spcBef>
              <a:buChar char="•"/>
              <a:defRPr sz="2400">
                <a:solidFill>
                  <a:srgbClr val="000000"/>
                </a:solidFill>
                <a:latin typeface="Arial" pitchFamily="34" charset="0"/>
              </a:defRPr>
            </a:lvl3pPr>
            <a:lvl4pPr marL="1600200" indent="-228600">
              <a:spcBef>
                <a:spcPct val="20000"/>
              </a:spcBef>
              <a:buChar char="–"/>
              <a:defRPr sz="2000">
                <a:solidFill>
                  <a:srgbClr val="000000"/>
                </a:solidFill>
                <a:latin typeface="Arial" pitchFamily="34" charset="0"/>
              </a:defRPr>
            </a:lvl4pPr>
            <a:lvl5pPr marL="2057400" indent="-228600">
              <a:spcBef>
                <a:spcPct val="20000"/>
              </a:spcBef>
              <a:buChar char="»"/>
              <a:defRPr sz="2000">
                <a:solidFill>
                  <a:srgbClr val="000000"/>
                </a:solidFill>
                <a:latin typeface="Arial" pitchFamily="34" charset="0"/>
              </a:defRPr>
            </a:lvl5pPr>
            <a:lvl6pPr marL="2514600" indent="-228600" eaLnBrk="0" fontAlgn="base" hangingPunct="0">
              <a:spcBef>
                <a:spcPct val="20000"/>
              </a:spcBef>
              <a:spcAft>
                <a:spcPct val="0"/>
              </a:spcAft>
              <a:buChar char="»"/>
              <a:defRPr sz="2000">
                <a:solidFill>
                  <a:srgbClr val="000000"/>
                </a:solidFill>
                <a:latin typeface="Arial" pitchFamily="34" charset="0"/>
              </a:defRPr>
            </a:lvl6pPr>
            <a:lvl7pPr marL="2971800" indent="-228600" eaLnBrk="0" fontAlgn="base" hangingPunct="0">
              <a:spcBef>
                <a:spcPct val="20000"/>
              </a:spcBef>
              <a:spcAft>
                <a:spcPct val="0"/>
              </a:spcAft>
              <a:buChar char="»"/>
              <a:defRPr sz="2000">
                <a:solidFill>
                  <a:srgbClr val="000000"/>
                </a:solidFill>
                <a:latin typeface="Arial" pitchFamily="34" charset="0"/>
              </a:defRPr>
            </a:lvl7pPr>
            <a:lvl8pPr marL="3429000" indent="-228600" eaLnBrk="0" fontAlgn="base" hangingPunct="0">
              <a:spcBef>
                <a:spcPct val="20000"/>
              </a:spcBef>
              <a:spcAft>
                <a:spcPct val="0"/>
              </a:spcAft>
              <a:buChar char="»"/>
              <a:defRPr sz="2000">
                <a:solidFill>
                  <a:srgbClr val="000000"/>
                </a:solidFill>
                <a:latin typeface="Arial" pitchFamily="34" charset="0"/>
              </a:defRPr>
            </a:lvl8pPr>
            <a:lvl9pPr marL="3886200" indent="-228600" eaLnBrk="0" fontAlgn="base" hangingPunct="0">
              <a:spcBef>
                <a:spcPct val="20000"/>
              </a:spcBef>
              <a:spcAft>
                <a:spcPct val="0"/>
              </a:spcAft>
              <a:buChar char="»"/>
              <a:defRPr sz="2000">
                <a:solidFill>
                  <a:srgbClr val="000000"/>
                </a:solidFill>
                <a:latin typeface="Arial" pitchFamily="34" charset="0"/>
              </a:defRPr>
            </a:lvl9pPr>
          </a:lstStyle>
          <a:p>
            <a:pPr eaLnBrk="1" hangingPunct="1">
              <a:spcBef>
                <a:spcPct val="0"/>
              </a:spcBef>
              <a:buFontTx/>
              <a:buNone/>
            </a:pPr>
            <a:r>
              <a:rPr kumimoji="1" lang="en-US" altLang="ja-JP" sz="1800" b="1" dirty="0">
                <a:solidFill>
                  <a:schemeClr val="bg1"/>
                </a:solidFill>
                <a:latin typeface="+mn-lt"/>
                <a:ea typeface="HGSoeiKakugothicUB"/>
                <a:cs typeface="HGSoeiKakugothicUB"/>
              </a:rPr>
              <a:t>DCP</a:t>
            </a:r>
          </a:p>
          <a:p>
            <a:pPr eaLnBrk="1" hangingPunct="1">
              <a:spcBef>
                <a:spcPct val="0"/>
              </a:spcBef>
              <a:buFontTx/>
              <a:buNone/>
            </a:pPr>
            <a:r>
              <a:rPr kumimoji="1" lang="en-US" altLang="ja-JP" sz="1800" b="1" dirty="0">
                <a:solidFill>
                  <a:schemeClr val="bg1"/>
                </a:solidFill>
                <a:latin typeface="+mn-lt"/>
                <a:ea typeface="HGSoeiKakugothicUB"/>
                <a:cs typeface="HGSoeiKakugothicUB"/>
              </a:rPr>
              <a:t>Normal: &lt;7.5 ng/mL</a:t>
            </a:r>
          </a:p>
        </p:txBody>
      </p:sp>
    </p:spTree>
    <p:extLst>
      <p:ext uri="{BB962C8B-B14F-4D97-AF65-F5344CB8AC3E}">
        <p14:creationId xmlns:p14="http://schemas.microsoft.com/office/powerpoint/2010/main" val="1256865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3"/>
            <a:ext cx="10972800" cy="1038222"/>
          </a:xfrm>
        </p:spPr>
        <p:txBody>
          <a:bodyPr vert="horz" lIns="91440" tIns="45720" rIns="91440" bIns="45720" rtlCol="0" anchor="ctr">
            <a:noAutofit/>
          </a:bodyPr>
          <a:lstStyle/>
          <a:p>
            <a:r>
              <a:rPr lang="en-US" altLang="ja-JP" sz="3200" dirty="0"/>
              <a:t>Case 2 - Risk Assessment Using AFP-L3% Elevation</a:t>
            </a:r>
            <a:endParaRPr lang="en-US" sz="3200" dirty="0"/>
          </a:p>
        </p:txBody>
      </p:sp>
      <p:graphicFrame>
        <p:nvGraphicFramePr>
          <p:cNvPr id="34" name="Object 5"/>
          <p:cNvGraphicFramePr>
            <a:graphicFrameLocks/>
          </p:cNvGraphicFramePr>
          <p:nvPr>
            <p:extLst>
              <p:ext uri="{D42A27DB-BD31-4B8C-83A1-F6EECF244321}">
                <p14:modId xmlns:p14="http://schemas.microsoft.com/office/powerpoint/2010/main" val="3985869786"/>
              </p:ext>
            </p:extLst>
          </p:nvPr>
        </p:nvGraphicFramePr>
        <p:xfrm>
          <a:off x="3641255" y="1454384"/>
          <a:ext cx="6367159" cy="4994041"/>
        </p:xfrm>
        <a:graphic>
          <a:graphicData uri="http://schemas.openxmlformats.org/presentationml/2006/ole">
            <mc:AlternateContent xmlns:mc="http://schemas.openxmlformats.org/markup-compatibility/2006">
              <mc:Choice xmlns:v="urn:schemas-microsoft-com:vml" Requires="v">
                <p:oleObj spid="_x0000_s10342" r:id="rId4" imgW="6364776" imgH="4993057" progId="Excel.Chart.8">
                  <p:embed/>
                </p:oleObj>
              </mc:Choice>
              <mc:Fallback>
                <p:oleObj r:id="rId4" imgW="6364776" imgH="499305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1255" y="1454384"/>
                        <a:ext cx="6367159" cy="499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9"/>
          <p:cNvSpPr>
            <a:spLocks noChangeArrowheads="1"/>
          </p:cNvSpPr>
          <p:nvPr/>
        </p:nvSpPr>
        <p:spPr bwMode="auto">
          <a:xfrm>
            <a:off x="3657600" y="5983287"/>
            <a:ext cx="1411288"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B050"/>
                </a:solidFill>
                <a:latin typeface="+mn-lt"/>
                <a:ea typeface="HGSoeiKakugothicUB" pitchFamily="49" charset="-128"/>
              </a:rPr>
              <a:t>0.17 ng/mL</a:t>
            </a:r>
          </a:p>
        </p:txBody>
      </p:sp>
      <p:sp>
        <p:nvSpPr>
          <p:cNvPr id="39" name="Rectangle 9"/>
          <p:cNvSpPr>
            <a:spLocks noChangeArrowheads="1"/>
          </p:cNvSpPr>
          <p:nvPr/>
        </p:nvSpPr>
        <p:spPr bwMode="auto">
          <a:xfrm rot="16200000">
            <a:off x="8888412" y="3131108"/>
            <a:ext cx="2601913" cy="50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defRPr/>
            </a:pPr>
            <a:r>
              <a:rPr kumimoji="1" lang="en-US" altLang="ja-JP" sz="1800" b="0" dirty="0">
                <a:solidFill>
                  <a:srgbClr val="040000"/>
                </a:solidFill>
                <a:latin typeface="+mn-lt"/>
              </a:rPr>
              <a:t>Level of Biomarker</a:t>
            </a:r>
          </a:p>
        </p:txBody>
      </p:sp>
      <p:sp>
        <p:nvSpPr>
          <p:cNvPr id="40" name="Rectangle 9"/>
          <p:cNvSpPr>
            <a:spLocks noChangeArrowheads="1"/>
          </p:cNvSpPr>
          <p:nvPr/>
        </p:nvSpPr>
        <p:spPr bwMode="auto">
          <a:xfrm>
            <a:off x="5418872" y="5983287"/>
            <a:ext cx="1439128"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B050"/>
                </a:solidFill>
                <a:latin typeface="+mn-lt"/>
                <a:ea typeface="HGSoeiKakugothicUB" pitchFamily="49" charset="-128"/>
              </a:rPr>
              <a:t>0.26 ng/mL</a:t>
            </a:r>
          </a:p>
        </p:txBody>
      </p:sp>
      <p:sp>
        <p:nvSpPr>
          <p:cNvPr id="41" name="Rectangle 9"/>
          <p:cNvSpPr>
            <a:spLocks noChangeArrowheads="1"/>
          </p:cNvSpPr>
          <p:nvPr/>
        </p:nvSpPr>
        <p:spPr bwMode="auto">
          <a:xfrm>
            <a:off x="8977313" y="5867400"/>
            <a:ext cx="1387475"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B050"/>
                </a:solidFill>
                <a:latin typeface="+mn-lt"/>
                <a:ea typeface="HGSoeiKakugothicUB" pitchFamily="49" charset="-128"/>
              </a:rPr>
              <a:t>0.23 ng/mL</a:t>
            </a:r>
          </a:p>
        </p:txBody>
      </p:sp>
      <p:sp>
        <p:nvSpPr>
          <p:cNvPr id="42" name="Rectangle 9"/>
          <p:cNvSpPr>
            <a:spLocks noChangeArrowheads="1"/>
          </p:cNvSpPr>
          <p:nvPr/>
        </p:nvSpPr>
        <p:spPr bwMode="auto">
          <a:xfrm>
            <a:off x="7162800" y="5983287"/>
            <a:ext cx="1585913"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B050"/>
                </a:solidFill>
                <a:latin typeface="+mn-lt"/>
                <a:ea typeface="HGSoeiKakugothicUB" pitchFamily="49" charset="-128"/>
              </a:rPr>
              <a:t>0.19 ng/mL</a:t>
            </a:r>
          </a:p>
        </p:txBody>
      </p:sp>
      <p:sp>
        <p:nvSpPr>
          <p:cNvPr id="44" name="Rectangle 9"/>
          <p:cNvSpPr>
            <a:spLocks noChangeArrowheads="1"/>
          </p:cNvSpPr>
          <p:nvPr/>
        </p:nvSpPr>
        <p:spPr bwMode="auto">
          <a:xfrm>
            <a:off x="3827463" y="5181600"/>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00FF"/>
                </a:solidFill>
                <a:latin typeface="+mn-lt"/>
                <a:ea typeface="HGSoeiKakugothicUB" pitchFamily="49" charset="-128"/>
              </a:rPr>
              <a:t>3.2 ng/mL</a:t>
            </a:r>
          </a:p>
        </p:txBody>
      </p:sp>
      <p:sp>
        <p:nvSpPr>
          <p:cNvPr id="45" name="Rectangle 9"/>
          <p:cNvSpPr>
            <a:spLocks noChangeArrowheads="1"/>
          </p:cNvSpPr>
          <p:nvPr/>
        </p:nvSpPr>
        <p:spPr bwMode="auto">
          <a:xfrm>
            <a:off x="5540375" y="5170487"/>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00FF"/>
                </a:solidFill>
                <a:latin typeface="+mn-lt"/>
                <a:ea typeface="HGSoeiKakugothicUB" pitchFamily="49" charset="-128"/>
              </a:rPr>
              <a:t>4.3 ng/mL</a:t>
            </a:r>
          </a:p>
        </p:txBody>
      </p:sp>
      <p:sp>
        <p:nvSpPr>
          <p:cNvPr id="46" name="Rectangle 9"/>
          <p:cNvSpPr>
            <a:spLocks noChangeArrowheads="1"/>
          </p:cNvSpPr>
          <p:nvPr/>
        </p:nvSpPr>
        <p:spPr bwMode="auto">
          <a:xfrm>
            <a:off x="7361238" y="4800600"/>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00FF"/>
                </a:solidFill>
                <a:latin typeface="+mn-lt"/>
                <a:ea typeface="HGSoeiKakugothicUB" pitchFamily="49" charset="-128"/>
              </a:rPr>
              <a:t>7.9 ng/mL</a:t>
            </a:r>
          </a:p>
        </p:txBody>
      </p:sp>
      <p:sp>
        <p:nvSpPr>
          <p:cNvPr id="47" name="Rectangle 9"/>
          <p:cNvSpPr>
            <a:spLocks noChangeArrowheads="1"/>
          </p:cNvSpPr>
          <p:nvPr/>
        </p:nvSpPr>
        <p:spPr bwMode="auto">
          <a:xfrm>
            <a:off x="3660775" y="4603750"/>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chemeClr val="accent1"/>
                </a:solidFill>
                <a:latin typeface="+mn-lt"/>
                <a:ea typeface="HGSoeiKakugothicUB" pitchFamily="49" charset="-128"/>
              </a:rPr>
              <a:t>13.8%</a:t>
            </a:r>
          </a:p>
        </p:txBody>
      </p:sp>
      <p:sp>
        <p:nvSpPr>
          <p:cNvPr id="48" name="Rectangle 9"/>
          <p:cNvSpPr>
            <a:spLocks noChangeArrowheads="1"/>
          </p:cNvSpPr>
          <p:nvPr/>
        </p:nvSpPr>
        <p:spPr bwMode="auto">
          <a:xfrm>
            <a:off x="5330825" y="3581400"/>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chemeClr val="accent1"/>
                </a:solidFill>
                <a:latin typeface="+mn-lt"/>
                <a:ea typeface="HGSoeiKakugothicUB" pitchFamily="49" charset="-128"/>
              </a:rPr>
              <a:t>34.6%</a:t>
            </a:r>
          </a:p>
        </p:txBody>
      </p:sp>
      <p:sp>
        <p:nvSpPr>
          <p:cNvPr id="49" name="Rectangle 9"/>
          <p:cNvSpPr>
            <a:spLocks noChangeArrowheads="1"/>
          </p:cNvSpPr>
          <p:nvPr/>
        </p:nvSpPr>
        <p:spPr bwMode="auto">
          <a:xfrm>
            <a:off x="8763000" y="1458826"/>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chemeClr val="accent1"/>
                </a:solidFill>
                <a:latin typeface="+mn-lt"/>
                <a:ea typeface="HGSoeiKakugothicUB" pitchFamily="49" charset="-128"/>
              </a:rPr>
              <a:t>87.7%</a:t>
            </a:r>
          </a:p>
        </p:txBody>
      </p:sp>
      <p:sp>
        <p:nvSpPr>
          <p:cNvPr id="50" name="Rectangle 9"/>
          <p:cNvSpPr>
            <a:spLocks noChangeArrowheads="1"/>
          </p:cNvSpPr>
          <p:nvPr/>
        </p:nvSpPr>
        <p:spPr bwMode="auto">
          <a:xfrm>
            <a:off x="8748713" y="4495800"/>
            <a:ext cx="1385887"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00FF"/>
                </a:solidFill>
                <a:latin typeface="+mn-lt"/>
                <a:ea typeface="HGSoeiKakugothicUB" pitchFamily="49" charset="-128"/>
              </a:rPr>
              <a:t>24.1 ng/mL</a:t>
            </a:r>
          </a:p>
        </p:txBody>
      </p:sp>
      <p:sp>
        <p:nvSpPr>
          <p:cNvPr id="51" name="Rectangle 9"/>
          <p:cNvSpPr>
            <a:spLocks noChangeArrowheads="1"/>
          </p:cNvSpPr>
          <p:nvPr/>
        </p:nvSpPr>
        <p:spPr bwMode="auto">
          <a:xfrm>
            <a:off x="7235825" y="2057400"/>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chemeClr val="accent1"/>
                </a:solidFill>
                <a:latin typeface="+mn-lt"/>
                <a:ea typeface="HGSoeiKakugothicUB" pitchFamily="49" charset="-128"/>
              </a:rPr>
              <a:t>69.7%</a:t>
            </a:r>
          </a:p>
        </p:txBody>
      </p:sp>
      <p:cxnSp>
        <p:nvCxnSpPr>
          <p:cNvPr id="33" name="直線コネクタ 2"/>
          <p:cNvCxnSpPr>
            <a:cxnSpLocks noChangeShapeType="1"/>
          </p:cNvCxnSpPr>
          <p:nvPr/>
        </p:nvCxnSpPr>
        <p:spPr bwMode="auto">
          <a:xfrm>
            <a:off x="3973603" y="5170313"/>
            <a:ext cx="6011800" cy="0"/>
          </a:xfrm>
          <a:prstGeom prst="line">
            <a:avLst/>
          </a:prstGeom>
          <a:noFill/>
          <a:ln w="38100" cap="sq" algn="ctr">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52" name="Rectangle 9"/>
          <p:cNvSpPr>
            <a:spLocks noChangeArrowheads="1"/>
          </p:cNvSpPr>
          <p:nvPr/>
        </p:nvSpPr>
        <p:spPr bwMode="auto">
          <a:xfrm>
            <a:off x="1219200" y="1600200"/>
            <a:ext cx="3948113" cy="175496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lIns="92075" tIns="46038" rIns="92075" bIns="46038">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kumimoji="1" lang="en-US" altLang="ja-JP" sz="1800" b="0" dirty="0">
                <a:solidFill>
                  <a:srgbClr val="040000"/>
                </a:solidFill>
                <a:latin typeface="+mn-lt"/>
              </a:rPr>
              <a:t>Only AFP-L3% increased before HCC diagnosis by MRI. </a:t>
            </a:r>
          </a:p>
          <a:p>
            <a:pPr eaLnBrk="1" hangingPunct="1">
              <a:spcBef>
                <a:spcPct val="0"/>
              </a:spcBef>
              <a:buFontTx/>
              <a:buNone/>
              <a:defRPr/>
            </a:pPr>
            <a:r>
              <a:rPr kumimoji="1" lang="en-US" altLang="ja-JP" sz="1800" b="0" dirty="0">
                <a:solidFill>
                  <a:srgbClr val="040000"/>
                </a:solidFill>
                <a:latin typeface="+mn-lt"/>
              </a:rPr>
              <a:t>-----------------------------------------------------</a:t>
            </a:r>
            <a:br>
              <a:rPr kumimoji="1" lang="en-US" altLang="ja-JP" sz="1800" b="0" dirty="0">
                <a:solidFill>
                  <a:srgbClr val="040000"/>
                </a:solidFill>
                <a:latin typeface="+mn-lt"/>
              </a:rPr>
            </a:br>
            <a:r>
              <a:rPr kumimoji="1" lang="en-US" altLang="ja-JP" sz="1800" b="0" dirty="0">
                <a:solidFill>
                  <a:srgbClr val="040000"/>
                </a:solidFill>
                <a:latin typeface="+mn-lt"/>
              </a:rPr>
              <a:t>Elevation of AFP-L3% indicates higher risk of developing HCC and can be a trigger to do CT/MRI for early detection.</a:t>
            </a:r>
          </a:p>
        </p:txBody>
      </p:sp>
      <p:sp>
        <p:nvSpPr>
          <p:cNvPr id="70" name="Rectangle 14"/>
          <p:cNvSpPr/>
          <p:nvPr/>
        </p:nvSpPr>
        <p:spPr>
          <a:xfrm>
            <a:off x="4935722" y="6273969"/>
            <a:ext cx="3598678" cy="507831"/>
          </a:xfrm>
          <a:prstGeom prst="rect">
            <a:avLst/>
          </a:prstGeom>
        </p:spPr>
        <p:txBody>
          <a:bodyPr wrap="none">
            <a:spAutoFit/>
          </a:bodyPr>
          <a:lstStyle/>
          <a:p>
            <a:pPr algn="ctr" eaLnBrk="1" hangingPunct="1">
              <a:lnSpc>
                <a:spcPct val="150000"/>
              </a:lnSpc>
              <a:defRPr/>
            </a:pPr>
            <a:r>
              <a:rPr kumimoji="1" lang="en-US" altLang="ja-JP" b="0" dirty="0">
                <a:cs typeface="Arial" charset="0"/>
              </a:rPr>
              <a:t>Months Before Diagnosis by imaging</a:t>
            </a:r>
          </a:p>
        </p:txBody>
      </p:sp>
      <p:sp>
        <p:nvSpPr>
          <p:cNvPr id="71" name="Date Placeholder 3"/>
          <p:cNvSpPr txBox="1">
            <a:spLocks/>
          </p:cNvSpPr>
          <p:nvPr/>
        </p:nvSpPr>
        <p:spPr>
          <a:xfrm>
            <a:off x="346436" y="6528763"/>
            <a:ext cx="3844564" cy="3413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050" dirty="0">
                <a:latin typeface="Arial" panose="020B0604020202020204" pitchFamily="34" charset="0"/>
                <a:cs typeface="Arial" panose="020B0604020202020204" pitchFamily="34" charset="0"/>
              </a:rPr>
              <a:t>© Copyright 2014 Wako Life Sciences, Inc. 4/1/2014</a:t>
            </a:r>
          </a:p>
        </p:txBody>
      </p:sp>
      <p:sp>
        <p:nvSpPr>
          <p:cNvPr id="72" name="TextBox 5"/>
          <p:cNvSpPr txBox="1"/>
          <p:nvPr/>
        </p:nvSpPr>
        <p:spPr>
          <a:xfrm>
            <a:off x="346436" y="6337937"/>
            <a:ext cx="4102925" cy="244682"/>
          </a:xfrm>
          <a:prstGeom prst="rect">
            <a:avLst/>
          </a:prstGeom>
          <a:noFill/>
        </p:spPr>
        <p:txBody>
          <a:bodyPr wrap="square" rtlCol="0">
            <a:spAutoFit/>
          </a:bodyPr>
          <a:lstStyle/>
          <a:p>
            <a:pPr>
              <a:lnSpc>
                <a:spcPct val="90000"/>
              </a:lnSpc>
              <a:spcBef>
                <a:spcPct val="0"/>
              </a:spcBef>
            </a:pPr>
            <a:r>
              <a:rPr lang="nn-NO" altLang="en-US" sz="1050" dirty="0">
                <a:latin typeface="Arial" panose="020B0604020202020204" pitchFamily="34" charset="0"/>
                <a:cs typeface="Arial" panose="020B0604020202020204" pitchFamily="34" charset="0"/>
              </a:rPr>
              <a:t>Hann HWJ Med Microb Diagn 2014, 3: 130</a:t>
            </a:r>
          </a:p>
        </p:txBody>
      </p:sp>
      <p:sp>
        <p:nvSpPr>
          <p:cNvPr id="73" name="TextBox 50"/>
          <p:cNvSpPr txBox="1"/>
          <p:nvPr/>
        </p:nvSpPr>
        <p:spPr>
          <a:xfrm>
            <a:off x="10221924" y="5983069"/>
            <a:ext cx="1893876" cy="646331"/>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US" dirty="0">
                <a:solidFill>
                  <a:srgbClr val="000000"/>
                </a:solidFill>
                <a:latin typeface="+mj-lt"/>
              </a:rPr>
              <a:t>Single</a:t>
            </a:r>
            <a:r>
              <a:rPr lang="en-US" b="0" dirty="0">
                <a:solidFill>
                  <a:srgbClr val="000000"/>
                </a:solidFill>
                <a:latin typeface="+mj-lt"/>
              </a:rPr>
              <a:t> nodule at </a:t>
            </a:r>
            <a:r>
              <a:rPr lang="en-US" dirty="0">
                <a:solidFill>
                  <a:srgbClr val="000000"/>
                </a:solidFill>
                <a:latin typeface="+mj-lt"/>
              </a:rPr>
              <a:t>diagnosis:</a:t>
            </a:r>
            <a:r>
              <a:rPr lang="en-US" b="0" dirty="0">
                <a:solidFill>
                  <a:srgbClr val="000000"/>
                </a:solidFill>
                <a:latin typeface="+mj-lt"/>
              </a:rPr>
              <a:t> 0.9 cm</a:t>
            </a:r>
          </a:p>
        </p:txBody>
      </p:sp>
      <p:sp>
        <p:nvSpPr>
          <p:cNvPr id="74" name="Left Arrow 51"/>
          <p:cNvSpPr/>
          <p:nvPr/>
        </p:nvSpPr>
        <p:spPr bwMode="auto">
          <a:xfrm>
            <a:off x="10090926" y="4684656"/>
            <a:ext cx="1262874" cy="954144"/>
          </a:xfrm>
          <a:prstGeom prst="leftArrow">
            <a:avLst>
              <a:gd name="adj1" fmla="val 64974"/>
              <a:gd name="adj2" fmla="val 50000"/>
            </a:avLst>
          </a:prstGeom>
          <a:solidFill>
            <a:schemeClr val="bg2"/>
          </a:solidFill>
          <a:ln w="19050" cap="sq"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1" hangingPunct="1"/>
            <a:r>
              <a:rPr kumimoji="1" lang="en-US" altLang="ja-JP" b="0" dirty="0">
                <a:solidFill>
                  <a:srgbClr val="040000"/>
                </a:solidFill>
                <a:ea typeface="HGSoeiKakugothicUB"/>
                <a:cs typeface="HGSoeiKakugothicUB"/>
              </a:rPr>
              <a:t>Cut-off</a:t>
            </a:r>
          </a:p>
          <a:p>
            <a:pPr eaLnBrk="1" hangingPunct="1"/>
            <a:r>
              <a:rPr kumimoji="1" lang="en-US" altLang="ja-JP" b="0" dirty="0">
                <a:solidFill>
                  <a:srgbClr val="040000"/>
                </a:solidFill>
                <a:ea typeface="HGSoeiKakugothicUB"/>
                <a:cs typeface="HGSoeiKakugothicUB"/>
              </a:rPr>
              <a:t>Level</a:t>
            </a:r>
          </a:p>
        </p:txBody>
      </p:sp>
      <p:sp>
        <p:nvSpPr>
          <p:cNvPr id="27" name="Rectangle 9"/>
          <p:cNvSpPr>
            <a:spLocks noChangeArrowheads="1"/>
          </p:cNvSpPr>
          <p:nvPr/>
        </p:nvSpPr>
        <p:spPr bwMode="auto">
          <a:xfrm>
            <a:off x="1630218" y="3962400"/>
            <a:ext cx="2103582" cy="64697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kumimoji="1" lang="en-US" altLang="ja-JP" sz="1800" b="1" dirty="0">
                <a:solidFill>
                  <a:schemeClr val="bg1"/>
                </a:solidFill>
                <a:latin typeface="+mn-lt"/>
                <a:cs typeface="Arial" charset="0"/>
              </a:rPr>
              <a:t>AFP-L3% </a:t>
            </a:r>
          </a:p>
          <a:p>
            <a:pPr eaLnBrk="1" hangingPunct="1">
              <a:spcBef>
                <a:spcPct val="0"/>
              </a:spcBef>
              <a:buFontTx/>
              <a:buNone/>
              <a:defRPr/>
            </a:pPr>
            <a:r>
              <a:rPr kumimoji="1" lang="en-US" altLang="ja-JP" sz="1800" b="1" dirty="0">
                <a:solidFill>
                  <a:schemeClr val="bg1"/>
                </a:solidFill>
                <a:latin typeface="+mn-lt"/>
                <a:cs typeface="Arial" charset="0"/>
              </a:rPr>
              <a:t>Normal: &lt;10%</a:t>
            </a:r>
          </a:p>
        </p:txBody>
      </p:sp>
      <p:sp>
        <p:nvSpPr>
          <p:cNvPr id="28" name="Rectangle 9"/>
          <p:cNvSpPr>
            <a:spLocks noChangeArrowheads="1"/>
          </p:cNvSpPr>
          <p:nvPr/>
        </p:nvSpPr>
        <p:spPr bwMode="auto">
          <a:xfrm>
            <a:off x="1628235" y="4687027"/>
            <a:ext cx="2096294" cy="64697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92075" tIns="46038" rIns="92075" bIns="46038">
            <a:spAutoFit/>
          </a:bodyPr>
          <a:lstStyle>
            <a:lvl1pPr>
              <a:spcBef>
                <a:spcPct val="20000"/>
              </a:spcBef>
              <a:buChar char="•"/>
              <a:defRPr sz="2800">
                <a:solidFill>
                  <a:srgbClr val="000000"/>
                </a:solidFill>
                <a:latin typeface="Arial" pitchFamily="34" charset="0"/>
              </a:defRPr>
            </a:lvl1pPr>
            <a:lvl2pPr marL="742950" indent="-285750">
              <a:spcBef>
                <a:spcPct val="20000"/>
              </a:spcBef>
              <a:buChar char="–"/>
              <a:defRPr sz="2400">
                <a:solidFill>
                  <a:srgbClr val="000000"/>
                </a:solidFill>
                <a:latin typeface="Arial" pitchFamily="34" charset="0"/>
              </a:defRPr>
            </a:lvl2pPr>
            <a:lvl3pPr marL="1143000" indent="-228600">
              <a:spcBef>
                <a:spcPct val="20000"/>
              </a:spcBef>
              <a:buChar char="•"/>
              <a:defRPr sz="2400">
                <a:solidFill>
                  <a:srgbClr val="000000"/>
                </a:solidFill>
                <a:latin typeface="Arial" pitchFamily="34" charset="0"/>
              </a:defRPr>
            </a:lvl3pPr>
            <a:lvl4pPr marL="1600200" indent="-228600">
              <a:spcBef>
                <a:spcPct val="20000"/>
              </a:spcBef>
              <a:buChar char="–"/>
              <a:defRPr sz="2000">
                <a:solidFill>
                  <a:srgbClr val="000000"/>
                </a:solidFill>
                <a:latin typeface="Arial" pitchFamily="34" charset="0"/>
              </a:defRPr>
            </a:lvl4pPr>
            <a:lvl5pPr marL="2057400" indent="-228600">
              <a:spcBef>
                <a:spcPct val="20000"/>
              </a:spcBef>
              <a:buChar char="»"/>
              <a:defRPr sz="2000">
                <a:solidFill>
                  <a:srgbClr val="000000"/>
                </a:solidFill>
                <a:latin typeface="Arial" pitchFamily="34" charset="0"/>
              </a:defRPr>
            </a:lvl5pPr>
            <a:lvl6pPr marL="2514600" indent="-228600" eaLnBrk="0" fontAlgn="base" hangingPunct="0">
              <a:spcBef>
                <a:spcPct val="20000"/>
              </a:spcBef>
              <a:spcAft>
                <a:spcPct val="0"/>
              </a:spcAft>
              <a:buChar char="»"/>
              <a:defRPr sz="2000">
                <a:solidFill>
                  <a:srgbClr val="000000"/>
                </a:solidFill>
                <a:latin typeface="Arial" pitchFamily="34" charset="0"/>
              </a:defRPr>
            </a:lvl6pPr>
            <a:lvl7pPr marL="2971800" indent="-228600" eaLnBrk="0" fontAlgn="base" hangingPunct="0">
              <a:spcBef>
                <a:spcPct val="20000"/>
              </a:spcBef>
              <a:spcAft>
                <a:spcPct val="0"/>
              </a:spcAft>
              <a:buChar char="»"/>
              <a:defRPr sz="2000">
                <a:solidFill>
                  <a:srgbClr val="000000"/>
                </a:solidFill>
                <a:latin typeface="Arial" pitchFamily="34" charset="0"/>
              </a:defRPr>
            </a:lvl7pPr>
            <a:lvl8pPr marL="3429000" indent="-228600" eaLnBrk="0" fontAlgn="base" hangingPunct="0">
              <a:spcBef>
                <a:spcPct val="20000"/>
              </a:spcBef>
              <a:spcAft>
                <a:spcPct val="0"/>
              </a:spcAft>
              <a:buChar char="»"/>
              <a:defRPr sz="2000">
                <a:solidFill>
                  <a:srgbClr val="000000"/>
                </a:solidFill>
                <a:latin typeface="Arial" pitchFamily="34" charset="0"/>
              </a:defRPr>
            </a:lvl8pPr>
            <a:lvl9pPr marL="3886200" indent="-228600" eaLnBrk="0" fontAlgn="base" hangingPunct="0">
              <a:spcBef>
                <a:spcPct val="20000"/>
              </a:spcBef>
              <a:spcAft>
                <a:spcPct val="0"/>
              </a:spcAft>
              <a:buChar char="»"/>
              <a:defRPr sz="2000">
                <a:solidFill>
                  <a:srgbClr val="000000"/>
                </a:solidFill>
                <a:latin typeface="Arial" pitchFamily="34" charset="0"/>
              </a:defRPr>
            </a:lvl9pPr>
          </a:lstStyle>
          <a:p>
            <a:pPr eaLnBrk="1" hangingPunct="1">
              <a:spcBef>
                <a:spcPct val="0"/>
              </a:spcBef>
              <a:buFontTx/>
              <a:buNone/>
            </a:pPr>
            <a:r>
              <a:rPr kumimoji="1" lang="en-US" altLang="ja-JP" sz="1800" b="1" dirty="0">
                <a:solidFill>
                  <a:schemeClr val="bg1"/>
                </a:solidFill>
                <a:latin typeface="+mn-lt"/>
                <a:ea typeface="HGSoeiKakugothicUB"/>
                <a:cs typeface="HGSoeiKakugothicUB"/>
              </a:rPr>
              <a:t>AFP</a:t>
            </a:r>
          </a:p>
          <a:p>
            <a:pPr eaLnBrk="1" hangingPunct="1">
              <a:spcBef>
                <a:spcPct val="0"/>
              </a:spcBef>
              <a:buFontTx/>
              <a:buNone/>
            </a:pPr>
            <a:r>
              <a:rPr kumimoji="1" lang="en-US" altLang="ja-JP" sz="1800" b="1" dirty="0">
                <a:solidFill>
                  <a:schemeClr val="bg1"/>
                </a:solidFill>
                <a:latin typeface="+mn-lt"/>
                <a:ea typeface="HGSoeiKakugothicUB"/>
                <a:cs typeface="HGSoeiKakugothicUB"/>
              </a:rPr>
              <a:t>Normal: &lt;20 ng/mL</a:t>
            </a:r>
          </a:p>
        </p:txBody>
      </p:sp>
      <p:sp>
        <p:nvSpPr>
          <p:cNvPr id="29" name="Rectangle 9"/>
          <p:cNvSpPr>
            <a:spLocks noChangeArrowheads="1"/>
          </p:cNvSpPr>
          <p:nvPr/>
        </p:nvSpPr>
        <p:spPr bwMode="auto">
          <a:xfrm>
            <a:off x="1628234" y="5410200"/>
            <a:ext cx="2096294" cy="64697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lIns="92075" tIns="46038" rIns="92075" bIns="46038">
            <a:spAutoFit/>
          </a:bodyPr>
          <a:lstStyle>
            <a:lvl1pPr>
              <a:spcBef>
                <a:spcPct val="20000"/>
              </a:spcBef>
              <a:buChar char="•"/>
              <a:defRPr sz="2800">
                <a:solidFill>
                  <a:srgbClr val="000000"/>
                </a:solidFill>
                <a:latin typeface="Arial" pitchFamily="34" charset="0"/>
              </a:defRPr>
            </a:lvl1pPr>
            <a:lvl2pPr marL="742950" indent="-285750">
              <a:spcBef>
                <a:spcPct val="20000"/>
              </a:spcBef>
              <a:buChar char="–"/>
              <a:defRPr sz="2400">
                <a:solidFill>
                  <a:srgbClr val="000000"/>
                </a:solidFill>
                <a:latin typeface="Arial" pitchFamily="34" charset="0"/>
              </a:defRPr>
            </a:lvl2pPr>
            <a:lvl3pPr marL="1143000" indent="-228600">
              <a:spcBef>
                <a:spcPct val="20000"/>
              </a:spcBef>
              <a:buChar char="•"/>
              <a:defRPr sz="2400">
                <a:solidFill>
                  <a:srgbClr val="000000"/>
                </a:solidFill>
                <a:latin typeface="Arial" pitchFamily="34" charset="0"/>
              </a:defRPr>
            </a:lvl3pPr>
            <a:lvl4pPr marL="1600200" indent="-228600">
              <a:spcBef>
                <a:spcPct val="20000"/>
              </a:spcBef>
              <a:buChar char="–"/>
              <a:defRPr sz="2000">
                <a:solidFill>
                  <a:srgbClr val="000000"/>
                </a:solidFill>
                <a:latin typeface="Arial" pitchFamily="34" charset="0"/>
              </a:defRPr>
            </a:lvl4pPr>
            <a:lvl5pPr marL="2057400" indent="-228600">
              <a:spcBef>
                <a:spcPct val="20000"/>
              </a:spcBef>
              <a:buChar char="»"/>
              <a:defRPr sz="2000">
                <a:solidFill>
                  <a:srgbClr val="000000"/>
                </a:solidFill>
                <a:latin typeface="Arial" pitchFamily="34" charset="0"/>
              </a:defRPr>
            </a:lvl5pPr>
            <a:lvl6pPr marL="2514600" indent="-228600" eaLnBrk="0" fontAlgn="base" hangingPunct="0">
              <a:spcBef>
                <a:spcPct val="20000"/>
              </a:spcBef>
              <a:spcAft>
                <a:spcPct val="0"/>
              </a:spcAft>
              <a:buChar char="»"/>
              <a:defRPr sz="2000">
                <a:solidFill>
                  <a:srgbClr val="000000"/>
                </a:solidFill>
                <a:latin typeface="Arial" pitchFamily="34" charset="0"/>
              </a:defRPr>
            </a:lvl6pPr>
            <a:lvl7pPr marL="2971800" indent="-228600" eaLnBrk="0" fontAlgn="base" hangingPunct="0">
              <a:spcBef>
                <a:spcPct val="20000"/>
              </a:spcBef>
              <a:spcAft>
                <a:spcPct val="0"/>
              </a:spcAft>
              <a:buChar char="»"/>
              <a:defRPr sz="2000">
                <a:solidFill>
                  <a:srgbClr val="000000"/>
                </a:solidFill>
                <a:latin typeface="Arial" pitchFamily="34" charset="0"/>
              </a:defRPr>
            </a:lvl7pPr>
            <a:lvl8pPr marL="3429000" indent="-228600" eaLnBrk="0" fontAlgn="base" hangingPunct="0">
              <a:spcBef>
                <a:spcPct val="20000"/>
              </a:spcBef>
              <a:spcAft>
                <a:spcPct val="0"/>
              </a:spcAft>
              <a:buChar char="»"/>
              <a:defRPr sz="2000">
                <a:solidFill>
                  <a:srgbClr val="000000"/>
                </a:solidFill>
                <a:latin typeface="Arial" pitchFamily="34" charset="0"/>
              </a:defRPr>
            </a:lvl8pPr>
            <a:lvl9pPr marL="3886200" indent="-228600" eaLnBrk="0" fontAlgn="base" hangingPunct="0">
              <a:spcBef>
                <a:spcPct val="20000"/>
              </a:spcBef>
              <a:spcAft>
                <a:spcPct val="0"/>
              </a:spcAft>
              <a:buChar char="»"/>
              <a:defRPr sz="2000">
                <a:solidFill>
                  <a:srgbClr val="000000"/>
                </a:solidFill>
                <a:latin typeface="Arial" pitchFamily="34" charset="0"/>
              </a:defRPr>
            </a:lvl9pPr>
          </a:lstStyle>
          <a:p>
            <a:pPr eaLnBrk="1" hangingPunct="1">
              <a:spcBef>
                <a:spcPct val="0"/>
              </a:spcBef>
              <a:buFontTx/>
              <a:buNone/>
            </a:pPr>
            <a:r>
              <a:rPr kumimoji="1" lang="en-US" altLang="ja-JP" sz="1800" b="1" dirty="0">
                <a:solidFill>
                  <a:schemeClr val="bg1"/>
                </a:solidFill>
                <a:latin typeface="+mn-lt"/>
                <a:ea typeface="HGSoeiKakugothicUB"/>
                <a:cs typeface="HGSoeiKakugothicUB"/>
              </a:rPr>
              <a:t>DCP</a:t>
            </a:r>
          </a:p>
          <a:p>
            <a:pPr eaLnBrk="1" hangingPunct="1">
              <a:spcBef>
                <a:spcPct val="0"/>
              </a:spcBef>
              <a:buFontTx/>
              <a:buNone/>
            </a:pPr>
            <a:r>
              <a:rPr kumimoji="1" lang="en-US" altLang="ja-JP" sz="1800" b="1" dirty="0">
                <a:solidFill>
                  <a:schemeClr val="bg1"/>
                </a:solidFill>
                <a:latin typeface="+mn-lt"/>
                <a:ea typeface="HGSoeiKakugothicUB"/>
                <a:cs typeface="HGSoeiKakugothicUB"/>
              </a:rPr>
              <a:t>Normal: &lt;7.5 ng/mL</a:t>
            </a:r>
          </a:p>
        </p:txBody>
      </p:sp>
    </p:spTree>
    <p:extLst>
      <p:ext uri="{BB962C8B-B14F-4D97-AF65-F5344CB8AC3E}">
        <p14:creationId xmlns:p14="http://schemas.microsoft.com/office/powerpoint/2010/main" val="2609382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7" name="Object 4"/>
          <p:cNvGraphicFramePr>
            <a:graphicFrameLocks/>
          </p:cNvGraphicFramePr>
          <p:nvPr>
            <p:extLst>
              <p:ext uri="{D42A27DB-BD31-4B8C-83A1-F6EECF244321}">
                <p14:modId xmlns:p14="http://schemas.microsoft.com/office/powerpoint/2010/main" val="1358851802"/>
              </p:ext>
            </p:extLst>
          </p:nvPr>
        </p:nvGraphicFramePr>
        <p:xfrm>
          <a:off x="3367991" y="1447800"/>
          <a:ext cx="6642357" cy="4910137"/>
        </p:xfrm>
        <a:graphic>
          <a:graphicData uri="http://schemas.openxmlformats.org/presentationml/2006/ole">
            <mc:AlternateContent xmlns:mc="http://schemas.openxmlformats.org/markup-compatibility/2006">
              <mc:Choice xmlns:v="urn:schemas-microsoft-com:vml" Requires="v">
                <p:oleObj spid="_x0000_s11365" r:id="rId4" imgW="6639119" imgH="4913802" progId="Excel.Chart.8">
                  <p:embed/>
                </p:oleObj>
              </mc:Choice>
              <mc:Fallback>
                <p:oleObj r:id="rId4" imgW="6639119" imgH="491380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991" y="1447800"/>
                        <a:ext cx="6642357"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vert="horz" lIns="91440" tIns="45720" rIns="91440" bIns="45720" rtlCol="0" anchor="ctr">
            <a:noAutofit/>
          </a:bodyPr>
          <a:lstStyle/>
          <a:p>
            <a:r>
              <a:rPr lang="en-US" altLang="ja-JP" sz="3200" dirty="0"/>
              <a:t>Case 3 - Risk Assessment Using DCP (PIVKA-II) Elevation</a:t>
            </a:r>
            <a:endParaRPr lang="en-US" sz="3200" dirty="0"/>
          </a:p>
        </p:txBody>
      </p:sp>
      <p:sp>
        <p:nvSpPr>
          <p:cNvPr id="72" name="Rectangle 9"/>
          <p:cNvSpPr>
            <a:spLocks noChangeArrowheads="1"/>
          </p:cNvSpPr>
          <p:nvPr/>
        </p:nvSpPr>
        <p:spPr bwMode="auto">
          <a:xfrm rot="16200000">
            <a:off x="8786019" y="2666763"/>
            <a:ext cx="2600325" cy="50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defRPr/>
            </a:pPr>
            <a:r>
              <a:rPr kumimoji="1" lang="en-US" altLang="ja-JP" sz="1800" b="0" dirty="0">
                <a:solidFill>
                  <a:srgbClr val="040000"/>
                </a:solidFill>
                <a:latin typeface="+mj-lt"/>
              </a:rPr>
              <a:t>Level of Biomarker</a:t>
            </a:r>
          </a:p>
        </p:txBody>
      </p:sp>
      <p:sp>
        <p:nvSpPr>
          <p:cNvPr id="73" name="Rectangle 9"/>
          <p:cNvSpPr>
            <a:spLocks noChangeArrowheads="1"/>
          </p:cNvSpPr>
          <p:nvPr/>
        </p:nvSpPr>
        <p:spPr bwMode="auto">
          <a:xfrm>
            <a:off x="3648074" y="4856162"/>
            <a:ext cx="1457325"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B050"/>
                </a:solidFill>
                <a:latin typeface="+mj-lt"/>
                <a:ea typeface="HGSoeiKakugothicUB" pitchFamily="49" charset="-128"/>
              </a:rPr>
              <a:t>1.43 ng/mL</a:t>
            </a:r>
          </a:p>
        </p:txBody>
      </p:sp>
      <p:sp>
        <p:nvSpPr>
          <p:cNvPr id="74" name="Rectangle 9"/>
          <p:cNvSpPr>
            <a:spLocks noChangeArrowheads="1"/>
          </p:cNvSpPr>
          <p:nvPr/>
        </p:nvSpPr>
        <p:spPr bwMode="auto">
          <a:xfrm>
            <a:off x="6781800" y="3951287"/>
            <a:ext cx="1636713"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B050"/>
                </a:solidFill>
                <a:latin typeface="+mj-lt"/>
                <a:ea typeface="HGSoeiKakugothicUB" pitchFamily="49" charset="-128"/>
              </a:rPr>
              <a:t>6.45 ng/mL</a:t>
            </a:r>
          </a:p>
        </p:txBody>
      </p:sp>
      <p:sp>
        <p:nvSpPr>
          <p:cNvPr id="75" name="Rectangle 9"/>
          <p:cNvSpPr>
            <a:spLocks noChangeArrowheads="1"/>
          </p:cNvSpPr>
          <p:nvPr/>
        </p:nvSpPr>
        <p:spPr bwMode="auto">
          <a:xfrm>
            <a:off x="8221663" y="1744662"/>
            <a:ext cx="1387475"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B050"/>
                </a:solidFill>
                <a:latin typeface="+mj-lt"/>
                <a:ea typeface="HGSoeiKakugothicUB" pitchFamily="49" charset="-128"/>
              </a:rPr>
              <a:t>19.86 ng/mL</a:t>
            </a:r>
          </a:p>
        </p:txBody>
      </p:sp>
      <p:sp>
        <p:nvSpPr>
          <p:cNvPr id="76" name="Rectangle 9"/>
          <p:cNvSpPr>
            <a:spLocks noChangeArrowheads="1"/>
          </p:cNvSpPr>
          <p:nvPr/>
        </p:nvSpPr>
        <p:spPr bwMode="auto">
          <a:xfrm>
            <a:off x="4387850" y="5149850"/>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00FF"/>
                </a:solidFill>
                <a:latin typeface="+mj-lt"/>
                <a:ea typeface="HGSoeiKakugothicUB" pitchFamily="49" charset="-128"/>
              </a:rPr>
              <a:t>2.5 ng/mL</a:t>
            </a:r>
          </a:p>
        </p:txBody>
      </p:sp>
      <p:sp>
        <p:nvSpPr>
          <p:cNvPr id="77" name="Rectangle 9"/>
          <p:cNvSpPr>
            <a:spLocks noChangeArrowheads="1"/>
          </p:cNvSpPr>
          <p:nvPr/>
        </p:nvSpPr>
        <p:spPr bwMode="auto">
          <a:xfrm>
            <a:off x="7348538" y="5051425"/>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00FF"/>
                </a:solidFill>
                <a:latin typeface="+mj-lt"/>
                <a:ea typeface="HGSoeiKakugothicUB" pitchFamily="49" charset="-128"/>
              </a:rPr>
              <a:t>2.6 ng/mL</a:t>
            </a:r>
          </a:p>
        </p:txBody>
      </p:sp>
      <p:sp>
        <p:nvSpPr>
          <p:cNvPr id="78" name="Rectangle 9"/>
          <p:cNvSpPr>
            <a:spLocks noChangeArrowheads="1"/>
          </p:cNvSpPr>
          <p:nvPr/>
        </p:nvSpPr>
        <p:spPr bwMode="auto">
          <a:xfrm>
            <a:off x="8478838" y="4987925"/>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rgbClr val="0000FF"/>
                </a:solidFill>
                <a:latin typeface="+mj-lt"/>
                <a:ea typeface="HGSoeiKakugothicUB" pitchFamily="49" charset="-128"/>
              </a:rPr>
              <a:t>3.5 ng/mL</a:t>
            </a:r>
          </a:p>
        </p:txBody>
      </p:sp>
      <p:sp>
        <p:nvSpPr>
          <p:cNvPr id="79" name="Rectangle 9"/>
          <p:cNvSpPr>
            <a:spLocks noChangeArrowheads="1"/>
          </p:cNvSpPr>
          <p:nvPr/>
        </p:nvSpPr>
        <p:spPr bwMode="auto">
          <a:xfrm>
            <a:off x="7696200" y="5889625"/>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chemeClr val="accent1"/>
                </a:solidFill>
                <a:latin typeface="+mj-lt"/>
                <a:ea typeface="HGSoeiKakugothicUB" pitchFamily="49" charset="-128"/>
              </a:rPr>
              <a:t>0.5%</a:t>
            </a:r>
          </a:p>
        </p:txBody>
      </p:sp>
      <p:cxnSp>
        <p:nvCxnSpPr>
          <p:cNvPr id="80" name="直線コネクタ 2"/>
          <p:cNvCxnSpPr>
            <a:cxnSpLocks noChangeShapeType="1"/>
          </p:cNvCxnSpPr>
          <p:nvPr/>
        </p:nvCxnSpPr>
        <p:spPr bwMode="auto">
          <a:xfrm flipV="1">
            <a:off x="3813674" y="4260071"/>
            <a:ext cx="6018270" cy="1"/>
          </a:xfrm>
          <a:prstGeom prst="line">
            <a:avLst/>
          </a:prstGeom>
          <a:noFill/>
          <a:ln w="38100" cap="sq" algn="ctr">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82" name="Rectangle 9"/>
          <p:cNvSpPr>
            <a:spLocks noChangeArrowheads="1"/>
          </p:cNvSpPr>
          <p:nvPr/>
        </p:nvSpPr>
        <p:spPr bwMode="auto">
          <a:xfrm>
            <a:off x="9067800" y="5889625"/>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chemeClr val="accent1"/>
                </a:solidFill>
                <a:latin typeface="+mj-lt"/>
                <a:ea typeface="HGSoeiKakugothicUB" pitchFamily="49" charset="-128"/>
              </a:rPr>
              <a:t>0.5%</a:t>
            </a:r>
          </a:p>
        </p:txBody>
      </p:sp>
      <p:sp>
        <p:nvSpPr>
          <p:cNvPr id="83" name="Rectangle 9"/>
          <p:cNvSpPr>
            <a:spLocks noChangeArrowheads="1"/>
          </p:cNvSpPr>
          <p:nvPr/>
        </p:nvSpPr>
        <p:spPr bwMode="auto">
          <a:xfrm>
            <a:off x="3657600" y="5954626"/>
            <a:ext cx="1143000" cy="36997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kumimoji="1" lang="en-US" altLang="ja-JP" sz="1800" b="0" dirty="0">
                <a:solidFill>
                  <a:schemeClr val="accent1"/>
                </a:solidFill>
                <a:latin typeface="+mj-lt"/>
                <a:ea typeface="HGSoeiKakugothicUB" pitchFamily="49" charset="-128"/>
              </a:rPr>
              <a:t>0.5%</a:t>
            </a:r>
          </a:p>
        </p:txBody>
      </p:sp>
      <p:sp>
        <p:nvSpPr>
          <p:cNvPr id="68" name="Rectangle 9"/>
          <p:cNvSpPr>
            <a:spLocks noChangeArrowheads="1"/>
          </p:cNvSpPr>
          <p:nvPr/>
        </p:nvSpPr>
        <p:spPr bwMode="auto">
          <a:xfrm>
            <a:off x="4687887" y="6096000"/>
            <a:ext cx="3846513" cy="50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defRPr/>
            </a:pPr>
            <a:r>
              <a:rPr kumimoji="1" lang="en-US" altLang="ja-JP" sz="1800" b="0" dirty="0">
                <a:solidFill>
                  <a:srgbClr val="040000"/>
                </a:solidFill>
                <a:latin typeface="+mj-lt"/>
              </a:rPr>
              <a:t>Months Before Diagnosis by Imaging</a:t>
            </a:r>
          </a:p>
        </p:txBody>
      </p:sp>
      <p:sp>
        <p:nvSpPr>
          <p:cNvPr id="84" name="Rectangle 9"/>
          <p:cNvSpPr>
            <a:spLocks noChangeArrowheads="1"/>
          </p:cNvSpPr>
          <p:nvPr/>
        </p:nvSpPr>
        <p:spPr bwMode="auto">
          <a:xfrm>
            <a:off x="1219200" y="1600200"/>
            <a:ext cx="4030663" cy="23089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lIns="92075" tIns="46038" rIns="92075" bIns="46038">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kumimoji="1" lang="en-US" altLang="ja-JP" sz="1800" b="0" dirty="0">
                <a:solidFill>
                  <a:srgbClr val="040000"/>
                </a:solidFill>
                <a:latin typeface="+mj-lt"/>
                <a:ea typeface="ＭＳ Ｐゴシック" panose="020B0600070205080204" pitchFamily="34" charset="-128"/>
              </a:rPr>
              <a:t>Some patients have an early AFP-L3% elevation, and some have DCP. DCP elevation represents a different feature of HCC development than AFP-L3%.</a:t>
            </a:r>
          </a:p>
          <a:p>
            <a:pPr eaLnBrk="1" hangingPunct="1">
              <a:spcBef>
                <a:spcPct val="0"/>
              </a:spcBef>
              <a:buFontTx/>
              <a:buNone/>
              <a:defRPr/>
            </a:pPr>
            <a:r>
              <a:rPr kumimoji="1" lang="en-US" altLang="ja-JP" sz="1800" b="0" dirty="0">
                <a:solidFill>
                  <a:srgbClr val="040000"/>
                </a:solidFill>
                <a:latin typeface="+mj-lt"/>
                <a:ea typeface="ＭＳ Ｐゴシック" panose="020B0600070205080204" pitchFamily="34" charset="-128"/>
              </a:rPr>
              <a:t>-------------------------------------------------------Combined use of DCP and AFP-L3 can increase the sensitivity of HCC identification.        </a:t>
            </a:r>
          </a:p>
        </p:txBody>
      </p:sp>
      <p:sp>
        <p:nvSpPr>
          <p:cNvPr id="86" name="Date Placeholder 3"/>
          <p:cNvSpPr txBox="1">
            <a:spLocks/>
          </p:cNvSpPr>
          <p:nvPr/>
        </p:nvSpPr>
        <p:spPr>
          <a:xfrm>
            <a:off x="386524" y="6508751"/>
            <a:ext cx="3990212" cy="3492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ja-JP" sz="1050" dirty="0">
                <a:latin typeface="Arial" panose="020B0604020202020204" pitchFamily="34" charset="0"/>
                <a:cs typeface="Arial" panose="020B0604020202020204" pitchFamily="34" charset="0"/>
              </a:rPr>
              <a:t>© Copyright 2014 Wako Life Sciences, Inc. 4/1/2014</a:t>
            </a:r>
          </a:p>
        </p:txBody>
      </p:sp>
      <p:sp>
        <p:nvSpPr>
          <p:cNvPr id="87" name="TextBox 5"/>
          <p:cNvSpPr txBox="1"/>
          <p:nvPr/>
        </p:nvSpPr>
        <p:spPr>
          <a:xfrm>
            <a:off x="397946" y="6326622"/>
            <a:ext cx="4102925" cy="244682"/>
          </a:xfrm>
          <a:prstGeom prst="rect">
            <a:avLst/>
          </a:prstGeom>
          <a:noFill/>
        </p:spPr>
        <p:txBody>
          <a:bodyPr wrap="square" rtlCol="0">
            <a:spAutoFit/>
          </a:bodyPr>
          <a:lstStyle/>
          <a:p>
            <a:pPr>
              <a:lnSpc>
                <a:spcPct val="90000"/>
              </a:lnSpc>
              <a:spcBef>
                <a:spcPct val="0"/>
              </a:spcBef>
            </a:pPr>
            <a:r>
              <a:rPr lang="nn-NO" altLang="en-US" sz="1050" dirty="0">
                <a:latin typeface="Arial" panose="020B0604020202020204" pitchFamily="34" charset="0"/>
                <a:cs typeface="Arial" panose="020B0604020202020204" pitchFamily="34" charset="0"/>
              </a:rPr>
              <a:t>Hann HWJ Med Microb Diagn 2014, 3: 130</a:t>
            </a:r>
          </a:p>
        </p:txBody>
      </p:sp>
      <p:sp>
        <p:nvSpPr>
          <p:cNvPr id="88" name="TextBox 50"/>
          <p:cNvSpPr txBox="1"/>
          <p:nvPr/>
        </p:nvSpPr>
        <p:spPr>
          <a:xfrm>
            <a:off x="10038556" y="5715000"/>
            <a:ext cx="1893876" cy="646331"/>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US" dirty="0">
                <a:solidFill>
                  <a:srgbClr val="000000"/>
                </a:solidFill>
                <a:latin typeface="+mj-lt"/>
              </a:rPr>
              <a:t>Single </a:t>
            </a:r>
            <a:r>
              <a:rPr lang="en-US" b="0" dirty="0">
                <a:solidFill>
                  <a:srgbClr val="000000"/>
                </a:solidFill>
                <a:latin typeface="+mj-lt"/>
              </a:rPr>
              <a:t>nodule at </a:t>
            </a:r>
            <a:r>
              <a:rPr lang="en-US" dirty="0">
                <a:solidFill>
                  <a:srgbClr val="000000"/>
                </a:solidFill>
                <a:latin typeface="+mj-lt"/>
              </a:rPr>
              <a:t>diagnosis:</a:t>
            </a:r>
            <a:r>
              <a:rPr lang="en-US" b="0" dirty="0">
                <a:solidFill>
                  <a:srgbClr val="000000"/>
                </a:solidFill>
                <a:latin typeface="+mj-lt"/>
              </a:rPr>
              <a:t> 1.3 cm</a:t>
            </a:r>
          </a:p>
        </p:txBody>
      </p:sp>
      <p:sp>
        <p:nvSpPr>
          <p:cNvPr id="89" name="Left Arrow 51"/>
          <p:cNvSpPr/>
          <p:nvPr/>
        </p:nvSpPr>
        <p:spPr bwMode="auto">
          <a:xfrm>
            <a:off x="9906000" y="3781411"/>
            <a:ext cx="1262874" cy="954144"/>
          </a:xfrm>
          <a:prstGeom prst="leftArrow">
            <a:avLst>
              <a:gd name="adj1" fmla="val 64974"/>
              <a:gd name="adj2" fmla="val 50000"/>
            </a:avLst>
          </a:prstGeom>
          <a:solidFill>
            <a:schemeClr val="bg2"/>
          </a:solidFill>
          <a:ln w="19050" cap="sq"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1" hangingPunct="1"/>
            <a:r>
              <a:rPr kumimoji="1" lang="en-US" altLang="ja-JP" b="0" dirty="0">
                <a:solidFill>
                  <a:srgbClr val="040000"/>
                </a:solidFill>
                <a:ea typeface="HGSoeiKakugothicUB"/>
                <a:cs typeface="HGSoeiKakugothicUB"/>
              </a:rPr>
              <a:t>Cut-off</a:t>
            </a:r>
          </a:p>
          <a:p>
            <a:pPr eaLnBrk="1" hangingPunct="1"/>
            <a:r>
              <a:rPr kumimoji="1" lang="en-US" altLang="ja-JP" b="0" dirty="0">
                <a:solidFill>
                  <a:srgbClr val="040000"/>
                </a:solidFill>
                <a:ea typeface="HGSoeiKakugothicUB"/>
                <a:cs typeface="HGSoeiKakugothicUB"/>
              </a:rPr>
              <a:t>Level</a:t>
            </a:r>
          </a:p>
        </p:txBody>
      </p:sp>
      <p:sp>
        <p:nvSpPr>
          <p:cNvPr id="24" name="Rectangle 9"/>
          <p:cNvSpPr>
            <a:spLocks noChangeArrowheads="1"/>
          </p:cNvSpPr>
          <p:nvPr/>
        </p:nvSpPr>
        <p:spPr bwMode="auto">
          <a:xfrm>
            <a:off x="1561306" y="5587660"/>
            <a:ext cx="2103582" cy="64697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2075" tIns="46038" rIns="92075" bIns="46038">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kumimoji="1" lang="en-US" altLang="ja-JP" sz="1800" b="1" dirty="0">
                <a:solidFill>
                  <a:schemeClr val="bg1"/>
                </a:solidFill>
                <a:latin typeface="+mn-lt"/>
                <a:cs typeface="Arial" charset="0"/>
              </a:rPr>
              <a:t>AFP-L3% </a:t>
            </a:r>
          </a:p>
          <a:p>
            <a:pPr eaLnBrk="1" hangingPunct="1">
              <a:spcBef>
                <a:spcPct val="0"/>
              </a:spcBef>
              <a:buFontTx/>
              <a:buNone/>
              <a:defRPr/>
            </a:pPr>
            <a:r>
              <a:rPr kumimoji="1" lang="en-US" altLang="ja-JP" sz="1800" b="1" dirty="0">
                <a:solidFill>
                  <a:schemeClr val="bg1"/>
                </a:solidFill>
                <a:latin typeface="+mn-lt"/>
                <a:cs typeface="Arial" charset="0"/>
              </a:rPr>
              <a:t>Normal: &lt;10%</a:t>
            </a:r>
          </a:p>
        </p:txBody>
      </p:sp>
      <p:sp>
        <p:nvSpPr>
          <p:cNvPr id="25" name="Rectangle 9"/>
          <p:cNvSpPr>
            <a:spLocks noChangeArrowheads="1"/>
          </p:cNvSpPr>
          <p:nvPr/>
        </p:nvSpPr>
        <p:spPr bwMode="auto">
          <a:xfrm>
            <a:off x="1561306" y="4842736"/>
            <a:ext cx="2096294" cy="64697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92075" tIns="46038" rIns="92075" bIns="46038">
            <a:spAutoFit/>
          </a:bodyPr>
          <a:lstStyle>
            <a:lvl1pPr>
              <a:spcBef>
                <a:spcPct val="20000"/>
              </a:spcBef>
              <a:buChar char="•"/>
              <a:defRPr sz="2800">
                <a:solidFill>
                  <a:srgbClr val="000000"/>
                </a:solidFill>
                <a:latin typeface="Arial" pitchFamily="34" charset="0"/>
              </a:defRPr>
            </a:lvl1pPr>
            <a:lvl2pPr marL="742950" indent="-285750">
              <a:spcBef>
                <a:spcPct val="20000"/>
              </a:spcBef>
              <a:buChar char="–"/>
              <a:defRPr sz="2400">
                <a:solidFill>
                  <a:srgbClr val="000000"/>
                </a:solidFill>
                <a:latin typeface="Arial" pitchFamily="34" charset="0"/>
              </a:defRPr>
            </a:lvl2pPr>
            <a:lvl3pPr marL="1143000" indent="-228600">
              <a:spcBef>
                <a:spcPct val="20000"/>
              </a:spcBef>
              <a:buChar char="•"/>
              <a:defRPr sz="2400">
                <a:solidFill>
                  <a:srgbClr val="000000"/>
                </a:solidFill>
                <a:latin typeface="Arial" pitchFamily="34" charset="0"/>
              </a:defRPr>
            </a:lvl3pPr>
            <a:lvl4pPr marL="1600200" indent="-228600">
              <a:spcBef>
                <a:spcPct val="20000"/>
              </a:spcBef>
              <a:buChar char="–"/>
              <a:defRPr sz="2000">
                <a:solidFill>
                  <a:srgbClr val="000000"/>
                </a:solidFill>
                <a:latin typeface="Arial" pitchFamily="34" charset="0"/>
              </a:defRPr>
            </a:lvl4pPr>
            <a:lvl5pPr marL="2057400" indent="-228600">
              <a:spcBef>
                <a:spcPct val="20000"/>
              </a:spcBef>
              <a:buChar char="»"/>
              <a:defRPr sz="2000">
                <a:solidFill>
                  <a:srgbClr val="000000"/>
                </a:solidFill>
                <a:latin typeface="Arial" pitchFamily="34" charset="0"/>
              </a:defRPr>
            </a:lvl5pPr>
            <a:lvl6pPr marL="2514600" indent="-228600" eaLnBrk="0" fontAlgn="base" hangingPunct="0">
              <a:spcBef>
                <a:spcPct val="20000"/>
              </a:spcBef>
              <a:spcAft>
                <a:spcPct val="0"/>
              </a:spcAft>
              <a:buChar char="»"/>
              <a:defRPr sz="2000">
                <a:solidFill>
                  <a:srgbClr val="000000"/>
                </a:solidFill>
                <a:latin typeface="Arial" pitchFamily="34" charset="0"/>
              </a:defRPr>
            </a:lvl6pPr>
            <a:lvl7pPr marL="2971800" indent="-228600" eaLnBrk="0" fontAlgn="base" hangingPunct="0">
              <a:spcBef>
                <a:spcPct val="20000"/>
              </a:spcBef>
              <a:spcAft>
                <a:spcPct val="0"/>
              </a:spcAft>
              <a:buChar char="»"/>
              <a:defRPr sz="2000">
                <a:solidFill>
                  <a:srgbClr val="000000"/>
                </a:solidFill>
                <a:latin typeface="Arial" pitchFamily="34" charset="0"/>
              </a:defRPr>
            </a:lvl7pPr>
            <a:lvl8pPr marL="3429000" indent="-228600" eaLnBrk="0" fontAlgn="base" hangingPunct="0">
              <a:spcBef>
                <a:spcPct val="20000"/>
              </a:spcBef>
              <a:spcAft>
                <a:spcPct val="0"/>
              </a:spcAft>
              <a:buChar char="»"/>
              <a:defRPr sz="2000">
                <a:solidFill>
                  <a:srgbClr val="000000"/>
                </a:solidFill>
                <a:latin typeface="Arial" pitchFamily="34" charset="0"/>
              </a:defRPr>
            </a:lvl8pPr>
            <a:lvl9pPr marL="3886200" indent="-228600" eaLnBrk="0" fontAlgn="base" hangingPunct="0">
              <a:spcBef>
                <a:spcPct val="20000"/>
              </a:spcBef>
              <a:spcAft>
                <a:spcPct val="0"/>
              </a:spcAft>
              <a:buChar char="»"/>
              <a:defRPr sz="2000">
                <a:solidFill>
                  <a:srgbClr val="000000"/>
                </a:solidFill>
                <a:latin typeface="Arial" pitchFamily="34" charset="0"/>
              </a:defRPr>
            </a:lvl9pPr>
          </a:lstStyle>
          <a:p>
            <a:pPr eaLnBrk="1" hangingPunct="1">
              <a:spcBef>
                <a:spcPct val="0"/>
              </a:spcBef>
              <a:buFontTx/>
              <a:buNone/>
            </a:pPr>
            <a:r>
              <a:rPr kumimoji="1" lang="en-US" altLang="ja-JP" sz="1800" b="1" dirty="0">
                <a:solidFill>
                  <a:schemeClr val="bg1"/>
                </a:solidFill>
                <a:latin typeface="+mn-lt"/>
                <a:ea typeface="HGSoeiKakugothicUB"/>
                <a:cs typeface="HGSoeiKakugothicUB"/>
              </a:rPr>
              <a:t>AFP</a:t>
            </a:r>
          </a:p>
          <a:p>
            <a:pPr eaLnBrk="1" hangingPunct="1">
              <a:spcBef>
                <a:spcPct val="0"/>
              </a:spcBef>
              <a:buFontTx/>
              <a:buNone/>
            </a:pPr>
            <a:r>
              <a:rPr kumimoji="1" lang="en-US" altLang="ja-JP" sz="1800" b="1" dirty="0">
                <a:solidFill>
                  <a:schemeClr val="bg1"/>
                </a:solidFill>
                <a:latin typeface="+mn-lt"/>
                <a:ea typeface="HGSoeiKakugothicUB"/>
                <a:cs typeface="HGSoeiKakugothicUB"/>
              </a:rPr>
              <a:t>Normal: &lt;20 ng/mL</a:t>
            </a:r>
          </a:p>
        </p:txBody>
      </p:sp>
      <p:sp>
        <p:nvSpPr>
          <p:cNvPr id="26" name="Rectangle 9"/>
          <p:cNvSpPr>
            <a:spLocks noChangeArrowheads="1"/>
          </p:cNvSpPr>
          <p:nvPr/>
        </p:nvSpPr>
        <p:spPr bwMode="auto">
          <a:xfrm>
            <a:off x="1561306" y="4114800"/>
            <a:ext cx="2096294" cy="64697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lIns="92075" tIns="46038" rIns="92075" bIns="46038">
            <a:spAutoFit/>
          </a:bodyPr>
          <a:lstStyle>
            <a:lvl1pPr>
              <a:spcBef>
                <a:spcPct val="20000"/>
              </a:spcBef>
              <a:buChar char="•"/>
              <a:defRPr sz="2800">
                <a:solidFill>
                  <a:srgbClr val="000000"/>
                </a:solidFill>
                <a:latin typeface="Arial" pitchFamily="34" charset="0"/>
              </a:defRPr>
            </a:lvl1pPr>
            <a:lvl2pPr marL="742950" indent="-285750">
              <a:spcBef>
                <a:spcPct val="20000"/>
              </a:spcBef>
              <a:buChar char="–"/>
              <a:defRPr sz="2400">
                <a:solidFill>
                  <a:srgbClr val="000000"/>
                </a:solidFill>
                <a:latin typeface="Arial" pitchFamily="34" charset="0"/>
              </a:defRPr>
            </a:lvl2pPr>
            <a:lvl3pPr marL="1143000" indent="-228600">
              <a:spcBef>
                <a:spcPct val="20000"/>
              </a:spcBef>
              <a:buChar char="•"/>
              <a:defRPr sz="2400">
                <a:solidFill>
                  <a:srgbClr val="000000"/>
                </a:solidFill>
                <a:latin typeface="Arial" pitchFamily="34" charset="0"/>
              </a:defRPr>
            </a:lvl3pPr>
            <a:lvl4pPr marL="1600200" indent="-228600">
              <a:spcBef>
                <a:spcPct val="20000"/>
              </a:spcBef>
              <a:buChar char="–"/>
              <a:defRPr sz="2000">
                <a:solidFill>
                  <a:srgbClr val="000000"/>
                </a:solidFill>
                <a:latin typeface="Arial" pitchFamily="34" charset="0"/>
              </a:defRPr>
            </a:lvl4pPr>
            <a:lvl5pPr marL="2057400" indent="-228600">
              <a:spcBef>
                <a:spcPct val="20000"/>
              </a:spcBef>
              <a:buChar char="»"/>
              <a:defRPr sz="2000">
                <a:solidFill>
                  <a:srgbClr val="000000"/>
                </a:solidFill>
                <a:latin typeface="Arial" pitchFamily="34" charset="0"/>
              </a:defRPr>
            </a:lvl5pPr>
            <a:lvl6pPr marL="2514600" indent="-228600" eaLnBrk="0" fontAlgn="base" hangingPunct="0">
              <a:spcBef>
                <a:spcPct val="20000"/>
              </a:spcBef>
              <a:spcAft>
                <a:spcPct val="0"/>
              </a:spcAft>
              <a:buChar char="»"/>
              <a:defRPr sz="2000">
                <a:solidFill>
                  <a:srgbClr val="000000"/>
                </a:solidFill>
                <a:latin typeface="Arial" pitchFamily="34" charset="0"/>
              </a:defRPr>
            </a:lvl6pPr>
            <a:lvl7pPr marL="2971800" indent="-228600" eaLnBrk="0" fontAlgn="base" hangingPunct="0">
              <a:spcBef>
                <a:spcPct val="20000"/>
              </a:spcBef>
              <a:spcAft>
                <a:spcPct val="0"/>
              </a:spcAft>
              <a:buChar char="»"/>
              <a:defRPr sz="2000">
                <a:solidFill>
                  <a:srgbClr val="000000"/>
                </a:solidFill>
                <a:latin typeface="Arial" pitchFamily="34" charset="0"/>
              </a:defRPr>
            </a:lvl7pPr>
            <a:lvl8pPr marL="3429000" indent="-228600" eaLnBrk="0" fontAlgn="base" hangingPunct="0">
              <a:spcBef>
                <a:spcPct val="20000"/>
              </a:spcBef>
              <a:spcAft>
                <a:spcPct val="0"/>
              </a:spcAft>
              <a:buChar char="»"/>
              <a:defRPr sz="2000">
                <a:solidFill>
                  <a:srgbClr val="000000"/>
                </a:solidFill>
                <a:latin typeface="Arial" pitchFamily="34" charset="0"/>
              </a:defRPr>
            </a:lvl8pPr>
            <a:lvl9pPr marL="3886200" indent="-228600" eaLnBrk="0" fontAlgn="base" hangingPunct="0">
              <a:spcBef>
                <a:spcPct val="20000"/>
              </a:spcBef>
              <a:spcAft>
                <a:spcPct val="0"/>
              </a:spcAft>
              <a:buChar char="»"/>
              <a:defRPr sz="2000">
                <a:solidFill>
                  <a:srgbClr val="000000"/>
                </a:solidFill>
                <a:latin typeface="Arial" pitchFamily="34" charset="0"/>
              </a:defRPr>
            </a:lvl9pPr>
          </a:lstStyle>
          <a:p>
            <a:pPr eaLnBrk="1" hangingPunct="1">
              <a:spcBef>
                <a:spcPct val="0"/>
              </a:spcBef>
              <a:buFontTx/>
              <a:buNone/>
            </a:pPr>
            <a:r>
              <a:rPr kumimoji="1" lang="en-US" altLang="ja-JP" sz="1800" b="1" dirty="0">
                <a:solidFill>
                  <a:schemeClr val="bg1"/>
                </a:solidFill>
                <a:latin typeface="+mn-lt"/>
                <a:ea typeface="HGSoeiKakugothicUB"/>
                <a:cs typeface="HGSoeiKakugothicUB"/>
              </a:rPr>
              <a:t>DCP</a:t>
            </a:r>
          </a:p>
          <a:p>
            <a:pPr eaLnBrk="1" hangingPunct="1">
              <a:spcBef>
                <a:spcPct val="0"/>
              </a:spcBef>
              <a:buFontTx/>
              <a:buNone/>
            </a:pPr>
            <a:r>
              <a:rPr kumimoji="1" lang="en-US" altLang="ja-JP" sz="1800" b="1" dirty="0">
                <a:solidFill>
                  <a:schemeClr val="bg1"/>
                </a:solidFill>
                <a:latin typeface="+mn-lt"/>
                <a:ea typeface="HGSoeiKakugothicUB"/>
                <a:cs typeface="HGSoeiKakugothicUB"/>
              </a:rPr>
              <a:t>Normal: &lt;7.5 ng/mL</a:t>
            </a:r>
          </a:p>
        </p:txBody>
      </p:sp>
    </p:spTree>
    <p:extLst>
      <p:ext uri="{BB962C8B-B14F-4D97-AF65-F5344CB8AC3E}">
        <p14:creationId xmlns:p14="http://schemas.microsoft.com/office/powerpoint/2010/main" val="1925250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8083"/>
            <a:ext cx="10972800" cy="1143000"/>
          </a:xfrm>
        </p:spPr>
        <p:txBody>
          <a:bodyPr vert="horz" lIns="91440" tIns="45720" rIns="91440" bIns="45720" rtlCol="0" anchor="ctr">
            <a:noAutofit/>
          </a:bodyPr>
          <a:lstStyle/>
          <a:p>
            <a:r>
              <a:rPr lang="en-US" sz="3200" dirty="0"/>
              <a:t>Combined HCC Biomarker Usage Yields a More Complete Assessment of Probability of Current Cancer</a:t>
            </a:r>
          </a:p>
        </p:txBody>
      </p:sp>
      <p:sp>
        <p:nvSpPr>
          <p:cNvPr id="3" name="Content Placeholder 2"/>
          <p:cNvSpPr>
            <a:spLocks noGrp="1"/>
          </p:cNvSpPr>
          <p:nvPr>
            <p:ph idx="1"/>
          </p:nvPr>
        </p:nvSpPr>
        <p:spPr>
          <a:xfrm>
            <a:off x="562794" y="2152584"/>
            <a:ext cx="4800600" cy="1447797"/>
          </a:xfrm>
        </p:spPr>
        <p:txBody>
          <a:bodyPr/>
          <a:lstStyle/>
          <a:p>
            <a:pPr marL="0" indent="0">
              <a:buNone/>
            </a:pPr>
            <a:r>
              <a:rPr lang="en-US" sz="2000" dirty="0">
                <a:solidFill>
                  <a:srgbClr val="040000"/>
                </a:solidFill>
              </a:rPr>
              <a:t>If HCC biomarkers are used prior to imaging: </a:t>
            </a:r>
          </a:p>
          <a:p>
            <a:pPr marL="0" indent="0">
              <a:buNone/>
            </a:pPr>
            <a:r>
              <a:rPr lang="en-US" sz="2000" dirty="0">
                <a:solidFill>
                  <a:srgbClr val="040000"/>
                </a:solidFill>
              </a:rPr>
              <a:t>In this study of 74 patients, the use of </a:t>
            </a:r>
            <a:r>
              <a:rPr lang="en-US" sz="2000" u="sng" dirty="0">
                <a:solidFill>
                  <a:srgbClr val="040000"/>
                </a:solidFill>
              </a:rPr>
              <a:t>AFP alone </a:t>
            </a:r>
            <a:r>
              <a:rPr lang="en-US" sz="2000" dirty="0">
                <a:solidFill>
                  <a:srgbClr val="040000"/>
                </a:solidFill>
              </a:rPr>
              <a:t>would have detected 45 HCC cases and </a:t>
            </a:r>
            <a:r>
              <a:rPr lang="en-US" sz="2000" u="sng" dirty="0">
                <a:solidFill>
                  <a:srgbClr val="040000"/>
                </a:solidFill>
              </a:rPr>
              <a:t>missed</a:t>
            </a:r>
            <a:r>
              <a:rPr lang="en-US" sz="2000" dirty="0">
                <a:solidFill>
                  <a:srgbClr val="040000"/>
                </a:solidFill>
              </a:rPr>
              <a:t>  </a:t>
            </a:r>
            <a:r>
              <a:rPr lang="en-US" sz="2000" u="sng" dirty="0">
                <a:solidFill>
                  <a:srgbClr val="040000"/>
                </a:solidFill>
              </a:rPr>
              <a:t>29 cases of HCC</a:t>
            </a:r>
            <a:endParaRPr lang="en-US" sz="2000" dirty="0">
              <a:solidFill>
                <a:srgbClr val="040000"/>
              </a:solidFill>
            </a:endParaRPr>
          </a:p>
        </p:txBody>
      </p:sp>
      <p:graphicFrame>
        <p:nvGraphicFramePr>
          <p:cNvPr id="6" name="表 17"/>
          <p:cNvGraphicFramePr>
            <a:graphicFrameLocks noGrp="1"/>
          </p:cNvGraphicFramePr>
          <p:nvPr>
            <p:extLst>
              <p:ext uri="{D42A27DB-BD31-4B8C-83A1-F6EECF244321}">
                <p14:modId xmlns:p14="http://schemas.microsoft.com/office/powerpoint/2010/main" val="1596593491"/>
              </p:ext>
            </p:extLst>
          </p:nvPr>
        </p:nvGraphicFramePr>
        <p:xfrm>
          <a:off x="635193" y="3857452"/>
          <a:ext cx="4495799" cy="2255834"/>
        </p:xfrm>
        <a:graphic>
          <a:graphicData uri="http://schemas.openxmlformats.org/drawingml/2006/table">
            <a:tbl>
              <a:tblPr>
                <a:tableStyleId>{5C22544A-7EE6-4342-B048-85BDC9FD1C3A}</a:tableStyleId>
              </a:tblPr>
              <a:tblGrid>
                <a:gridCol w="1807711">
                  <a:extLst>
                    <a:ext uri="{9D8B030D-6E8A-4147-A177-3AD203B41FA5}">
                      <a16:colId xmlns:a16="http://schemas.microsoft.com/office/drawing/2014/main" val="20000"/>
                    </a:ext>
                  </a:extLst>
                </a:gridCol>
                <a:gridCol w="1446141">
                  <a:extLst>
                    <a:ext uri="{9D8B030D-6E8A-4147-A177-3AD203B41FA5}">
                      <a16:colId xmlns:a16="http://schemas.microsoft.com/office/drawing/2014/main" val="20001"/>
                    </a:ext>
                  </a:extLst>
                </a:gridCol>
                <a:gridCol w="312100">
                  <a:extLst>
                    <a:ext uri="{9D8B030D-6E8A-4147-A177-3AD203B41FA5}">
                      <a16:colId xmlns:a16="http://schemas.microsoft.com/office/drawing/2014/main" val="20002"/>
                    </a:ext>
                  </a:extLst>
                </a:gridCol>
                <a:gridCol w="929847">
                  <a:extLst>
                    <a:ext uri="{9D8B030D-6E8A-4147-A177-3AD203B41FA5}">
                      <a16:colId xmlns:a16="http://schemas.microsoft.com/office/drawing/2014/main" val="20003"/>
                    </a:ext>
                  </a:extLst>
                </a:gridCol>
              </a:tblGrid>
              <a:tr h="402114">
                <a:tc>
                  <a:txBody>
                    <a:bodyPr/>
                    <a:lstStyle/>
                    <a:p>
                      <a:pPr algn="l" fontAlgn="ctr"/>
                      <a:endParaRPr lang="en-US" sz="1400" b="0" i="0" u="none" strike="noStrike" dirty="0">
                        <a:solidFill>
                          <a:srgbClr val="040000"/>
                        </a:solidFill>
                        <a:effectLst/>
                        <a:latin typeface="+mn-lt"/>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400" b="0" i="0" u="none" strike="noStrike" dirty="0">
                          <a:solidFill>
                            <a:srgbClr val="040000"/>
                          </a:solidFill>
                          <a:effectLst/>
                          <a:latin typeface="+mn-lt"/>
                        </a:rPr>
                        <a:t>Cut-off  point</a:t>
                      </a: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sz="1400" b="0" i="0" u="none" strike="noStrike" dirty="0">
                          <a:solidFill>
                            <a:srgbClr val="040000"/>
                          </a:solidFill>
                          <a:effectLst/>
                          <a:latin typeface="+mn-lt"/>
                        </a:rPr>
                        <a:t>Positive cases</a:t>
                      </a: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ctr"/>
                      <a:endParaRPr lang="en-US" sz="1400" b="0" i="0" u="none" strike="noStrike" dirty="0">
                        <a:solidFill>
                          <a:srgbClr val="04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3226">
                <a:tc>
                  <a:txBody>
                    <a:bodyPr/>
                    <a:lstStyle/>
                    <a:p>
                      <a:pPr algn="l" fontAlgn="ctr"/>
                      <a:r>
                        <a:rPr lang="en-US" sz="1400" u="none" strike="noStrike" dirty="0">
                          <a:solidFill>
                            <a:srgbClr val="040000"/>
                          </a:solidFill>
                          <a:effectLst/>
                          <a:latin typeface="+mn-lt"/>
                        </a:rPr>
                        <a:t>AFP</a:t>
                      </a:r>
                      <a:endParaRPr lang="en-US" sz="1400" b="0" i="0" u="none" strike="noStrike" dirty="0">
                        <a:solidFill>
                          <a:srgbClr val="040000"/>
                        </a:solidFill>
                        <a:effectLst/>
                        <a:latin typeface="+mn-lt"/>
                      </a:endParaRPr>
                    </a:p>
                  </a:txBody>
                  <a:tcPr marL="7144" marR="7144" marT="7144" marB="0" anchor="ct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b="0" i="0" dirty="0">
                          <a:solidFill>
                            <a:srgbClr val="040000"/>
                          </a:solidFill>
                          <a:ea typeface="HG創英角ｺﾞｼｯｸUB" pitchFamily="49" charset="-128"/>
                        </a:rPr>
                        <a:t>≥ 20 ng/mL</a:t>
                      </a:r>
                    </a:p>
                  </a:txBody>
                  <a:tcPr marL="7144" marR="7144" marT="7144" marB="0" anchor="ctr">
                    <a:lnT w="12700" cap="flat" cmpd="sng" algn="ctr">
                      <a:solidFill>
                        <a:schemeClr val="tx1"/>
                      </a:solidFill>
                      <a:prstDash val="solid"/>
                      <a:round/>
                      <a:headEnd type="none" w="med" len="med"/>
                      <a:tailEnd type="none" w="med" len="med"/>
                    </a:lnT>
                    <a:noFill/>
                  </a:tcPr>
                </a:tc>
                <a:tc>
                  <a:txBody>
                    <a:bodyPr/>
                    <a:lstStyle/>
                    <a:p>
                      <a:pPr algn="r" fontAlgn="ctr"/>
                      <a:r>
                        <a:rPr lang="en-US" sz="1400" u="none" strike="noStrike" dirty="0">
                          <a:solidFill>
                            <a:srgbClr val="040000"/>
                          </a:solidFill>
                          <a:effectLst/>
                          <a:latin typeface="+mn-lt"/>
                        </a:rPr>
                        <a:t>45</a:t>
                      </a:r>
                      <a:endParaRPr lang="en-US" sz="1400" b="0" i="0" u="none" strike="noStrike" dirty="0">
                        <a:solidFill>
                          <a:srgbClr val="040000"/>
                        </a:solidFill>
                        <a:effectLst/>
                        <a:latin typeface="+mn-lt"/>
                      </a:endParaRPr>
                    </a:p>
                  </a:txBody>
                  <a:tcPr marL="7144" marR="7144" marT="7144" marB="0" anchor="ctr">
                    <a:lnT w="12700" cap="flat" cmpd="sng" algn="ctr">
                      <a:solidFill>
                        <a:schemeClr val="tx1"/>
                      </a:solidFill>
                      <a:prstDash val="solid"/>
                      <a:round/>
                      <a:headEnd type="none" w="med" len="med"/>
                      <a:tailEnd type="none" w="med" len="med"/>
                    </a:lnT>
                    <a:noFill/>
                  </a:tcPr>
                </a:tc>
                <a:tc>
                  <a:txBody>
                    <a:bodyPr/>
                    <a:lstStyle/>
                    <a:p>
                      <a:pPr algn="l" fontAlgn="ctr"/>
                      <a:r>
                        <a:rPr lang="en-US" sz="1400" u="none" strike="noStrike" dirty="0">
                          <a:solidFill>
                            <a:srgbClr val="040000"/>
                          </a:solidFill>
                          <a:effectLst/>
                          <a:latin typeface="+mn-lt"/>
                        </a:rPr>
                        <a:t> (60.8%)</a:t>
                      </a:r>
                      <a:endParaRPr lang="en-US" sz="1400" b="0" i="0" u="none" strike="noStrike" dirty="0">
                        <a:solidFill>
                          <a:srgbClr val="040000"/>
                        </a:solidFill>
                        <a:effectLst/>
                        <a:latin typeface="+mn-lt"/>
                      </a:endParaRPr>
                    </a:p>
                  </a:txBody>
                  <a:tcPr marL="7144" marR="7144" marT="7144"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53226">
                <a:tc>
                  <a:txBody>
                    <a:bodyPr/>
                    <a:lstStyle/>
                    <a:p>
                      <a:pPr algn="l" fontAlgn="ctr"/>
                      <a:r>
                        <a:rPr lang="en-US" sz="1400" u="none" strike="noStrike" dirty="0">
                          <a:solidFill>
                            <a:srgbClr val="040000"/>
                          </a:solidFill>
                          <a:effectLst/>
                          <a:latin typeface="+mn-lt"/>
                        </a:rPr>
                        <a:t>AFP-L3</a:t>
                      </a:r>
                      <a:endParaRPr lang="en-US" sz="1400" b="0" i="0" u="none" strike="noStrike" dirty="0">
                        <a:solidFill>
                          <a:srgbClr val="040000"/>
                        </a:solidFill>
                        <a:effectLst/>
                        <a:latin typeface="+mn-lt"/>
                      </a:endParaRPr>
                    </a:p>
                  </a:txBody>
                  <a:tcPr marL="7144" marR="7144" marT="7144"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b="0" i="0" dirty="0">
                          <a:solidFill>
                            <a:srgbClr val="040000"/>
                          </a:solidFill>
                          <a:ea typeface="HG創英角ｺﾞｼｯｸUB" pitchFamily="49" charset="-128"/>
                        </a:rPr>
                        <a:t>≥10 %</a:t>
                      </a:r>
                    </a:p>
                  </a:txBody>
                  <a:tcPr marL="7144" marR="7144" marT="7144" marB="0" anchor="ctr">
                    <a:noFill/>
                  </a:tcPr>
                </a:tc>
                <a:tc>
                  <a:txBody>
                    <a:bodyPr/>
                    <a:lstStyle/>
                    <a:p>
                      <a:pPr algn="r" fontAlgn="ctr"/>
                      <a:r>
                        <a:rPr lang="en-US" sz="1400" u="none" strike="noStrike" dirty="0">
                          <a:solidFill>
                            <a:srgbClr val="040000"/>
                          </a:solidFill>
                          <a:effectLst/>
                          <a:latin typeface="+mn-lt"/>
                        </a:rPr>
                        <a:t>49</a:t>
                      </a:r>
                      <a:endParaRPr lang="en-US" sz="1400" b="0" i="0" u="none" strike="noStrike" dirty="0">
                        <a:solidFill>
                          <a:srgbClr val="040000"/>
                        </a:solidFill>
                        <a:effectLst/>
                        <a:latin typeface="+mn-lt"/>
                      </a:endParaRPr>
                    </a:p>
                  </a:txBody>
                  <a:tcPr marL="7144" marR="7144" marT="7144" marB="0" anchor="ctr">
                    <a:noFill/>
                  </a:tcPr>
                </a:tc>
                <a:tc>
                  <a:txBody>
                    <a:bodyPr/>
                    <a:lstStyle/>
                    <a:p>
                      <a:pPr algn="l" fontAlgn="ctr"/>
                      <a:r>
                        <a:rPr lang="en-US" sz="1400" u="none" strike="noStrike" dirty="0">
                          <a:solidFill>
                            <a:srgbClr val="040000"/>
                          </a:solidFill>
                          <a:effectLst/>
                          <a:latin typeface="+mn-lt"/>
                        </a:rPr>
                        <a:t> (66.2%)</a:t>
                      </a:r>
                      <a:endParaRPr lang="en-US" sz="1400" b="0" i="0" u="none" strike="noStrike" dirty="0">
                        <a:solidFill>
                          <a:srgbClr val="040000"/>
                        </a:solidFill>
                        <a:effectLst/>
                        <a:latin typeface="+mn-lt"/>
                      </a:endParaRPr>
                    </a:p>
                  </a:txBody>
                  <a:tcPr marL="7144" marR="7144" marT="7144" marB="0" anchor="ctr">
                    <a:noFill/>
                  </a:tcPr>
                </a:tc>
                <a:extLst>
                  <a:ext uri="{0D108BD9-81ED-4DB2-BD59-A6C34878D82A}">
                    <a16:rowId xmlns:a16="http://schemas.microsoft.com/office/drawing/2014/main" val="10002"/>
                  </a:ext>
                </a:extLst>
              </a:tr>
              <a:tr h="473634">
                <a:tc>
                  <a:txBody>
                    <a:bodyPr/>
                    <a:lstStyle/>
                    <a:p>
                      <a:pPr algn="l" fontAlgn="ctr"/>
                      <a:r>
                        <a:rPr lang="en-US" sz="1400" u="none" strike="noStrike" dirty="0">
                          <a:solidFill>
                            <a:srgbClr val="040000"/>
                          </a:solidFill>
                          <a:effectLst/>
                          <a:latin typeface="+mn-lt"/>
                        </a:rPr>
                        <a:t>DCP (PIVKA-II)</a:t>
                      </a:r>
                      <a:endParaRPr lang="en-US" sz="1400" b="0" i="0" u="none" strike="noStrike" dirty="0">
                        <a:solidFill>
                          <a:srgbClr val="040000"/>
                        </a:solidFill>
                        <a:effectLst/>
                        <a:latin typeface="+mn-lt"/>
                      </a:endParaRPr>
                    </a:p>
                  </a:txBody>
                  <a:tcPr marL="7144" marR="7144" marT="7144"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b="0" i="0" dirty="0">
                          <a:solidFill>
                            <a:srgbClr val="040000"/>
                          </a:solidFill>
                          <a:ea typeface="HG創英角ｺﾞｼｯｸUB" pitchFamily="49" charset="-128"/>
                        </a:rPr>
                        <a:t>≥ 7.5 ng/mL</a:t>
                      </a:r>
                    </a:p>
                  </a:txBody>
                  <a:tcPr marL="7144" marR="7144" marT="7144" marB="0" anchor="ctr">
                    <a:noFill/>
                  </a:tcPr>
                </a:tc>
                <a:tc>
                  <a:txBody>
                    <a:bodyPr/>
                    <a:lstStyle/>
                    <a:p>
                      <a:pPr algn="r" fontAlgn="ctr"/>
                      <a:r>
                        <a:rPr lang="en-US" sz="1400" u="none" strike="noStrike" dirty="0">
                          <a:solidFill>
                            <a:srgbClr val="040000"/>
                          </a:solidFill>
                          <a:effectLst/>
                          <a:latin typeface="+mn-lt"/>
                        </a:rPr>
                        <a:t>29</a:t>
                      </a:r>
                      <a:endParaRPr lang="en-US" sz="1400" b="0" i="0" u="none" strike="noStrike" dirty="0">
                        <a:solidFill>
                          <a:srgbClr val="040000"/>
                        </a:solidFill>
                        <a:effectLst/>
                        <a:latin typeface="+mn-lt"/>
                      </a:endParaRPr>
                    </a:p>
                  </a:txBody>
                  <a:tcPr marL="7144" marR="7144" marT="7144" marB="0" anchor="ctr">
                    <a:noFill/>
                  </a:tcPr>
                </a:tc>
                <a:tc>
                  <a:txBody>
                    <a:bodyPr/>
                    <a:lstStyle/>
                    <a:p>
                      <a:pPr algn="l" fontAlgn="ctr"/>
                      <a:r>
                        <a:rPr lang="en-US" sz="1400" u="none" strike="noStrike" dirty="0">
                          <a:solidFill>
                            <a:srgbClr val="040000"/>
                          </a:solidFill>
                          <a:effectLst/>
                          <a:latin typeface="+mn-lt"/>
                        </a:rPr>
                        <a:t> (39.2%)</a:t>
                      </a:r>
                      <a:endParaRPr lang="en-US" sz="1400" b="0" i="0" u="none" strike="noStrike" dirty="0">
                        <a:solidFill>
                          <a:srgbClr val="040000"/>
                        </a:solidFill>
                        <a:effectLst/>
                        <a:latin typeface="+mn-lt"/>
                      </a:endParaRPr>
                    </a:p>
                  </a:txBody>
                  <a:tcPr marL="7144" marR="7144" marT="7144" marB="0" anchor="ctr">
                    <a:noFill/>
                  </a:tcPr>
                </a:tc>
                <a:extLst>
                  <a:ext uri="{0D108BD9-81ED-4DB2-BD59-A6C34878D82A}">
                    <a16:rowId xmlns:a16="http://schemas.microsoft.com/office/drawing/2014/main" val="10003"/>
                  </a:ext>
                </a:extLst>
              </a:tr>
              <a:tr h="473634">
                <a:tc>
                  <a:txBody>
                    <a:bodyPr/>
                    <a:lstStyle/>
                    <a:p>
                      <a:pPr algn="l" fontAlgn="ctr"/>
                      <a:r>
                        <a:rPr lang="en-US" sz="1400" b="0" i="0" u="none" strike="noStrike" baseline="0" dirty="0">
                          <a:solidFill>
                            <a:srgbClr val="040000"/>
                          </a:solidFill>
                          <a:effectLst/>
                          <a:latin typeface="+mn-lt"/>
                        </a:rPr>
                        <a:t>Combination of</a:t>
                      </a:r>
                    </a:p>
                    <a:p>
                      <a:pPr algn="l" fontAlgn="ctr"/>
                      <a:r>
                        <a:rPr lang="en-US" sz="1400" b="0" i="0" u="none" strike="noStrike" baseline="0" dirty="0">
                          <a:solidFill>
                            <a:srgbClr val="040000"/>
                          </a:solidFill>
                          <a:effectLst/>
                          <a:latin typeface="+mn-lt"/>
                        </a:rPr>
                        <a:t>AFP, AFP-L3, and DCP</a:t>
                      </a:r>
                      <a:endParaRPr lang="en-US" sz="1400" b="0" i="0" u="none" strike="noStrike" dirty="0">
                        <a:solidFill>
                          <a:srgbClr val="040000"/>
                        </a:solidFill>
                        <a:effectLst/>
                        <a:latin typeface="+mn-lt"/>
                      </a:endParaRPr>
                    </a:p>
                  </a:txBody>
                  <a:tcPr marL="7144" marR="7144" marT="7144" marB="0" anchor="ctr">
                    <a:lnB w="12700" cap="flat" cmpd="sng" algn="ctr">
                      <a:solidFill>
                        <a:schemeClr val="tx1"/>
                      </a:solidFill>
                      <a:prstDash val="solid"/>
                      <a:round/>
                      <a:headEnd type="none" w="med" len="med"/>
                      <a:tailEnd type="none" w="med" len="med"/>
                    </a:lnB>
                    <a:noFill/>
                  </a:tcPr>
                </a:tc>
                <a:tc>
                  <a:txBody>
                    <a:bodyPr/>
                    <a:lstStyle/>
                    <a:p>
                      <a:pPr algn="l" fontAlgn="ctr"/>
                      <a:r>
                        <a:rPr lang="en-US" sz="1400" b="0" i="0" u="none" strike="noStrike" dirty="0">
                          <a:solidFill>
                            <a:srgbClr val="040000"/>
                          </a:solidFill>
                          <a:effectLst/>
                          <a:latin typeface="+mn-lt"/>
                        </a:rPr>
                        <a:t>Same</a:t>
                      </a:r>
                      <a:r>
                        <a:rPr lang="en-US" sz="1400" b="0" i="0" u="none" strike="noStrike" baseline="0" dirty="0">
                          <a:solidFill>
                            <a:srgbClr val="040000"/>
                          </a:solidFill>
                          <a:effectLst/>
                          <a:latin typeface="+mn-lt"/>
                        </a:rPr>
                        <a:t> as above</a:t>
                      </a:r>
                      <a:endParaRPr lang="en-US" sz="1400" b="0" i="0" u="none" strike="noStrike" dirty="0">
                        <a:solidFill>
                          <a:srgbClr val="040000"/>
                        </a:solidFill>
                        <a:effectLst/>
                        <a:latin typeface="+mn-lt"/>
                      </a:endParaRPr>
                    </a:p>
                  </a:txBody>
                  <a:tcPr marL="7144" marR="7144" marT="7144" marB="0" anchor="ctr">
                    <a:lnB w="12700" cap="flat" cmpd="sng" algn="ctr">
                      <a:solidFill>
                        <a:schemeClr val="tx1"/>
                      </a:solidFill>
                      <a:prstDash val="solid"/>
                      <a:round/>
                      <a:headEnd type="none" w="med" len="med"/>
                      <a:tailEnd type="none" w="med" len="med"/>
                    </a:lnB>
                    <a:noFill/>
                  </a:tcPr>
                </a:tc>
                <a:tc>
                  <a:txBody>
                    <a:bodyPr/>
                    <a:lstStyle/>
                    <a:p>
                      <a:pPr algn="r" fontAlgn="ctr"/>
                      <a:r>
                        <a:rPr lang="en-US" sz="1400" u="none" strike="noStrike" dirty="0">
                          <a:solidFill>
                            <a:srgbClr val="040000"/>
                          </a:solidFill>
                          <a:effectLst/>
                          <a:latin typeface="+mn-lt"/>
                        </a:rPr>
                        <a:t>67</a:t>
                      </a:r>
                      <a:endParaRPr lang="en-US" sz="1400" b="0" i="0" u="none" strike="noStrike" dirty="0">
                        <a:solidFill>
                          <a:srgbClr val="040000"/>
                        </a:solidFill>
                        <a:effectLst/>
                        <a:latin typeface="+mn-lt"/>
                      </a:endParaRPr>
                    </a:p>
                  </a:txBody>
                  <a:tcPr marL="7144" marR="7144" marT="7144" marB="0" anchor="ctr">
                    <a:lnB w="12700" cap="flat" cmpd="sng" algn="ctr">
                      <a:solidFill>
                        <a:schemeClr val="tx1"/>
                      </a:solidFill>
                      <a:prstDash val="solid"/>
                      <a:round/>
                      <a:headEnd type="none" w="med" len="med"/>
                      <a:tailEnd type="none" w="med" len="med"/>
                    </a:lnB>
                    <a:noFill/>
                  </a:tcPr>
                </a:tc>
                <a:tc>
                  <a:txBody>
                    <a:bodyPr/>
                    <a:lstStyle/>
                    <a:p>
                      <a:pPr algn="l" fontAlgn="ctr"/>
                      <a:r>
                        <a:rPr lang="en-US" sz="1400" u="none" strike="noStrike" dirty="0">
                          <a:solidFill>
                            <a:srgbClr val="040000"/>
                          </a:solidFill>
                          <a:effectLst/>
                          <a:latin typeface="+mn-lt"/>
                        </a:rPr>
                        <a:t> (90.5%)</a:t>
                      </a:r>
                      <a:endParaRPr lang="en-US" sz="1400" b="0" i="0" u="none" strike="noStrike" dirty="0">
                        <a:solidFill>
                          <a:srgbClr val="040000"/>
                        </a:solidFill>
                        <a:effectLst/>
                        <a:latin typeface="+mn-lt"/>
                      </a:endParaRPr>
                    </a:p>
                  </a:txBody>
                  <a:tcPr marL="7144" marR="7144" marT="7144"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7" name="Group 6"/>
          <p:cNvGrpSpPr/>
          <p:nvPr/>
        </p:nvGrpSpPr>
        <p:grpSpPr>
          <a:xfrm>
            <a:off x="6019800" y="2020162"/>
            <a:ext cx="5407901" cy="4380635"/>
            <a:chOff x="4238626" y="1156316"/>
            <a:chExt cx="4618201" cy="3740945"/>
          </a:xfrm>
        </p:grpSpPr>
        <p:sp>
          <p:nvSpPr>
            <p:cNvPr id="8" name="角丸四角形 4"/>
            <p:cNvSpPr/>
            <p:nvPr/>
          </p:nvSpPr>
          <p:spPr bwMode="auto">
            <a:xfrm>
              <a:off x="4238626" y="1156316"/>
              <a:ext cx="4496570" cy="3740945"/>
            </a:xfrm>
            <a:prstGeom prst="roundRect">
              <a:avLst>
                <a:gd name="adj" fmla="val 12302"/>
              </a:avLst>
            </a:prstGeom>
            <a:solidFill>
              <a:schemeClr val="bg1"/>
            </a:solidFill>
            <a:ln w="28575" cap="sq" cmpd="sng" algn="ctr">
              <a:solidFill>
                <a:schemeClr val="bg1">
                  <a:lumMod val="65000"/>
                </a:schemeClr>
              </a:solidFill>
              <a:prstDash val="solid"/>
              <a:round/>
              <a:headEnd type="none" w="sm" len="sm"/>
              <a:tailEnd type="none" w="sm" len="sm"/>
            </a:ln>
            <a:effectLst/>
          </p:spPr>
          <p:txBody>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endParaRPr lang="en-US" sz="1500" i="0" dirty="0"/>
            </a:p>
          </p:txBody>
        </p:sp>
        <p:sp>
          <p:nvSpPr>
            <p:cNvPr id="9" name="円/楕円 3"/>
            <p:cNvSpPr/>
            <p:nvPr/>
          </p:nvSpPr>
          <p:spPr bwMode="auto">
            <a:xfrm>
              <a:off x="5199227" y="1248480"/>
              <a:ext cx="2514600" cy="2400301"/>
            </a:xfrm>
            <a:prstGeom prst="ellipse">
              <a:avLst/>
            </a:prstGeom>
            <a:solidFill>
              <a:schemeClr val="accent1">
                <a:lumMod val="60000"/>
                <a:lumOff val="40000"/>
                <a:alpha val="50196"/>
              </a:schemeClr>
            </a:solidFill>
            <a:ln w="12700" cap="sq" cmpd="sng" algn="ctr">
              <a:noFill/>
              <a:prstDash val="solid"/>
              <a:round/>
              <a:headEnd type="none" w="sm" len="sm"/>
              <a:tailEnd type="none" w="sm" len="sm"/>
            </a:ln>
            <a:effectLst/>
          </p:spPr>
          <p:txBody>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endParaRPr lang="en-US" sz="1500" i="0" dirty="0"/>
            </a:p>
          </p:txBody>
        </p:sp>
        <p:sp>
          <p:nvSpPr>
            <p:cNvPr id="10" name="円/楕円 48"/>
            <p:cNvSpPr/>
            <p:nvPr/>
          </p:nvSpPr>
          <p:spPr bwMode="auto">
            <a:xfrm>
              <a:off x="4456277" y="2427199"/>
              <a:ext cx="2514600" cy="2400301"/>
            </a:xfrm>
            <a:prstGeom prst="ellipse">
              <a:avLst/>
            </a:prstGeom>
            <a:solidFill>
              <a:schemeClr val="accent4">
                <a:lumMod val="75000"/>
                <a:alpha val="50196"/>
              </a:schemeClr>
            </a:solidFill>
            <a:ln w="12700" cap="sq" cmpd="sng" algn="ctr">
              <a:noFill/>
              <a:prstDash val="solid"/>
              <a:round/>
              <a:headEnd type="none" w="sm" len="sm"/>
              <a:tailEnd type="none" w="sm" len="sm"/>
            </a:ln>
            <a:effectLst/>
          </p:spPr>
          <p:txBody>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endParaRPr lang="en-US" sz="1500" i="0" dirty="0"/>
            </a:p>
          </p:txBody>
        </p:sp>
        <p:sp>
          <p:nvSpPr>
            <p:cNvPr id="11" name="円/楕円 49"/>
            <p:cNvSpPr/>
            <p:nvPr/>
          </p:nvSpPr>
          <p:spPr bwMode="auto">
            <a:xfrm>
              <a:off x="5885027" y="2427199"/>
              <a:ext cx="2514600" cy="2400301"/>
            </a:xfrm>
            <a:prstGeom prst="ellipse">
              <a:avLst/>
            </a:prstGeom>
            <a:solidFill>
              <a:schemeClr val="accent5">
                <a:lumMod val="75000"/>
                <a:alpha val="50196"/>
              </a:schemeClr>
            </a:solidFill>
            <a:ln w="12700" cap="sq" cmpd="sng" algn="ctr">
              <a:noFill/>
              <a:prstDash val="solid"/>
              <a:round/>
              <a:headEnd type="none" w="sm" len="sm"/>
              <a:tailEnd type="none" w="sm" len="sm"/>
            </a:ln>
            <a:effectLst/>
          </p:spPr>
          <p:txBody>
            <a:bodyPr/>
            <a:lstStyle>
              <a:lvl1pPr eaLnBrk="0" hangingPunct="0">
                <a:defRPr sz="2000" b="1" i="1">
                  <a:solidFill>
                    <a:schemeClr val="tx1"/>
                  </a:solidFill>
                  <a:latin typeface="Arial" panose="020B0604020202020204" pitchFamily="34" charset="0"/>
                  <a:cs typeface="Arial" panose="020B0604020202020204" pitchFamily="34" charset="0"/>
                </a:defRPr>
              </a:lvl1pPr>
              <a:lvl2pPr marL="742950" indent="-285750" eaLnBrk="0" hangingPunct="0">
                <a:defRPr sz="2000" b="1" i="1">
                  <a:solidFill>
                    <a:schemeClr val="tx1"/>
                  </a:solidFill>
                  <a:latin typeface="Arial" panose="020B0604020202020204" pitchFamily="34" charset="0"/>
                  <a:cs typeface="Arial" panose="020B0604020202020204" pitchFamily="34" charset="0"/>
                </a:defRPr>
              </a:lvl2pPr>
              <a:lvl3pPr marL="1143000" indent="-228600" eaLnBrk="0" hangingPunct="0">
                <a:defRPr sz="2000" b="1" i="1">
                  <a:solidFill>
                    <a:schemeClr val="tx1"/>
                  </a:solidFill>
                  <a:latin typeface="Arial" panose="020B0604020202020204" pitchFamily="34" charset="0"/>
                  <a:cs typeface="Arial" panose="020B0604020202020204" pitchFamily="34" charset="0"/>
                </a:defRPr>
              </a:lvl3pPr>
              <a:lvl4pPr marL="1600200" indent="-228600" eaLnBrk="0" hangingPunct="0">
                <a:defRPr sz="2000" b="1" i="1">
                  <a:solidFill>
                    <a:schemeClr val="tx1"/>
                  </a:solidFill>
                  <a:latin typeface="Arial" panose="020B0604020202020204" pitchFamily="34" charset="0"/>
                  <a:cs typeface="Arial" panose="020B0604020202020204" pitchFamily="34" charset="0"/>
                </a:defRPr>
              </a:lvl4pPr>
              <a:lvl5pPr marL="2057400" indent="-228600" eaLnBrk="0" hangingPunct="0">
                <a:defRPr sz="20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i="1">
                  <a:solidFill>
                    <a:schemeClr val="tx1"/>
                  </a:solidFill>
                  <a:latin typeface="Arial" panose="020B0604020202020204" pitchFamily="34" charset="0"/>
                  <a:cs typeface="Arial" panose="020B0604020202020204" pitchFamily="34" charset="0"/>
                </a:defRPr>
              </a:lvl9pPr>
            </a:lstStyle>
            <a:p>
              <a:endParaRPr lang="en-US" sz="1500" i="0" dirty="0"/>
            </a:p>
          </p:txBody>
        </p:sp>
        <p:sp>
          <p:nvSpPr>
            <p:cNvPr id="12" name="Rectangle 9"/>
            <p:cNvSpPr>
              <a:spLocks noChangeArrowheads="1"/>
            </p:cNvSpPr>
            <p:nvPr/>
          </p:nvSpPr>
          <p:spPr bwMode="auto">
            <a:xfrm>
              <a:off x="5742152" y="1684249"/>
              <a:ext cx="1428750" cy="62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2000" b="1" i="1">
                  <a:solidFill>
                    <a:schemeClr val="tx1"/>
                  </a:solidFill>
                  <a:latin typeface="Arial" pitchFamily="34" charset="0"/>
                  <a:cs typeface="Arial" pitchFamily="34" charset="0"/>
                </a:defRPr>
              </a:lvl1pPr>
              <a:lvl2pPr marL="742950" indent="-285750" eaLnBrk="0" hangingPunct="0">
                <a:defRPr sz="2000" b="1" i="1">
                  <a:solidFill>
                    <a:schemeClr val="tx1"/>
                  </a:solidFill>
                  <a:latin typeface="Arial" pitchFamily="34" charset="0"/>
                  <a:cs typeface="Arial" pitchFamily="34" charset="0"/>
                </a:defRPr>
              </a:lvl2pPr>
              <a:lvl3pPr marL="1143000" indent="-228600" eaLnBrk="0" hangingPunct="0">
                <a:defRPr sz="2000" b="1" i="1">
                  <a:solidFill>
                    <a:schemeClr val="tx1"/>
                  </a:solidFill>
                  <a:latin typeface="Arial" pitchFamily="34" charset="0"/>
                  <a:cs typeface="Arial" pitchFamily="34" charset="0"/>
                </a:defRPr>
              </a:lvl3pPr>
              <a:lvl4pPr marL="1600200" indent="-228600" eaLnBrk="0" hangingPunct="0">
                <a:defRPr sz="2000" b="1" i="1">
                  <a:solidFill>
                    <a:schemeClr val="tx1"/>
                  </a:solidFill>
                  <a:latin typeface="Arial" pitchFamily="34" charset="0"/>
                  <a:cs typeface="Arial" pitchFamily="34" charset="0"/>
                </a:defRPr>
              </a:lvl4pPr>
              <a:lvl5pPr marL="2057400" indent="-228600" eaLnBrk="0" hangingPunct="0">
                <a:defRPr sz="2000"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i="1">
                  <a:solidFill>
                    <a:schemeClr val="tx1"/>
                  </a:solidFill>
                  <a:latin typeface="Arial" pitchFamily="34" charset="0"/>
                  <a:cs typeface="Arial" pitchFamily="34" charset="0"/>
                </a:defRPr>
              </a:lvl9pPr>
            </a:lstStyle>
            <a:p>
              <a:pPr algn="ctr" eaLnBrk="1" hangingPunct="1">
                <a:defRPr/>
              </a:pPr>
              <a:r>
                <a:rPr kumimoji="1" lang="en-US" altLang="ja-JP" sz="1200" b="0" i="0" dirty="0">
                  <a:solidFill>
                    <a:srgbClr val="040000"/>
                  </a:solidFill>
                  <a:latin typeface="+mn-lt"/>
                  <a:ea typeface="HG創英角ｺﾞｼｯｸUB" pitchFamily="49" charset="-128"/>
                </a:rPr>
                <a:t>AFP-L3 Positive</a:t>
              </a:r>
            </a:p>
            <a:p>
              <a:pPr algn="ctr" eaLnBrk="1" hangingPunct="1">
                <a:defRPr/>
              </a:pPr>
              <a:r>
                <a:rPr kumimoji="1" lang="en-US" altLang="ja-JP" sz="1200" b="0" i="0" dirty="0">
                  <a:solidFill>
                    <a:srgbClr val="040000"/>
                  </a:solidFill>
                  <a:latin typeface="+mn-lt"/>
                  <a:ea typeface="HG創英角ｺﾞｼｯｸUB" pitchFamily="49" charset="-128"/>
                </a:rPr>
                <a:t>15</a:t>
              </a:r>
            </a:p>
            <a:p>
              <a:pPr algn="ctr" eaLnBrk="1" hangingPunct="1">
                <a:defRPr/>
              </a:pPr>
              <a:r>
                <a:rPr kumimoji="1" lang="en-US" altLang="ja-JP" sz="1200" b="0" i="0" dirty="0">
                  <a:solidFill>
                    <a:srgbClr val="040000"/>
                  </a:solidFill>
                  <a:latin typeface="+mn-lt"/>
                  <a:ea typeface="HG創英角ｺﾞｼｯｸUB" pitchFamily="49" charset="-128"/>
                </a:rPr>
                <a:t>(20.3%)</a:t>
              </a:r>
            </a:p>
          </p:txBody>
        </p:sp>
        <p:sp>
          <p:nvSpPr>
            <p:cNvPr id="13" name="Rectangle 9"/>
            <p:cNvSpPr>
              <a:spLocks noChangeArrowheads="1"/>
            </p:cNvSpPr>
            <p:nvPr/>
          </p:nvSpPr>
          <p:spPr bwMode="auto">
            <a:xfrm>
              <a:off x="4370552" y="3501144"/>
              <a:ext cx="1428750" cy="62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en-US" altLang="ja-JP" sz="1200" dirty="0">
                  <a:solidFill>
                    <a:srgbClr val="040000"/>
                  </a:solidFill>
                  <a:ea typeface="HG創英角ｺﾞｼｯｸUB" pitchFamily="49" charset="-128"/>
                </a:rPr>
                <a:t>DCP Positive</a:t>
              </a:r>
            </a:p>
            <a:p>
              <a:pPr algn="ctr" eaLnBrk="1" hangingPunct="1">
                <a:spcBef>
                  <a:spcPct val="0"/>
                </a:spcBef>
                <a:buFontTx/>
                <a:buNone/>
              </a:pPr>
              <a:r>
                <a:rPr kumimoji="1" lang="en-US" altLang="ja-JP" sz="1200" dirty="0">
                  <a:solidFill>
                    <a:srgbClr val="040000"/>
                  </a:solidFill>
                  <a:ea typeface="HG創英角ｺﾞｼｯｸUB" pitchFamily="49" charset="-128"/>
                </a:rPr>
                <a:t>3</a:t>
              </a:r>
            </a:p>
            <a:p>
              <a:pPr algn="ctr" eaLnBrk="1" hangingPunct="1">
                <a:spcBef>
                  <a:spcPct val="0"/>
                </a:spcBef>
                <a:buFontTx/>
                <a:buNone/>
              </a:pPr>
              <a:r>
                <a:rPr kumimoji="1" lang="en-US" altLang="ja-JP" sz="1200" dirty="0">
                  <a:solidFill>
                    <a:srgbClr val="040000"/>
                  </a:solidFill>
                  <a:ea typeface="HG創英角ｺﾞｼｯｸUB" pitchFamily="49" charset="-128"/>
                </a:rPr>
                <a:t>(4.1%)</a:t>
              </a:r>
            </a:p>
          </p:txBody>
        </p:sp>
        <p:sp>
          <p:nvSpPr>
            <p:cNvPr id="14" name="Rectangle 9"/>
            <p:cNvSpPr>
              <a:spLocks noChangeArrowheads="1"/>
            </p:cNvSpPr>
            <p:nvPr/>
          </p:nvSpPr>
          <p:spPr bwMode="auto">
            <a:xfrm>
              <a:off x="7085178" y="3501144"/>
              <a:ext cx="1428750" cy="62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en-US" altLang="ja-JP" sz="1200" dirty="0">
                  <a:solidFill>
                    <a:srgbClr val="040000"/>
                  </a:solidFill>
                  <a:ea typeface="HG創英角ｺﾞｼｯｸUB" pitchFamily="49" charset="-128"/>
                </a:rPr>
                <a:t>AFP Positive</a:t>
              </a:r>
            </a:p>
            <a:p>
              <a:pPr algn="ctr" eaLnBrk="1" hangingPunct="1">
                <a:spcBef>
                  <a:spcPct val="0"/>
                </a:spcBef>
                <a:buFontTx/>
                <a:buNone/>
              </a:pPr>
              <a:r>
                <a:rPr kumimoji="1" lang="en-US" altLang="ja-JP" sz="1200" dirty="0">
                  <a:solidFill>
                    <a:srgbClr val="040000"/>
                  </a:solidFill>
                  <a:ea typeface="HG創英角ｺﾞｼｯｸUB" pitchFamily="49" charset="-128"/>
                </a:rPr>
                <a:t>8</a:t>
              </a:r>
            </a:p>
            <a:p>
              <a:pPr algn="ctr" eaLnBrk="1" hangingPunct="1">
                <a:spcBef>
                  <a:spcPct val="0"/>
                </a:spcBef>
                <a:buFontTx/>
                <a:buNone/>
              </a:pPr>
              <a:r>
                <a:rPr kumimoji="1" lang="en-US" altLang="ja-JP" sz="1200" dirty="0">
                  <a:solidFill>
                    <a:srgbClr val="040000"/>
                  </a:solidFill>
                  <a:ea typeface="HG創英角ｺﾞｼｯｸUB" pitchFamily="49" charset="-128"/>
                </a:rPr>
                <a:t>(10.8%)</a:t>
              </a:r>
            </a:p>
          </p:txBody>
        </p:sp>
        <p:sp>
          <p:nvSpPr>
            <p:cNvPr id="15" name="Rectangle 14"/>
            <p:cNvSpPr>
              <a:spLocks noChangeArrowheads="1"/>
            </p:cNvSpPr>
            <p:nvPr/>
          </p:nvSpPr>
          <p:spPr bwMode="auto">
            <a:xfrm>
              <a:off x="5742153" y="3824994"/>
              <a:ext cx="1428750" cy="4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en-US" altLang="ja-JP" sz="1200" dirty="0">
                  <a:solidFill>
                    <a:srgbClr val="040000"/>
                  </a:solidFill>
                  <a:ea typeface="HG創英角ｺﾞｼｯｸUB" pitchFamily="49" charset="-128"/>
                </a:rPr>
                <a:t>7</a:t>
              </a:r>
            </a:p>
            <a:p>
              <a:pPr algn="ctr" eaLnBrk="1" hangingPunct="1">
                <a:spcBef>
                  <a:spcPct val="0"/>
                </a:spcBef>
                <a:buFontTx/>
                <a:buNone/>
              </a:pPr>
              <a:r>
                <a:rPr kumimoji="1" lang="en-US" altLang="ja-JP" sz="1200" dirty="0">
                  <a:solidFill>
                    <a:srgbClr val="040000"/>
                  </a:solidFill>
                  <a:ea typeface="HG創英角ｺﾞｼｯｸUB" pitchFamily="49" charset="-128"/>
                </a:rPr>
                <a:t>(9.5%)</a:t>
              </a:r>
            </a:p>
          </p:txBody>
        </p:sp>
        <p:sp>
          <p:nvSpPr>
            <p:cNvPr id="16" name="Rectangle 9"/>
            <p:cNvSpPr>
              <a:spLocks noChangeArrowheads="1"/>
            </p:cNvSpPr>
            <p:nvPr/>
          </p:nvSpPr>
          <p:spPr bwMode="auto">
            <a:xfrm>
              <a:off x="5742153" y="2941550"/>
              <a:ext cx="1428750" cy="4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en-US" altLang="ja-JP" sz="1200" dirty="0">
                  <a:solidFill>
                    <a:srgbClr val="040000"/>
                  </a:solidFill>
                  <a:ea typeface="HG創英角ｺﾞｼｯｸUB" pitchFamily="49" charset="-128"/>
                </a:rPr>
                <a:t>15</a:t>
              </a:r>
            </a:p>
            <a:p>
              <a:pPr algn="ctr" eaLnBrk="1" hangingPunct="1">
                <a:spcBef>
                  <a:spcPct val="0"/>
                </a:spcBef>
                <a:buFontTx/>
                <a:buNone/>
              </a:pPr>
              <a:r>
                <a:rPr kumimoji="1" lang="en-US" altLang="ja-JP" sz="1200" dirty="0">
                  <a:solidFill>
                    <a:srgbClr val="040000"/>
                  </a:solidFill>
                  <a:ea typeface="HG創英角ｺﾞｼｯｸUB" pitchFamily="49" charset="-128"/>
                </a:rPr>
                <a:t>(20.3%)</a:t>
              </a:r>
            </a:p>
          </p:txBody>
        </p:sp>
        <p:sp>
          <p:nvSpPr>
            <p:cNvPr id="17" name="Rectangle 9"/>
            <p:cNvSpPr>
              <a:spLocks noChangeArrowheads="1"/>
            </p:cNvSpPr>
            <p:nvPr/>
          </p:nvSpPr>
          <p:spPr bwMode="auto">
            <a:xfrm>
              <a:off x="4999203" y="2505781"/>
              <a:ext cx="1428750" cy="4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en-US" altLang="ja-JP" sz="1200" dirty="0">
                  <a:solidFill>
                    <a:srgbClr val="040000"/>
                  </a:solidFill>
                  <a:ea typeface="HG創英角ｺﾞｼｯｸUB" pitchFamily="49" charset="-128"/>
                </a:rPr>
                <a:t>4</a:t>
              </a:r>
            </a:p>
            <a:p>
              <a:pPr algn="ctr" eaLnBrk="1" hangingPunct="1">
                <a:spcBef>
                  <a:spcPct val="0"/>
                </a:spcBef>
                <a:buFontTx/>
                <a:buNone/>
              </a:pPr>
              <a:r>
                <a:rPr kumimoji="1" lang="en-US" altLang="ja-JP" sz="1200" dirty="0">
                  <a:solidFill>
                    <a:srgbClr val="040000"/>
                  </a:solidFill>
                  <a:ea typeface="HG創英角ｺﾞｼｯｸUB" pitchFamily="49" charset="-128"/>
                </a:rPr>
                <a:t>(5.4%)</a:t>
              </a:r>
            </a:p>
          </p:txBody>
        </p:sp>
        <p:sp>
          <p:nvSpPr>
            <p:cNvPr id="18" name="Rectangle 9"/>
            <p:cNvSpPr>
              <a:spLocks noChangeArrowheads="1"/>
            </p:cNvSpPr>
            <p:nvPr/>
          </p:nvSpPr>
          <p:spPr bwMode="auto">
            <a:xfrm>
              <a:off x="6456529" y="2505781"/>
              <a:ext cx="1428750" cy="4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en-US" altLang="ja-JP" sz="1200" dirty="0">
                  <a:solidFill>
                    <a:srgbClr val="040000"/>
                  </a:solidFill>
                  <a:ea typeface="HG創英角ｺﾞｼｯｸUB" pitchFamily="49" charset="-128"/>
                </a:rPr>
                <a:t>15</a:t>
              </a:r>
            </a:p>
            <a:p>
              <a:pPr algn="ctr" eaLnBrk="1" hangingPunct="1">
                <a:spcBef>
                  <a:spcPct val="0"/>
                </a:spcBef>
                <a:buFontTx/>
                <a:buNone/>
              </a:pPr>
              <a:r>
                <a:rPr kumimoji="1" lang="en-US" altLang="ja-JP" sz="1200" dirty="0">
                  <a:solidFill>
                    <a:srgbClr val="040000"/>
                  </a:solidFill>
                  <a:ea typeface="HG創英角ｺﾞｼｯｸUB" pitchFamily="49" charset="-128"/>
                </a:rPr>
                <a:t>(20.3%)</a:t>
              </a:r>
            </a:p>
          </p:txBody>
        </p:sp>
        <p:sp>
          <p:nvSpPr>
            <p:cNvPr id="19" name="Rectangle 9"/>
            <p:cNvSpPr>
              <a:spLocks noChangeArrowheads="1"/>
            </p:cNvSpPr>
            <p:nvPr/>
          </p:nvSpPr>
          <p:spPr bwMode="auto">
            <a:xfrm>
              <a:off x="7428077" y="1491368"/>
              <a:ext cx="1428750" cy="62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en-US" altLang="ja-JP" sz="1200" dirty="0">
                  <a:solidFill>
                    <a:srgbClr val="040000"/>
                  </a:solidFill>
                  <a:ea typeface="HG創英角ｺﾞｼｯｸUB" pitchFamily="49" charset="-128"/>
                </a:rPr>
                <a:t>All Negative</a:t>
              </a:r>
            </a:p>
            <a:p>
              <a:pPr algn="ctr" eaLnBrk="1" hangingPunct="1">
                <a:spcBef>
                  <a:spcPct val="0"/>
                </a:spcBef>
                <a:buFontTx/>
                <a:buNone/>
              </a:pPr>
              <a:r>
                <a:rPr kumimoji="1" lang="en-US" altLang="ja-JP" sz="1200" dirty="0">
                  <a:solidFill>
                    <a:srgbClr val="040000"/>
                  </a:solidFill>
                  <a:ea typeface="HG創英角ｺﾞｼｯｸUB" pitchFamily="49" charset="-128"/>
                </a:rPr>
                <a:t>7</a:t>
              </a:r>
            </a:p>
            <a:p>
              <a:pPr algn="ctr" eaLnBrk="1" hangingPunct="1">
                <a:spcBef>
                  <a:spcPct val="0"/>
                </a:spcBef>
                <a:buFontTx/>
                <a:buNone/>
              </a:pPr>
              <a:r>
                <a:rPr kumimoji="1" lang="en-US" altLang="ja-JP" sz="1200" dirty="0">
                  <a:solidFill>
                    <a:srgbClr val="040000"/>
                  </a:solidFill>
                  <a:ea typeface="HG創英角ｺﾞｼｯｸUB" pitchFamily="49" charset="-128"/>
                </a:rPr>
                <a:t>(9.5%)</a:t>
              </a:r>
            </a:p>
          </p:txBody>
        </p:sp>
      </p:grpSp>
      <p:sp>
        <p:nvSpPr>
          <p:cNvPr id="20" name="TextBox 19"/>
          <p:cNvSpPr txBox="1"/>
          <p:nvPr/>
        </p:nvSpPr>
        <p:spPr>
          <a:xfrm>
            <a:off x="562794" y="6477000"/>
            <a:ext cx="3036125" cy="230832"/>
          </a:xfrm>
          <a:prstGeom prst="rect">
            <a:avLst/>
          </a:prstGeom>
          <a:noFill/>
        </p:spPr>
        <p:txBody>
          <a:bodyPr wrap="square" rtlCol="0">
            <a:spAutoFit/>
          </a:bodyPr>
          <a:lstStyle/>
          <a:p>
            <a:pPr>
              <a:lnSpc>
                <a:spcPct val="90000"/>
              </a:lnSpc>
              <a:spcBef>
                <a:spcPct val="0"/>
              </a:spcBef>
            </a:pPr>
            <a:r>
              <a:rPr lang="da-DK" altLang="en-US" sz="1000" dirty="0">
                <a:latin typeface="Arial" panose="020B0604020202020204" pitchFamily="34" charset="0"/>
                <a:cs typeface="Arial" panose="020B0604020202020204" pitchFamily="34" charset="0"/>
              </a:rPr>
              <a:t>FDA submission data for uTASWako i30 </a:t>
            </a:r>
          </a:p>
        </p:txBody>
      </p:sp>
    </p:spTree>
    <p:extLst>
      <p:ext uri="{BB962C8B-B14F-4D97-AF65-F5344CB8AC3E}">
        <p14:creationId xmlns:p14="http://schemas.microsoft.com/office/powerpoint/2010/main" val="2027261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30482" y="465068"/>
            <a:ext cx="11506200" cy="1143000"/>
          </a:xfrm>
        </p:spPr>
        <p:txBody>
          <a:bodyPr vert="horz" lIns="91440" tIns="45720" rIns="91440" bIns="45720" rtlCol="0" anchor="ctr">
            <a:noAutofit/>
          </a:bodyPr>
          <a:lstStyle/>
          <a:p>
            <a:r>
              <a:rPr lang="en-US" altLang="ja-JP" sz="3200" dirty="0"/>
              <a:t>Sensitivity of Biomarkers for HCC Detection </a:t>
            </a:r>
            <a:br>
              <a:rPr lang="en-US" altLang="ja-JP" sz="3200" dirty="0"/>
            </a:br>
            <a:r>
              <a:rPr lang="en-US" altLang="ja-JP" sz="3200" dirty="0"/>
              <a:t>Depends On Stage And Size</a:t>
            </a:r>
          </a:p>
        </p:txBody>
      </p:sp>
      <p:sp>
        <p:nvSpPr>
          <p:cNvPr id="54277" name="Text Box 81"/>
          <p:cNvSpPr txBox="1">
            <a:spLocks noChangeArrowheads="1"/>
          </p:cNvSpPr>
          <p:nvPr/>
        </p:nvSpPr>
        <p:spPr bwMode="auto">
          <a:xfrm>
            <a:off x="152400" y="6512963"/>
            <a:ext cx="24384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ja-JP" sz="1000" dirty="0">
                <a:ea typeface="ＭＳ Ｐゴシック" pitchFamily="50" charset="-128"/>
              </a:rPr>
              <a:t>Cancer Sci. 2011;102:1025-31.</a:t>
            </a:r>
          </a:p>
        </p:txBody>
      </p:sp>
      <p:graphicFrame>
        <p:nvGraphicFramePr>
          <p:cNvPr id="8" name="Group 77"/>
          <p:cNvGraphicFramePr>
            <a:graphicFrameLocks noGrp="1"/>
          </p:cNvGraphicFramePr>
          <p:nvPr>
            <p:extLst>
              <p:ext uri="{D42A27DB-BD31-4B8C-83A1-F6EECF244321}">
                <p14:modId xmlns:p14="http://schemas.microsoft.com/office/powerpoint/2010/main" val="3322928797"/>
              </p:ext>
            </p:extLst>
          </p:nvPr>
        </p:nvGraphicFramePr>
        <p:xfrm>
          <a:off x="1790700" y="2230959"/>
          <a:ext cx="8610600" cy="3943980"/>
        </p:xfrm>
        <a:graphic>
          <a:graphicData uri="http://schemas.openxmlformats.org/drawingml/2006/table">
            <a:tbl>
              <a:tblPr/>
              <a:tblGrid>
                <a:gridCol w="1246188">
                  <a:extLst>
                    <a:ext uri="{9D8B030D-6E8A-4147-A177-3AD203B41FA5}">
                      <a16:colId xmlns:a16="http://schemas.microsoft.com/office/drawing/2014/main" val="20000"/>
                    </a:ext>
                  </a:extLst>
                </a:gridCol>
                <a:gridCol w="1252537">
                  <a:extLst>
                    <a:ext uri="{9D8B030D-6E8A-4147-A177-3AD203B41FA5}">
                      <a16:colId xmlns:a16="http://schemas.microsoft.com/office/drawing/2014/main" val="20001"/>
                    </a:ext>
                  </a:extLst>
                </a:gridCol>
                <a:gridCol w="822325">
                  <a:extLst>
                    <a:ext uri="{9D8B030D-6E8A-4147-A177-3AD203B41FA5}">
                      <a16:colId xmlns:a16="http://schemas.microsoft.com/office/drawing/2014/main" val="20002"/>
                    </a:ext>
                  </a:extLst>
                </a:gridCol>
                <a:gridCol w="1590675">
                  <a:extLst>
                    <a:ext uri="{9D8B030D-6E8A-4147-A177-3AD203B41FA5}">
                      <a16:colId xmlns:a16="http://schemas.microsoft.com/office/drawing/2014/main" val="20003"/>
                    </a:ext>
                  </a:extLst>
                </a:gridCol>
                <a:gridCol w="1435100">
                  <a:extLst>
                    <a:ext uri="{9D8B030D-6E8A-4147-A177-3AD203B41FA5}">
                      <a16:colId xmlns:a16="http://schemas.microsoft.com/office/drawing/2014/main" val="20004"/>
                    </a:ext>
                  </a:extLst>
                </a:gridCol>
                <a:gridCol w="2263775">
                  <a:extLst>
                    <a:ext uri="{9D8B030D-6E8A-4147-A177-3AD203B41FA5}">
                      <a16:colId xmlns:a16="http://schemas.microsoft.com/office/drawing/2014/main" val="20005"/>
                    </a:ext>
                  </a:extLst>
                </a:gridCol>
              </a:tblGrid>
              <a:tr h="617538">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　</a:t>
                      </a:r>
                      <a:endParaRPr kumimoji="0" lang="ja-JP" altLang="en-US"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n</a:t>
                      </a:r>
                      <a:endParaRPr kumimoji="0" lang="el-GR"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AFP-L3</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a:t>
                      </a:r>
                      <a:endParaRPr kumimoji="0" lang="el-GR"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PIVKA-II</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a:t>
                      </a:r>
                      <a:endParaRPr kumimoji="0" lang="el-GR"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AFP-L3% and/or PIVKA II</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a:t>
                      </a:r>
                      <a:endParaRPr kumimoji="0" lang="el-GR"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617538">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TNM Stage </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I</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89</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34.8</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20.2</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44.9</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57188">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II</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127</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42.5</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57.5</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71.7</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358775">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ja-JP" sz="1600" b="1" i="0" u="none" strike="noStrike" cap="none" normalizeH="0" baseline="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III</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47</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53.2</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53.2</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74.5</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357188">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ja-JP" sz="1600" b="1" i="0" u="none" strike="noStrike" cap="none" normalizeH="0" baseline="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IV</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7</a:t>
                      </a:r>
                      <a:endParaRPr kumimoji="0" lang="en-US" altLang="ja-JP" sz="1600" b="1" i="0" u="none" strike="noStrike" cap="none" normalizeH="0" baseline="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28.6</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71.4</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85.7</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357188">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Size (cm)</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 2</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123</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36.6</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24.4</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48.8</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5"/>
                  </a:ext>
                </a:extLst>
              </a:tr>
              <a:tr h="357188">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ja-JP" altLang="en-US"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&gt; 2 and ≤ 3</a:t>
                      </a:r>
                      <a:endParaRPr kumimoji="0" lang="en-US" altLang="ja-JP" sz="1600" b="1" i="0" u="none" strike="noStrike" cap="none" normalizeH="0" baseline="0" dirty="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63</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46.0</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52.4</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65.1</a:t>
                      </a:r>
                      <a:endParaRPr kumimoji="0" lang="en-US" altLang="ja-JP" sz="1600" b="1" i="0" u="none" strike="noStrike" cap="none" normalizeH="0" baseline="0">
                        <a:ln>
                          <a:noFill/>
                        </a:ln>
                        <a:solidFill>
                          <a:srgbClr val="FFC000"/>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6"/>
                  </a:ext>
                </a:extLst>
              </a:tr>
              <a:tr h="357188">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ja-JP" sz="1600" b="1" i="0" u="none" strike="noStrike" cap="none" normalizeH="0" baseline="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&gt; 3 and ≤ 5</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52</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44.2</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63.5</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80.8</a:t>
                      </a:r>
                      <a:endParaRPr kumimoji="0" lang="en-US" altLang="ja-JP" sz="1600" b="1" i="0" u="none" strike="noStrike" cap="none" normalizeH="0" baseline="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7"/>
                  </a:ext>
                </a:extLst>
              </a:tr>
              <a:tr h="358775">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ja-JP" sz="1600" b="1" i="0" u="none" strike="noStrike" cap="none" normalizeH="0" baseline="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&gt; 5</a:t>
                      </a:r>
                      <a:endParaRPr kumimoji="0" lang="en-US" altLang="ja-JP" sz="1600" b="1" i="0" u="none" strike="noStrike" cap="none" normalizeH="0" baseline="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32</a:t>
                      </a:r>
                      <a:endParaRPr kumimoji="0" lang="en-US" altLang="ja-JP" sz="1600" b="1" i="0" u="none" strike="noStrike" cap="none" normalizeH="0" baseline="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Arial" pitchFamily="34" charset="0"/>
                          <a:ea typeface="ＭＳ Ｐゴシック" pitchFamily="50" charset="-128"/>
                          <a:cs typeface="Arial" pitchFamily="34" charset="0"/>
                        </a:rPr>
                        <a:t>46.9</a:t>
                      </a:r>
                      <a:endParaRPr kumimoji="0" lang="en-US" altLang="ja-JP" sz="1600" b="1" i="0" u="none" strike="noStrike" cap="none" normalizeH="0" baseline="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78.1</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400">
                          <a:solidFill>
                            <a:schemeClr val="tx1"/>
                          </a:solidFill>
                          <a:latin typeface="Arial" pitchFamily="34" charset="0"/>
                        </a:defRPr>
                      </a:lvl1pPr>
                      <a:lvl2pPr marL="742950" indent="-285750" eaLnBrk="0" hangingPunct="0">
                        <a:spcBef>
                          <a:spcPct val="20000"/>
                        </a:spcBef>
                        <a:defRPr sz="20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itchFamily="34" charset="0"/>
                          <a:ea typeface="ＭＳ Ｐゴシック" pitchFamily="50" charset="-128"/>
                          <a:cs typeface="Arial" pitchFamily="34" charset="0"/>
                        </a:rPr>
                        <a:t>90.6</a:t>
                      </a:r>
                      <a:endParaRPr kumimoji="0" lang="en-US" altLang="ja-JP" sz="1600" b="1" i="0" u="none" strike="noStrike"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8"/>
                  </a:ext>
                </a:extLst>
              </a:tr>
            </a:tbl>
          </a:graphicData>
        </a:graphic>
      </p:graphicFrame>
      <p:sp>
        <p:nvSpPr>
          <p:cNvPr id="54350" name="Text Box 248"/>
          <p:cNvSpPr txBox="1">
            <a:spLocks noChangeArrowheads="1"/>
          </p:cNvSpPr>
          <p:nvPr/>
        </p:nvSpPr>
        <p:spPr bwMode="auto">
          <a:xfrm>
            <a:off x="2269600" y="1457789"/>
            <a:ext cx="7827963" cy="79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135000"/>
              </a:lnSpc>
              <a:spcBef>
                <a:spcPts val="0"/>
              </a:spcBef>
              <a:buFontTx/>
              <a:buNone/>
            </a:pPr>
            <a:r>
              <a:rPr lang="en-US" altLang="ja-JP" sz="1800" dirty="0">
                <a:ea typeface="ＭＳ Ｐゴシック" pitchFamily="50" charset="-128"/>
              </a:rPr>
              <a:t>Study from Ogaki Municipal Hospital</a:t>
            </a:r>
            <a:endParaRPr lang="en-US" altLang="ja-JP" sz="1800" dirty="0">
              <a:solidFill>
                <a:srgbClr val="000000"/>
              </a:solidFill>
              <a:ea typeface="ＭＳ Ｐゴシック" pitchFamily="50" charset="-128"/>
            </a:endParaRPr>
          </a:p>
          <a:p>
            <a:pPr algn="ctr" eaLnBrk="1" hangingPunct="1">
              <a:lnSpc>
                <a:spcPct val="135000"/>
              </a:lnSpc>
              <a:spcBef>
                <a:spcPts val="0"/>
              </a:spcBef>
              <a:buFontTx/>
              <a:buNone/>
            </a:pPr>
            <a:r>
              <a:rPr lang="en-US" altLang="ja-JP" sz="1800" dirty="0">
                <a:ea typeface="ＭＳ Ｐゴシック" pitchFamily="50" charset="-128"/>
              </a:rPr>
              <a:t>HCC patients with AFP less than 20 ng/mL (n=270)</a:t>
            </a:r>
          </a:p>
        </p:txBody>
      </p:sp>
      <p:sp>
        <p:nvSpPr>
          <p:cNvPr id="2" name="テキスト ボックス 1"/>
          <p:cNvSpPr txBox="1"/>
          <p:nvPr/>
        </p:nvSpPr>
        <p:spPr>
          <a:xfrm>
            <a:off x="6781800" y="6185088"/>
            <a:ext cx="1420197" cy="369332"/>
          </a:xfrm>
          <a:prstGeom prst="rect">
            <a:avLst/>
          </a:prstGeom>
          <a:noFill/>
        </p:spPr>
        <p:txBody>
          <a:bodyPr wrap="none" rtlCol="0">
            <a:spAutoFit/>
          </a:bodyPr>
          <a:lstStyle/>
          <a:p>
            <a:r>
              <a:rPr kumimoji="1" lang="en-US" altLang="ja-JP" dirty="0"/>
              <a:t>&gt;40 </a:t>
            </a:r>
            <a:r>
              <a:rPr kumimoji="1" lang="en-US" altLang="ja-JP" dirty="0" err="1"/>
              <a:t>mAU</a:t>
            </a:r>
            <a:r>
              <a:rPr kumimoji="1" lang="en-US" altLang="ja-JP" dirty="0"/>
              <a:t>/mL</a:t>
            </a:r>
            <a:endParaRPr kumimoji="1" lang="ja-JP" altLang="en-US" dirty="0"/>
          </a:p>
        </p:txBody>
      </p:sp>
      <p:sp>
        <p:nvSpPr>
          <p:cNvPr id="7" name="テキスト ボックス 6"/>
          <p:cNvSpPr txBox="1"/>
          <p:nvPr/>
        </p:nvSpPr>
        <p:spPr>
          <a:xfrm>
            <a:off x="5663889" y="6185088"/>
            <a:ext cx="635110" cy="369332"/>
          </a:xfrm>
          <a:prstGeom prst="rect">
            <a:avLst/>
          </a:prstGeom>
          <a:noFill/>
        </p:spPr>
        <p:txBody>
          <a:bodyPr wrap="none" rtlCol="0">
            <a:spAutoFit/>
          </a:bodyPr>
          <a:lstStyle/>
          <a:p>
            <a:r>
              <a:rPr kumimoji="1" lang="en-US" altLang="ja-JP" dirty="0"/>
              <a:t>&gt;5 %</a:t>
            </a:r>
            <a:endParaRPr kumimoji="1" lang="ja-JP" altLang="en-US" dirty="0"/>
          </a:p>
        </p:txBody>
      </p:sp>
    </p:spTree>
    <p:extLst>
      <p:ext uri="{BB962C8B-B14F-4D97-AF65-F5344CB8AC3E}">
        <p14:creationId xmlns:p14="http://schemas.microsoft.com/office/powerpoint/2010/main" val="1187477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81"/>
          <p:cNvSpPr txBox="1">
            <a:spLocks noChangeArrowheads="1"/>
          </p:cNvSpPr>
          <p:nvPr/>
        </p:nvSpPr>
        <p:spPr bwMode="auto">
          <a:xfrm>
            <a:off x="144462" y="6453931"/>
            <a:ext cx="3186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ja-JP" sz="1000" b="0" i="0" dirty="0">
                <a:cs typeface="Arial" panose="020B0604020202020204" pitchFamily="34" charset="0"/>
              </a:rPr>
              <a:t>Oncol Rep. 2011;26:1227-33.</a:t>
            </a:r>
          </a:p>
        </p:txBody>
      </p:sp>
      <p:sp>
        <p:nvSpPr>
          <p:cNvPr id="104451" name="Rectangle 2"/>
          <p:cNvSpPr txBox="1">
            <a:spLocks noChangeArrowheads="1"/>
          </p:cNvSpPr>
          <p:nvPr/>
        </p:nvSpPr>
        <p:spPr bwMode="auto">
          <a:xfrm>
            <a:off x="1158082" y="404069"/>
            <a:ext cx="101346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defPPr>
              <a:defRPr lang="en-US"/>
            </a:defPPr>
            <a:lvl1pPr algn="ctr">
              <a:spcBef>
                <a:spcPct val="0"/>
              </a:spcBef>
              <a:buNone/>
              <a:defRPr sz="3200" b="1" i="0" spc="-5">
                <a:solidFill>
                  <a:srgbClr val="800000"/>
                </a:solidFill>
                <a:latin typeface="Calibri"/>
                <a:ea typeface="+mj-ea"/>
                <a:cs typeface="Calibri"/>
              </a:defRPr>
            </a:lvl1pPr>
            <a:lvl2pPr marL="742950" indent="-285750" eaLnBrk="0" hangingPunct="0">
              <a:defRPr sz="2000" b="1" i="1">
                <a:latin typeface="Arial" panose="020B0604020202020204" pitchFamily="34" charset="0"/>
                <a:ea typeface="ＭＳ Ｐゴシック" panose="020B0600070205080204" pitchFamily="34" charset="-128"/>
              </a:defRPr>
            </a:lvl2pPr>
            <a:lvl3pPr marL="1143000" indent="-228600" eaLnBrk="0" hangingPunct="0">
              <a:defRPr sz="2000" b="1" i="1">
                <a:latin typeface="Arial" panose="020B0604020202020204" pitchFamily="34" charset="0"/>
                <a:ea typeface="ＭＳ Ｐゴシック" panose="020B0600070205080204" pitchFamily="34" charset="-128"/>
              </a:defRPr>
            </a:lvl3pPr>
            <a:lvl4pPr marL="1600200" indent="-228600" eaLnBrk="0" hangingPunct="0">
              <a:defRPr sz="2000" b="1" i="1">
                <a:latin typeface="Arial" panose="020B0604020202020204" pitchFamily="34" charset="0"/>
                <a:ea typeface="ＭＳ Ｐゴシック" panose="020B0600070205080204" pitchFamily="34" charset="-128"/>
              </a:defRPr>
            </a:lvl4pPr>
            <a:lvl5pPr marL="2057400" indent="-228600" eaLnBrk="0" hangingPunct="0">
              <a:defRPr sz="2000" b="1" i="1">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9pPr>
          </a:lstStyle>
          <a:p>
            <a:r>
              <a:rPr lang="en-US" altLang="ja-JP" dirty="0">
                <a:solidFill>
                  <a:schemeClr val="tx1"/>
                </a:solidFill>
              </a:rPr>
              <a:t>Prediction for risk of HCC Development with AFP-L3% </a:t>
            </a:r>
            <a:endParaRPr lang="ja-JP" altLang="en-US" dirty="0">
              <a:solidFill>
                <a:schemeClr val="tx1"/>
              </a:solidFill>
            </a:endParaRPr>
          </a:p>
        </p:txBody>
      </p:sp>
      <p:sp>
        <p:nvSpPr>
          <p:cNvPr id="17" name="Text Box 78"/>
          <p:cNvSpPr txBox="1">
            <a:spLocks noChangeArrowheads="1"/>
          </p:cNvSpPr>
          <p:nvPr/>
        </p:nvSpPr>
        <p:spPr bwMode="auto">
          <a:xfrm>
            <a:off x="4845050" y="5105400"/>
            <a:ext cx="204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r" eaLnBrk="1" hangingPunct="1">
              <a:spcBef>
                <a:spcPct val="50000"/>
              </a:spcBef>
            </a:pPr>
            <a:r>
              <a:rPr lang="en-US" altLang="ja-JP" sz="1600" b="0" i="0">
                <a:solidFill>
                  <a:srgbClr val="000000"/>
                </a:solidFill>
                <a:ea typeface="ＭＳ Ｐゴシック" charset="-128"/>
              </a:rPr>
              <a:t>P = 0.0012</a:t>
            </a:r>
          </a:p>
        </p:txBody>
      </p:sp>
      <p:grpSp>
        <p:nvGrpSpPr>
          <p:cNvPr id="7" name="Group 438"/>
          <p:cNvGrpSpPr>
            <a:grpSpLocks/>
          </p:cNvGrpSpPr>
          <p:nvPr/>
        </p:nvGrpSpPr>
        <p:grpSpPr bwMode="auto">
          <a:xfrm>
            <a:off x="3086100" y="2794849"/>
            <a:ext cx="6019800" cy="3841750"/>
            <a:chOff x="1152" y="1488"/>
            <a:chExt cx="3792" cy="2420"/>
          </a:xfrm>
        </p:grpSpPr>
        <p:pic>
          <p:nvPicPr>
            <p:cNvPr id="8" name="Picture 4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88"/>
              <a:ext cx="2736" cy="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429"/>
            <p:cNvSpPr txBox="1">
              <a:spLocks noChangeArrowheads="1"/>
            </p:cNvSpPr>
            <p:nvPr/>
          </p:nvSpPr>
          <p:spPr bwMode="auto">
            <a:xfrm>
              <a:off x="2640" y="1584"/>
              <a:ext cx="1331" cy="212"/>
            </a:xfrm>
            <a:prstGeom prst="rect">
              <a:avLst/>
            </a:prstGeom>
            <a:solidFill>
              <a:schemeClr val="bg1"/>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spcBef>
                  <a:spcPct val="50000"/>
                </a:spcBef>
              </a:pPr>
              <a:endParaRPr lang="en-US" altLang="ja-JP" sz="1600" b="0" i="0">
                <a:solidFill>
                  <a:srgbClr val="0000FF"/>
                </a:solidFill>
                <a:ea typeface="ＭＳ Ｐゴシック" charset="-128"/>
              </a:endParaRPr>
            </a:p>
          </p:txBody>
        </p:sp>
        <p:sp>
          <p:nvSpPr>
            <p:cNvPr id="10" name="Text Box 430"/>
            <p:cNvSpPr txBox="1">
              <a:spLocks noChangeArrowheads="1"/>
            </p:cNvSpPr>
            <p:nvPr/>
          </p:nvSpPr>
          <p:spPr bwMode="auto">
            <a:xfrm>
              <a:off x="2592" y="2256"/>
              <a:ext cx="1440" cy="443"/>
            </a:xfrm>
            <a:prstGeom prst="rect">
              <a:avLst/>
            </a:prstGeom>
            <a:solidFill>
              <a:schemeClr val="bg1"/>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spcBef>
                  <a:spcPct val="50000"/>
                </a:spcBef>
              </a:pPr>
              <a:endParaRPr kumimoji="1" lang="ja-JP" altLang="en-US" sz="1600" b="0" i="0">
                <a:solidFill>
                  <a:srgbClr val="FF0000"/>
                </a:solidFill>
                <a:ea typeface="ＭＳ Ｐゴシック" charset="-128"/>
              </a:endParaRPr>
            </a:p>
            <a:p>
              <a:pPr algn="ctr" eaLnBrk="1" hangingPunct="1">
                <a:spcBef>
                  <a:spcPct val="50000"/>
                </a:spcBef>
              </a:pPr>
              <a:endParaRPr kumimoji="1" lang="ja-JP" altLang="en-US" sz="1600" b="0" i="0">
                <a:solidFill>
                  <a:srgbClr val="FF0000"/>
                </a:solidFill>
                <a:ea typeface="ＭＳ Ｐゴシック" charset="-128"/>
              </a:endParaRPr>
            </a:p>
          </p:txBody>
        </p:sp>
        <p:sp>
          <p:nvSpPr>
            <p:cNvPr id="11" name="Text Box 433"/>
            <p:cNvSpPr txBox="1">
              <a:spLocks noChangeArrowheads="1"/>
            </p:cNvSpPr>
            <p:nvPr/>
          </p:nvSpPr>
          <p:spPr bwMode="auto">
            <a:xfrm rot="-5400000">
              <a:off x="626" y="2446"/>
              <a:ext cx="136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sz="1600" b="0" i="0">
                  <a:ea typeface="ＭＳ Ｐゴシック" charset="-128"/>
                </a:rPr>
                <a:t>HCC-free rate (%)</a:t>
              </a:r>
            </a:p>
          </p:txBody>
        </p:sp>
        <p:sp>
          <p:nvSpPr>
            <p:cNvPr id="12" name="Text Box 435"/>
            <p:cNvSpPr txBox="1">
              <a:spLocks noChangeArrowheads="1"/>
            </p:cNvSpPr>
            <p:nvPr/>
          </p:nvSpPr>
          <p:spPr bwMode="auto">
            <a:xfrm>
              <a:off x="3504" y="1728"/>
              <a:ext cx="1331" cy="212"/>
            </a:xfrm>
            <a:prstGeom prst="rect">
              <a:avLst/>
            </a:prstGeom>
            <a:solidFill>
              <a:schemeClr val="bg1"/>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spcBef>
                  <a:spcPct val="50000"/>
                </a:spcBef>
              </a:pPr>
              <a:r>
                <a:rPr lang="en-US" altLang="ja-JP" sz="1600" b="0" i="0">
                  <a:solidFill>
                    <a:srgbClr val="0000FF"/>
                  </a:solidFill>
                  <a:ea typeface="ＭＳ Ｐゴシック" charset="-128"/>
                </a:rPr>
                <a:t>AFP-L3 &lt;5%</a:t>
              </a:r>
            </a:p>
          </p:txBody>
        </p:sp>
        <p:sp>
          <p:nvSpPr>
            <p:cNvPr id="13" name="Text Box 436"/>
            <p:cNvSpPr txBox="1">
              <a:spLocks noChangeArrowheads="1"/>
            </p:cNvSpPr>
            <p:nvPr/>
          </p:nvSpPr>
          <p:spPr bwMode="auto">
            <a:xfrm>
              <a:off x="3504" y="2112"/>
              <a:ext cx="1440" cy="212"/>
            </a:xfrm>
            <a:prstGeom prst="rect">
              <a:avLst/>
            </a:prstGeom>
            <a:solidFill>
              <a:schemeClr val="bg1"/>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spcBef>
                  <a:spcPct val="50000"/>
                </a:spcBef>
              </a:pPr>
              <a:r>
                <a:rPr kumimoji="1" lang="en-US" altLang="ja-JP" sz="1600" b="0" i="0">
                  <a:solidFill>
                    <a:srgbClr val="FF0000"/>
                  </a:solidFill>
                  <a:ea typeface="ＭＳ Ｐゴシック" charset="-128"/>
                </a:rPr>
                <a:t>AFP-L3 ≥5%</a:t>
              </a:r>
              <a:endParaRPr kumimoji="1" lang="ja-JP" altLang="en-US" sz="1600" b="0" i="0">
                <a:solidFill>
                  <a:srgbClr val="FF0000"/>
                </a:solidFill>
                <a:ea typeface="ＭＳ Ｐゴシック" charset="-128"/>
              </a:endParaRPr>
            </a:p>
          </p:txBody>
        </p:sp>
        <p:sp>
          <p:nvSpPr>
            <p:cNvPr id="14" name="Text Box 437"/>
            <p:cNvSpPr txBox="1">
              <a:spLocks noChangeArrowheads="1"/>
            </p:cNvSpPr>
            <p:nvPr/>
          </p:nvSpPr>
          <p:spPr bwMode="auto">
            <a:xfrm>
              <a:off x="1776" y="3696"/>
              <a:ext cx="1968"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sz="1600" b="0" i="0">
                  <a:ea typeface="ＭＳ Ｐゴシック" charset="-128"/>
                </a:rPr>
                <a:t>Months until HCC detection</a:t>
              </a:r>
            </a:p>
          </p:txBody>
        </p:sp>
      </p:grpSp>
      <p:sp>
        <p:nvSpPr>
          <p:cNvPr id="73735" name="Text Box 3"/>
          <p:cNvSpPr txBox="1">
            <a:spLocks noChangeArrowheads="1"/>
          </p:cNvSpPr>
          <p:nvPr/>
        </p:nvSpPr>
        <p:spPr bwMode="auto">
          <a:xfrm>
            <a:off x="2532459" y="1389802"/>
            <a:ext cx="7127081"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111125" indent="-111125" eaLnBrk="0" hangingPunct="0">
              <a:defRPr sz="2000" b="1"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b="1"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b="1"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b="1"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pPr>
            <a:r>
              <a:rPr lang="en-US" altLang="ja-JP" b="0" i="0" dirty="0">
                <a:latin typeface="Calibri" panose="020F0502020204030204" pitchFamily="34" charset="0"/>
              </a:rPr>
              <a:t>- 74 patients with chronic hepatitis or cirrhosis.</a:t>
            </a:r>
          </a:p>
          <a:p>
            <a:pPr eaLnBrk="1" hangingPunct="1">
              <a:spcBef>
                <a:spcPts val="600"/>
              </a:spcBef>
            </a:pPr>
            <a:r>
              <a:rPr lang="en-US" altLang="ja-JP" b="0" i="0" dirty="0">
                <a:latin typeface="Calibri" panose="020F0502020204030204" pitchFamily="34" charset="0"/>
              </a:rPr>
              <a:t>- Surveillance serum sampling for 32.8 ±12.3 (5 - 48) months.</a:t>
            </a:r>
          </a:p>
          <a:p>
            <a:pPr eaLnBrk="1" hangingPunct="1">
              <a:spcBef>
                <a:spcPts val="600"/>
              </a:spcBef>
              <a:buFontTx/>
              <a:buChar char="-"/>
            </a:pPr>
            <a:r>
              <a:rPr lang="en-US" altLang="ja-JP" b="0" i="0" dirty="0">
                <a:latin typeface="Calibri" panose="020F0502020204030204" pitchFamily="34" charset="0"/>
              </a:rPr>
              <a:t>CT, MRI or US at 3- to 6-month intervals in pts with cirrhosis</a:t>
            </a:r>
          </a:p>
          <a:p>
            <a:pPr eaLnBrk="1" hangingPunct="1">
              <a:spcBef>
                <a:spcPts val="600"/>
              </a:spcBef>
              <a:buFontTx/>
              <a:buChar char="-"/>
            </a:pPr>
            <a:r>
              <a:rPr lang="en-US" altLang="ja-JP" b="0" i="0" dirty="0">
                <a:latin typeface="Calibri" panose="020F0502020204030204" pitchFamily="34" charset="0"/>
              </a:rPr>
              <a:t>US at 6- to 12-month intervals in pts with hepatitis  </a:t>
            </a:r>
          </a:p>
        </p:txBody>
      </p:sp>
    </p:spTree>
    <p:extLst>
      <p:ext uri="{BB962C8B-B14F-4D97-AF65-F5344CB8AC3E}">
        <p14:creationId xmlns:p14="http://schemas.microsoft.com/office/powerpoint/2010/main" val="96789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960562" y="411163"/>
            <a:ext cx="8686800" cy="1143000"/>
          </a:xfrm>
        </p:spPr>
        <p:txBody>
          <a:bodyPr vert="horz" lIns="91440" tIns="45720" rIns="91440" bIns="45720" rtlCol="0" anchor="ctr">
            <a:normAutofit/>
          </a:bodyPr>
          <a:lstStyle/>
          <a:p>
            <a:r>
              <a:rPr lang="en-US" altLang="ja-JP" sz="3200" b="1" spc="-5" dirty="0">
                <a:latin typeface="Calibri"/>
                <a:cs typeface="Calibri"/>
              </a:rPr>
              <a:t>Progression of Liver Disease To HCC</a:t>
            </a:r>
          </a:p>
        </p:txBody>
      </p:sp>
      <p:sp>
        <p:nvSpPr>
          <p:cNvPr id="24" name="Content Placeholder 2"/>
          <p:cNvSpPr txBox="1">
            <a:spLocks/>
          </p:cNvSpPr>
          <p:nvPr/>
        </p:nvSpPr>
        <p:spPr>
          <a:xfrm>
            <a:off x="457200" y="1374343"/>
            <a:ext cx="11277600" cy="1477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006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6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pPr>
            <a:r>
              <a:rPr lang="en-US" sz="2400" dirty="0"/>
              <a:t>HCC develops gradually rarely in the setting of normal liver  and much more frequently as the liver injury evolves through the stages of chronic liver disease  </a:t>
            </a:r>
          </a:p>
          <a:p>
            <a:pPr>
              <a:buClr>
                <a:schemeClr val="tx1"/>
              </a:buClr>
            </a:pPr>
            <a:r>
              <a:rPr lang="en-US" sz="2400" dirty="0"/>
              <a:t>Patients with chronic hepatitis B, fatty liver, alcoholic liver disease and hepatitis C infection and cirrhosis are identified as being at high-risk for HCC development. </a:t>
            </a:r>
          </a:p>
          <a:p>
            <a:pPr marL="0" indent="0">
              <a:buNone/>
            </a:pPr>
            <a:endParaRPr lang="ja-JP" altLang="ja-JP" sz="2800" dirty="0">
              <a:solidFill>
                <a:srgbClr val="FF0066"/>
              </a:solidFill>
            </a:endParaRPr>
          </a:p>
        </p:txBody>
      </p:sp>
      <p:grpSp>
        <p:nvGrpSpPr>
          <p:cNvPr id="5" name="グループ化 4"/>
          <p:cNvGrpSpPr/>
          <p:nvPr/>
        </p:nvGrpSpPr>
        <p:grpSpPr>
          <a:xfrm>
            <a:off x="2032794" y="2803525"/>
            <a:ext cx="8126412" cy="2378075"/>
            <a:chOff x="2087564" y="4191000"/>
            <a:chExt cx="8126412" cy="2378075"/>
          </a:xfrm>
        </p:grpSpPr>
        <p:sp>
          <p:nvSpPr>
            <p:cNvPr id="30" name="Line 3"/>
            <p:cNvSpPr>
              <a:spLocks noChangeShapeType="1"/>
            </p:cNvSpPr>
            <p:nvPr/>
          </p:nvSpPr>
          <p:spPr bwMode="auto">
            <a:xfrm flipV="1">
              <a:off x="2209801" y="5680075"/>
              <a:ext cx="8001000" cy="0"/>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17"/>
            <p:cNvSpPr>
              <a:spLocks noChangeShapeType="1"/>
            </p:cNvSpPr>
            <p:nvPr/>
          </p:nvSpPr>
          <p:spPr bwMode="auto">
            <a:xfrm>
              <a:off x="5084764" y="5570537"/>
              <a:ext cx="0" cy="21748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6" name="Line 19"/>
            <p:cNvSpPr>
              <a:spLocks noChangeShapeType="1"/>
            </p:cNvSpPr>
            <p:nvPr/>
          </p:nvSpPr>
          <p:spPr bwMode="auto">
            <a:xfrm>
              <a:off x="7092951" y="5570537"/>
              <a:ext cx="0" cy="21748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7" name="Rectangle 9"/>
            <p:cNvSpPr>
              <a:spLocks noChangeArrowheads="1"/>
            </p:cNvSpPr>
            <p:nvPr/>
          </p:nvSpPr>
          <p:spPr bwMode="auto">
            <a:xfrm>
              <a:off x="4249739" y="5859462"/>
              <a:ext cx="16700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a:ea typeface="HG創英角ｺﾞｼｯｸUB" pitchFamily="49" charset="-128"/>
                </a:rPr>
                <a:t>Chronic hepatitis</a:t>
              </a:r>
            </a:p>
          </p:txBody>
        </p:sp>
        <p:sp>
          <p:nvSpPr>
            <p:cNvPr id="38" name="Rectangle 13"/>
            <p:cNvSpPr>
              <a:spLocks noChangeArrowheads="1"/>
            </p:cNvSpPr>
            <p:nvPr/>
          </p:nvSpPr>
          <p:spPr bwMode="auto">
            <a:xfrm>
              <a:off x="8080376" y="5859462"/>
              <a:ext cx="2133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a:ea typeface="HG創英角ｺﾞｼｯｸUB" pitchFamily="49" charset="-128"/>
                </a:rPr>
                <a:t>HCC</a:t>
              </a:r>
            </a:p>
          </p:txBody>
        </p:sp>
        <p:sp>
          <p:nvSpPr>
            <p:cNvPr id="39" name="Rectangle 9"/>
            <p:cNvSpPr>
              <a:spLocks noChangeArrowheads="1"/>
            </p:cNvSpPr>
            <p:nvPr/>
          </p:nvSpPr>
          <p:spPr bwMode="auto">
            <a:xfrm>
              <a:off x="6257926" y="5859462"/>
              <a:ext cx="16700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dirty="0">
                  <a:ea typeface="HG創英角ｺﾞｼｯｸUB" pitchFamily="49" charset="-128"/>
                </a:rPr>
                <a:t>Liver cirrhosis </a:t>
              </a:r>
            </a:p>
          </p:txBody>
        </p:sp>
        <p:sp>
          <p:nvSpPr>
            <p:cNvPr id="40" name="Line 19"/>
            <p:cNvSpPr>
              <a:spLocks noChangeShapeType="1"/>
            </p:cNvSpPr>
            <p:nvPr/>
          </p:nvSpPr>
          <p:spPr bwMode="auto">
            <a:xfrm>
              <a:off x="9147176" y="5570537"/>
              <a:ext cx="0" cy="21748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 name="Rectangle 9"/>
            <p:cNvSpPr>
              <a:spLocks noChangeArrowheads="1"/>
            </p:cNvSpPr>
            <p:nvPr/>
          </p:nvSpPr>
          <p:spPr bwMode="auto">
            <a:xfrm>
              <a:off x="2087564" y="5859462"/>
              <a:ext cx="2057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r>
                <a:rPr kumimoji="1" lang="en-US" altLang="ja-JP" b="0" i="0">
                  <a:ea typeface="HG創英角ｺﾞｼｯｸUB" pitchFamily="49" charset="-128"/>
                </a:rPr>
                <a:t>Normal liver</a:t>
              </a:r>
            </a:p>
          </p:txBody>
        </p:sp>
        <p:sp>
          <p:nvSpPr>
            <p:cNvPr id="44" name="Freeform 11"/>
            <p:cNvSpPr>
              <a:spLocks/>
            </p:cNvSpPr>
            <p:nvPr/>
          </p:nvSpPr>
          <p:spPr bwMode="auto">
            <a:xfrm>
              <a:off x="4208464" y="4191000"/>
              <a:ext cx="1752600" cy="1295400"/>
            </a:xfrm>
            <a:custGeom>
              <a:avLst/>
              <a:gdLst>
                <a:gd name="T0" fmla="*/ 2147483647 w 5072"/>
                <a:gd name="T1" fmla="*/ 2147483647 h 3104"/>
                <a:gd name="T2" fmla="*/ 2147483647 w 5072"/>
                <a:gd name="T3" fmla="*/ 2147483647 h 3104"/>
                <a:gd name="T4" fmla="*/ 2147483647 w 5072"/>
                <a:gd name="T5" fmla="*/ 2147483647 h 3104"/>
                <a:gd name="T6" fmla="*/ 2147483647 w 5072"/>
                <a:gd name="T7" fmla="*/ 2147483647 h 3104"/>
                <a:gd name="T8" fmla="*/ 2147483647 w 5072"/>
                <a:gd name="T9" fmla="*/ 2147483647 h 3104"/>
                <a:gd name="T10" fmla="*/ 0 60000 65536"/>
                <a:gd name="T11" fmla="*/ 0 60000 65536"/>
                <a:gd name="T12" fmla="*/ 0 60000 65536"/>
                <a:gd name="T13" fmla="*/ 0 60000 65536"/>
                <a:gd name="T14" fmla="*/ 0 60000 65536"/>
                <a:gd name="T15" fmla="*/ 0 w 5072"/>
                <a:gd name="T16" fmla="*/ 0 h 3104"/>
                <a:gd name="T17" fmla="*/ 5072 w 5072"/>
                <a:gd name="T18" fmla="*/ 3104 h 3104"/>
              </a:gdLst>
              <a:ahLst/>
              <a:cxnLst>
                <a:cxn ang="T10">
                  <a:pos x="T0" y="T1"/>
                </a:cxn>
                <a:cxn ang="T11">
                  <a:pos x="T2" y="T3"/>
                </a:cxn>
                <a:cxn ang="T12">
                  <a:pos x="T4" y="T5"/>
                </a:cxn>
                <a:cxn ang="T13">
                  <a:pos x="T6" y="T7"/>
                </a:cxn>
                <a:cxn ang="T14">
                  <a:pos x="T8" y="T9"/>
                </a:cxn>
              </a:cxnLst>
              <a:rect l="T15" t="T16" r="T17" b="T18"/>
              <a:pathLst>
                <a:path w="5072" h="3104">
                  <a:moveTo>
                    <a:pt x="704" y="2728"/>
                  </a:moveTo>
                  <a:cubicBezTo>
                    <a:pt x="560" y="2352"/>
                    <a:pt x="0" y="816"/>
                    <a:pt x="704" y="424"/>
                  </a:cubicBezTo>
                  <a:cubicBezTo>
                    <a:pt x="1408" y="32"/>
                    <a:pt x="4784" y="0"/>
                    <a:pt x="4928" y="376"/>
                  </a:cubicBezTo>
                  <a:cubicBezTo>
                    <a:pt x="5072" y="752"/>
                    <a:pt x="2272" y="2288"/>
                    <a:pt x="1568" y="2680"/>
                  </a:cubicBezTo>
                  <a:cubicBezTo>
                    <a:pt x="864" y="3072"/>
                    <a:pt x="848" y="3104"/>
                    <a:pt x="704" y="2728"/>
                  </a:cubicBezTo>
                  <a:close/>
                </a:path>
              </a:pathLst>
            </a:custGeom>
            <a:solidFill>
              <a:srgbClr val="CC3300">
                <a:alpha val="49804"/>
              </a:srgbClr>
            </a:solidFill>
            <a:ln w="63500">
              <a:solidFill>
                <a:srgbClr val="CC3300"/>
              </a:solidFill>
              <a:round/>
              <a:headEnd/>
              <a:tailEnd/>
            </a:ln>
          </p:spPr>
          <p:txBody>
            <a:bodyPr/>
            <a:lstStyle/>
            <a:p>
              <a:pPr>
                <a:defRPr/>
              </a:pPr>
              <a:endParaRPr lang="ja-JP" altLang="en-US" i="0">
                <a:solidFill>
                  <a:srgbClr val="7F7F7F"/>
                </a:solidFill>
                <a:ea typeface="ＭＳ Ｐゴシック" charset="-128"/>
                <a:cs typeface="+mn-cs"/>
              </a:endParaRPr>
            </a:p>
          </p:txBody>
        </p:sp>
        <p:sp>
          <p:nvSpPr>
            <p:cNvPr id="46" name="Freeform 12" descr="80%"/>
            <p:cNvSpPr>
              <a:spLocks/>
            </p:cNvSpPr>
            <p:nvPr/>
          </p:nvSpPr>
          <p:spPr bwMode="auto">
            <a:xfrm>
              <a:off x="8270876" y="4191000"/>
              <a:ext cx="1752600" cy="1295400"/>
            </a:xfrm>
            <a:custGeom>
              <a:avLst/>
              <a:gdLst>
                <a:gd name="T0" fmla="*/ 2147483647 w 5072"/>
                <a:gd name="T1" fmla="*/ 2147483647 h 3104"/>
                <a:gd name="T2" fmla="*/ 2147483647 w 5072"/>
                <a:gd name="T3" fmla="*/ 2147483647 h 3104"/>
                <a:gd name="T4" fmla="*/ 2147483647 w 5072"/>
                <a:gd name="T5" fmla="*/ 2147483647 h 3104"/>
                <a:gd name="T6" fmla="*/ 2147483647 w 5072"/>
                <a:gd name="T7" fmla="*/ 2147483647 h 3104"/>
                <a:gd name="T8" fmla="*/ 2147483647 w 5072"/>
                <a:gd name="T9" fmla="*/ 2147483647 h 3104"/>
                <a:gd name="T10" fmla="*/ 0 60000 65536"/>
                <a:gd name="T11" fmla="*/ 0 60000 65536"/>
                <a:gd name="T12" fmla="*/ 0 60000 65536"/>
                <a:gd name="T13" fmla="*/ 0 60000 65536"/>
                <a:gd name="T14" fmla="*/ 0 60000 65536"/>
                <a:gd name="T15" fmla="*/ 0 w 5072"/>
                <a:gd name="T16" fmla="*/ 0 h 3104"/>
                <a:gd name="T17" fmla="*/ 5072 w 5072"/>
                <a:gd name="T18" fmla="*/ 3104 h 3104"/>
              </a:gdLst>
              <a:ahLst/>
              <a:cxnLst>
                <a:cxn ang="T10">
                  <a:pos x="T0" y="T1"/>
                </a:cxn>
                <a:cxn ang="T11">
                  <a:pos x="T2" y="T3"/>
                </a:cxn>
                <a:cxn ang="T12">
                  <a:pos x="T4" y="T5"/>
                </a:cxn>
                <a:cxn ang="T13">
                  <a:pos x="T6" y="T7"/>
                </a:cxn>
                <a:cxn ang="T14">
                  <a:pos x="T8" y="T9"/>
                </a:cxn>
              </a:cxnLst>
              <a:rect l="T15" t="T16" r="T17" b="T18"/>
              <a:pathLst>
                <a:path w="5072" h="3104">
                  <a:moveTo>
                    <a:pt x="704" y="2728"/>
                  </a:moveTo>
                  <a:cubicBezTo>
                    <a:pt x="560" y="2352"/>
                    <a:pt x="0" y="816"/>
                    <a:pt x="704" y="424"/>
                  </a:cubicBezTo>
                  <a:cubicBezTo>
                    <a:pt x="1408" y="32"/>
                    <a:pt x="4784" y="0"/>
                    <a:pt x="4928" y="376"/>
                  </a:cubicBezTo>
                  <a:cubicBezTo>
                    <a:pt x="5072" y="752"/>
                    <a:pt x="2272" y="2288"/>
                    <a:pt x="1568" y="2680"/>
                  </a:cubicBezTo>
                  <a:cubicBezTo>
                    <a:pt x="864" y="3072"/>
                    <a:pt x="848" y="3104"/>
                    <a:pt x="704" y="2728"/>
                  </a:cubicBezTo>
                  <a:close/>
                </a:path>
              </a:pathLst>
            </a:custGeom>
            <a:pattFill prst="pct80">
              <a:fgClr>
                <a:srgbClr val="800000"/>
              </a:fgClr>
              <a:bgClr>
                <a:srgbClr val="FFFFFF"/>
              </a:bgClr>
            </a:pattFill>
            <a:ln w="63500">
              <a:solidFill>
                <a:srgbClr val="A50021"/>
              </a:solidFill>
              <a:round/>
              <a:headEnd/>
              <a:tailEnd/>
            </a:ln>
          </p:spPr>
          <p:txBody>
            <a:bodyPr/>
            <a:lstStyle/>
            <a:p>
              <a:pPr>
                <a:defRPr/>
              </a:pPr>
              <a:endParaRPr lang="ja-JP" altLang="en-US" i="0">
                <a:solidFill>
                  <a:srgbClr val="7F7F7F"/>
                </a:solidFill>
                <a:ea typeface="ＭＳ Ｐゴシック" charset="-128"/>
                <a:cs typeface="+mn-cs"/>
              </a:endParaRPr>
            </a:p>
          </p:txBody>
        </p:sp>
        <p:sp>
          <p:nvSpPr>
            <p:cNvPr id="47" name="Freeform 13" descr="80%"/>
            <p:cNvSpPr>
              <a:spLocks/>
            </p:cNvSpPr>
            <p:nvPr/>
          </p:nvSpPr>
          <p:spPr bwMode="auto">
            <a:xfrm>
              <a:off x="6216651" y="4191000"/>
              <a:ext cx="1752600" cy="1295400"/>
            </a:xfrm>
            <a:custGeom>
              <a:avLst/>
              <a:gdLst>
                <a:gd name="T0" fmla="*/ 2147483647 w 5072"/>
                <a:gd name="T1" fmla="*/ 2147483647 h 3104"/>
                <a:gd name="T2" fmla="*/ 2147483647 w 5072"/>
                <a:gd name="T3" fmla="*/ 2147483647 h 3104"/>
                <a:gd name="T4" fmla="*/ 2147483647 w 5072"/>
                <a:gd name="T5" fmla="*/ 2147483647 h 3104"/>
                <a:gd name="T6" fmla="*/ 2147483647 w 5072"/>
                <a:gd name="T7" fmla="*/ 2147483647 h 3104"/>
                <a:gd name="T8" fmla="*/ 2147483647 w 5072"/>
                <a:gd name="T9" fmla="*/ 2147483647 h 3104"/>
                <a:gd name="T10" fmla="*/ 0 60000 65536"/>
                <a:gd name="T11" fmla="*/ 0 60000 65536"/>
                <a:gd name="T12" fmla="*/ 0 60000 65536"/>
                <a:gd name="T13" fmla="*/ 0 60000 65536"/>
                <a:gd name="T14" fmla="*/ 0 60000 65536"/>
                <a:gd name="T15" fmla="*/ 0 w 5072"/>
                <a:gd name="T16" fmla="*/ 0 h 3104"/>
                <a:gd name="T17" fmla="*/ 5072 w 5072"/>
                <a:gd name="T18" fmla="*/ 3104 h 3104"/>
              </a:gdLst>
              <a:ahLst/>
              <a:cxnLst>
                <a:cxn ang="T10">
                  <a:pos x="T0" y="T1"/>
                </a:cxn>
                <a:cxn ang="T11">
                  <a:pos x="T2" y="T3"/>
                </a:cxn>
                <a:cxn ang="T12">
                  <a:pos x="T4" y="T5"/>
                </a:cxn>
                <a:cxn ang="T13">
                  <a:pos x="T6" y="T7"/>
                </a:cxn>
                <a:cxn ang="T14">
                  <a:pos x="T8" y="T9"/>
                </a:cxn>
              </a:cxnLst>
              <a:rect l="T15" t="T16" r="T17" b="T18"/>
              <a:pathLst>
                <a:path w="5072" h="3104">
                  <a:moveTo>
                    <a:pt x="704" y="2728"/>
                  </a:moveTo>
                  <a:cubicBezTo>
                    <a:pt x="560" y="2352"/>
                    <a:pt x="0" y="816"/>
                    <a:pt x="704" y="424"/>
                  </a:cubicBezTo>
                  <a:cubicBezTo>
                    <a:pt x="1408" y="32"/>
                    <a:pt x="4784" y="0"/>
                    <a:pt x="4928" y="376"/>
                  </a:cubicBezTo>
                  <a:cubicBezTo>
                    <a:pt x="5072" y="752"/>
                    <a:pt x="2272" y="2288"/>
                    <a:pt x="1568" y="2680"/>
                  </a:cubicBezTo>
                  <a:cubicBezTo>
                    <a:pt x="864" y="3072"/>
                    <a:pt x="848" y="3104"/>
                    <a:pt x="704" y="2728"/>
                  </a:cubicBezTo>
                  <a:close/>
                </a:path>
              </a:pathLst>
            </a:custGeom>
            <a:pattFill prst="pct80">
              <a:fgClr>
                <a:srgbClr val="800000"/>
              </a:fgClr>
              <a:bgClr>
                <a:srgbClr val="FFFFFF"/>
              </a:bgClr>
            </a:pattFill>
            <a:ln w="63500">
              <a:solidFill>
                <a:srgbClr val="A50021"/>
              </a:solidFill>
              <a:round/>
              <a:headEnd/>
              <a:tailEnd/>
            </a:ln>
          </p:spPr>
          <p:txBody>
            <a:bodyPr/>
            <a:lstStyle/>
            <a:p>
              <a:pPr>
                <a:defRPr/>
              </a:pPr>
              <a:endParaRPr lang="ja-JP" altLang="en-US" i="0">
                <a:solidFill>
                  <a:srgbClr val="7F7F7F"/>
                </a:solidFill>
                <a:ea typeface="ＭＳ Ｐゴシック" charset="-128"/>
                <a:cs typeface="+mn-cs"/>
              </a:endParaRPr>
            </a:p>
          </p:txBody>
        </p:sp>
        <p:sp>
          <p:nvSpPr>
            <p:cNvPr id="48" name="Freeform 9"/>
            <p:cNvSpPr>
              <a:spLocks/>
            </p:cNvSpPr>
            <p:nvPr/>
          </p:nvSpPr>
          <p:spPr bwMode="auto">
            <a:xfrm>
              <a:off x="2278064" y="4191000"/>
              <a:ext cx="1674812" cy="1350962"/>
            </a:xfrm>
            <a:custGeom>
              <a:avLst/>
              <a:gdLst>
                <a:gd name="T0" fmla="*/ 2147483647 w 5072"/>
                <a:gd name="T1" fmla="*/ 2147483647 h 3104"/>
                <a:gd name="T2" fmla="*/ 2147483647 w 5072"/>
                <a:gd name="T3" fmla="*/ 2147483647 h 3104"/>
                <a:gd name="T4" fmla="*/ 2147483647 w 5072"/>
                <a:gd name="T5" fmla="*/ 2147483647 h 3104"/>
                <a:gd name="T6" fmla="*/ 2147483647 w 5072"/>
                <a:gd name="T7" fmla="*/ 2147483647 h 3104"/>
                <a:gd name="T8" fmla="*/ 2147483647 w 5072"/>
                <a:gd name="T9" fmla="*/ 2147483647 h 3104"/>
                <a:gd name="T10" fmla="*/ 0 60000 65536"/>
                <a:gd name="T11" fmla="*/ 0 60000 65536"/>
                <a:gd name="T12" fmla="*/ 0 60000 65536"/>
                <a:gd name="T13" fmla="*/ 0 60000 65536"/>
                <a:gd name="T14" fmla="*/ 0 60000 65536"/>
                <a:gd name="T15" fmla="*/ 0 w 5072"/>
                <a:gd name="T16" fmla="*/ 0 h 3104"/>
                <a:gd name="T17" fmla="*/ 5072 w 5072"/>
                <a:gd name="T18" fmla="*/ 3104 h 3104"/>
              </a:gdLst>
              <a:ahLst/>
              <a:cxnLst>
                <a:cxn ang="T10">
                  <a:pos x="T0" y="T1"/>
                </a:cxn>
                <a:cxn ang="T11">
                  <a:pos x="T2" y="T3"/>
                </a:cxn>
                <a:cxn ang="T12">
                  <a:pos x="T4" y="T5"/>
                </a:cxn>
                <a:cxn ang="T13">
                  <a:pos x="T6" y="T7"/>
                </a:cxn>
                <a:cxn ang="T14">
                  <a:pos x="T8" y="T9"/>
                </a:cxn>
              </a:cxnLst>
              <a:rect l="T15" t="T16" r="T17" b="T18"/>
              <a:pathLst>
                <a:path w="5072" h="3104">
                  <a:moveTo>
                    <a:pt x="704" y="2728"/>
                  </a:moveTo>
                  <a:cubicBezTo>
                    <a:pt x="560" y="2352"/>
                    <a:pt x="0" y="816"/>
                    <a:pt x="704" y="424"/>
                  </a:cubicBezTo>
                  <a:cubicBezTo>
                    <a:pt x="1408" y="32"/>
                    <a:pt x="4784" y="0"/>
                    <a:pt x="4928" y="376"/>
                  </a:cubicBezTo>
                  <a:cubicBezTo>
                    <a:pt x="5072" y="752"/>
                    <a:pt x="2272" y="2288"/>
                    <a:pt x="1568" y="2680"/>
                  </a:cubicBezTo>
                  <a:cubicBezTo>
                    <a:pt x="864" y="3072"/>
                    <a:pt x="848" y="3104"/>
                    <a:pt x="704" y="2728"/>
                  </a:cubicBezTo>
                  <a:close/>
                </a:path>
              </a:pathLst>
            </a:custGeom>
            <a:solidFill>
              <a:srgbClr val="FF9933">
                <a:alpha val="49804"/>
              </a:srgbClr>
            </a:solidFill>
            <a:ln w="63500">
              <a:solidFill>
                <a:srgbClr val="FF9900"/>
              </a:solidFill>
              <a:round/>
              <a:headEnd/>
              <a:tailEnd/>
            </a:ln>
          </p:spPr>
          <p:txBody>
            <a:bodyPr/>
            <a:lstStyle/>
            <a:p>
              <a:pPr>
                <a:defRPr/>
              </a:pPr>
              <a:endParaRPr lang="ja-JP" altLang="en-US" i="0">
                <a:solidFill>
                  <a:srgbClr val="7F7F7F"/>
                </a:solidFill>
                <a:ea typeface="ＭＳ Ｐゴシック" charset="-128"/>
                <a:cs typeface="+mn-cs"/>
              </a:endParaRPr>
            </a:p>
          </p:txBody>
        </p:sp>
        <p:sp>
          <p:nvSpPr>
            <p:cNvPr id="49" name="Oval 22" descr="球"/>
            <p:cNvSpPr>
              <a:spLocks noChangeArrowheads="1"/>
            </p:cNvSpPr>
            <p:nvPr/>
          </p:nvSpPr>
          <p:spPr bwMode="auto">
            <a:xfrm>
              <a:off x="8545514" y="4478337"/>
              <a:ext cx="457200" cy="457200"/>
            </a:xfrm>
            <a:prstGeom prst="ellipse">
              <a:avLst/>
            </a:prstGeom>
            <a:solidFill>
              <a:schemeClr val="accent3">
                <a:lumMod val="75000"/>
              </a:schemeClr>
            </a:solidFill>
            <a:ln w="38100">
              <a:solidFill>
                <a:schemeClr val="tx1"/>
              </a:solidFill>
              <a:prstDash val="sysDot"/>
              <a:round/>
              <a:headEnd/>
              <a:tailEnd/>
            </a:ln>
          </p:spPr>
          <p:txBody>
            <a:bodyPr wrap="none" anchor="ctr"/>
            <a:lstStyle/>
            <a:p>
              <a:pPr fontAlgn="auto">
                <a:spcBef>
                  <a:spcPts val="0"/>
                </a:spcBef>
                <a:spcAft>
                  <a:spcPts val="0"/>
                </a:spcAft>
                <a:defRPr/>
              </a:pPr>
              <a:endParaRPr lang="ja-JP" altLang="en-US" sz="1800" b="0" i="0" kern="0">
                <a:solidFill>
                  <a:srgbClr val="7F7F7F"/>
                </a:solidFill>
                <a:ea typeface="ＭＳ Ｐゴシック" charset="-128"/>
                <a:cs typeface="+mn-cs"/>
              </a:endParaRPr>
            </a:p>
          </p:txBody>
        </p:sp>
        <p:sp>
          <p:nvSpPr>
            <p:cNvPr id="50" name="Line 17"/>
            <p:cNvSpPr>
              <a:spLocks noChangeShapeType="1"/>
            </p:cNvSpPr>
            <p:nvPr/>
          </p:nvSpPr>
          <p:spPr bwMode="auto">
            <a:xfrm>
              <a:off x="3116264" y="5570537"/>
              <a:ext cx="0" cy="21748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2" name="Content Placeholder 2"/>
          <p:cNvSpPr txBox="1">
            <a:spLocks/>
          </p:cNvSpPr>
          <p:nvPr/>
        </p:nvSpPr>
        <p:spPr>
          <a:xfrm>
            <a:off x="1790700" y="5181600"/>
            <a:ext cx="8610600" cy="1600200"/>
          </a:xfrm>
          <a:prstGeom prst="rect">
            <a:avLst/>
          </a:prstGeom>
          <a:ln w="19050">
            <a:solidFill>
              <a:schemeClr val="bg1">
                <a:lumMod val="65000"/>
              </a:schemeClr>
            </a:solidFill>
          </a:ln>
        </p:spPr>
        <p:txBody>
          <a:bodyPr vert="horz" lIns="91440" tIns="45720" rIns="91440" bIns="45720" rtlCol="0">
            <a:normAutofit/>
          </a:bodyPr>
          <a:lstStyle>
            <a:lvl1pPr marL="342900" indent="-342900" algn="l" defTabSz="914400" rtl="0" eaLnBrk="1" latinLnBrk="0" hangingPunct="1">
              <a:spcBef>
                <a:spcPct val="20000"/>
              </a:spcBef>
              <a:buClr>
                <a:srgbClr val="FF006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6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ja-JP" sz="1900" b="1" spc="-5" dirty="0">
                <a:solidFill>
                  <a:srgbClr val="800000"/>
                </a:solidFill>
                <a:latin typeface="Calibri"/>
                <a:ea typeface="+mj-ea"/>
                <a:cs typeface="Calibri"/>
              </a:rPr>
              <a:t>Risk Groups for HCC</a:t>
            </a:r>
          </a:p>
          <a:p>
            <a:pPr marL="0" indent="0">
              <a:buNone/>
            </a:pPr>
            <a:r>
              <a:rPr lang="en-US" altLang="ja-JP" sz="2000" dirty="0"/>
              <a:t>- Chronic HBV/HCV/HDV infection         - Cirrhosis from any cause</a:t>
            </a:r>
          </a:p>
          <a:p>
            <a:pPr marL="0" indent="0">
              <a:buNone/>
            </a:pPr>
            <a:r>
              <a:rPr lang="en-US" altLang="ja-JP" sz="2000" dirty="0"/>
              <a:t>- Heavy alcohol use                         	     - Metabolic syndromes: Diabetes, Obesity</a:t>
            </a:r>
          </a:p>
          <a:p>
            <a:pPr marL="0" indent="0">
              <a:buNone/>
            </a:pPr>
            <a:r>
              <a:rPr lang="en-US" altLang="ja-JP" sz="2000" dirty="0"/>
              <a:t>- Iron overload			     - Non-Alcoholic </a:t>
            </a:r>
            <a:r>
              <a:rPr lang="en-US" altLang="ja-JP" sz="2000" dirty="0" err="1"/>
              <a:t>SteatoHepatitis</a:t>
            </a:r>
            <a:r>
              <a:rPr lang="en-US" altLang="ja-JP" sz="2000" dirty="0"/>
              <a:t> (NASH)</a:t>
            </a:r>
            <a:endParaRPr lang="ja-JP" altLang="ja-JP" sz="2000" dirty="0">
              <a:solidFill>
                <a:srgbClr val="FF0066"/>
              </a:solidFill>
            </a:endParaRPr>
          </a:p>
          <a:p>
            <a:endParaRPr lang="en-US" sz="2000" dirty="0"/>
          </a:p>
        </p:txBody>
      </p:sp>
    </p:spTree>
    <p:extLst>
      <p:ext uri="{BB962C8B-B14F-4D97-AF65-F5344CB8AC3E}">
        <p14:creationId xmlns:p14="http://schemas.microsoft.com/office/powerpoint/2010/main" val="3187849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 y="592991"/>
            <a:ext cx="11868912"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GB" sz="3200" dirty="0"/>
              <a:t>We Use Three Established Blood Tests </a:t>
            </a:r>
            <a:br>
              <a:rPr lang="en-GB" sz="3200" dirty="0"/>
            </a:br>
            <a:r>
              <a:rPr lang="en-GB" sz="3200" dirty="0"/>
              <a:t>Widely Used In Japan For Diagnosis And Surveillance</a:t>
            </a:r>
          </a:p>
        </p:txBody>
      </p:sp>
      <p:sp>
        <p:nvSpPr>
          <p:cNvPr id="7" name="TextBox 2">
            <a:extLst>
              <a:ext uri="{FF2B5EF4-FFF2-40B4-BE49-F238E27FC236}">
                <a16:creationId xmlns:a16="http://schemas.microsoft.com/office/drawing/2014/main" id="{185BF21C-EA39-4D32-A455-3B62208AAE6C}"/>
              </a:ext>
            </a:extLst>
          </p:cNvPr>
          <p:cNvSpPr txBox="1">
            <a:spLocks noChangeArrowheads="1"/>
          </p:cNvSpPr>
          <p:nvPr/>
        </p:nvSpPr>
        <p:spPr bwMode="auto">
          <a:xfrm>
            <a:off x="536762" y="2971800"/>
            <a:ext cx="5559238" cy="329320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lc="http://schemas.openxmlformats.org/drawingml/2006/lockedCanvas">
                <a:solidFill>
                  <a:srgbClr val="FFFFFF"/>
                </a:solidFill>
              </a14:hiddenFill>
            </a:ext>
            <a:ext uri="{91240B29-F687-4f45-9708-019B960494DF}">
              <a14:hiddenLine xmlns="" xmlns:a14="http://schemas.microsoft.com/office/drawing/2010/main" xmlns:mv="urn:schemas-microsoft-com:mac:vml" xmlns:mc="http://schemas.openxmlformats.org/markup-compatibility/2006"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rPr>
              <a:t>Alpha fetoprotein (‘AFP’)</a:t>
            </a:r>
          </a:p>
          <a:p>
            <a:pPr marL="342900" marR="0" lvl="0" indent="-34290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endPar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rPr>
              <a:t>AFP-L3:  a sub (iso)-form of AFP (‘L3’)</a:t>
            </a:r>
          </a:p>
          <a:p>
            <a:pPr marL="342900" marR="0" lvl="0" indent="-34290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endPar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rPr>
              <a:t>Des-γ-carboxy-prothrombin (‘DCP’)</a:t>
            </a:r>
          </a:p>
          <a:p>
            <a:pPr marL="1143000" marR="0" lvl="0" indent="-1143000" algn="l" defTabSz="914400" rtl="0" eaLnBrk="1" fontAlgn="auto" latinLnBrk="0" hangingPunct="1">
              <a:lnSpc>
                <a:spcPct val="100000"/>
              </a:lnSpc>
              <a:spcBef>
                <a:spcPct val="0"/>
              </a:spcBef>
              <a:spcAft>
                <a:spcPts val="0"/>
              </a:spcAft>
              <a:buClrTx/>
              <a:buSzTx/>
              <a:buFontTx/>
              <a:buChar char="•"/>
              <a:tabLst/>
              <a:defRPr/>
            </a:pPr>
            <a:endParaRPr kumimoji="0" lang="en-GB" altLang="en-US" sz="8800" b="0" i="0" u="none" strike="noStrike" kern="1200" cap="none" spc="0" normalizeH="0" baseline="0" noProof="0" dirty="0">
              <a:ln>
                <a:noFill/>
              </a:ln>
              <a:effectLst/>
              <a:uLnTx/>
              <a:uFillTx/>
              <a:ea typeface="PMingLiU" panose="02020500000000000000" pitchFamily="18" charset="-120"/>
              <a:cs typeface="Arial" panose="020B0604020202020204" pitchFamily="34" charset="0"/>
            </a:endParaRPr>
          </a:p>
        </p:txBody>
      </p:sp>
      <p:sp>
        <p:nvSpPr>
          <p:cNvPr id="8" name="TextBox 4">
            <a:extLst>
              <a:ext uri="{FF2B5EF4-FFF2-40B4-BE49-F238E27FC236}">
                <a16:creationId xmlns:a16="http://schemas.microsoft.com/office/drawing/2014/main" id="{EBB7EBFC-181D-4808-A056-A0DFF6510FBB}"/>
              </a:ext>
            </a:extLst>
          </p:cNvPr>
          <p:cNvSpPr txBox="1">
            <a:spLocks noChangeArrowheads="1"/>
          </p:cNvSpPr>
          <p:nvPr/>
        </p:nvSpPr>
        <p:spPr bwMode="auto">
          <a:xfrm>
            <a:off x="6096000" y="2057400"/>
            <a:ext cx="5895912" cy="341632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lc="http://schemas.openxmlformats.org/drawingml/2006/lockedCanvas">
                <a:solidFill>
                  <a:srgbClr val="FFFFFF"/>
                </a:solidFill>
              </a14:hiddenFill>
            </a:ext>
            <a:ext uri="{91240B29-F687-4f45-9708-019B960494DF}">
              <a14:hiddenLine xmlns="" xmlns:a14="http://schemas.microsoft.com/office/drawing/2010/main" xmlns:mv="urn:schemas-microsoft-com:mac:vml" xmlns:mc="http://schemas.openxmlformats.org/markup-compatibility/2006"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rPr>
              <a:t>Why choose these three?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rPr>
              <a:t>1. Can be measured on the same system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rPr>
              <a:t>2. FDA-approved for HCC ‘risk’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rPr>
              <a:t>3. Stable &amp; well-characterised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rPr>
              <a:t>4. Extensive and well-annotated data have been recorded and are available to us.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effectLst/>
              <a:uLnTx/>
              <a:uFillTx/>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389147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73226" y="710467"/>
            <a:ext cx="12034345" cy="10772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lvl1pPr algn="ctr">
              <a:spcBef>
                <a:spcPct val="0"/>
              </a:spcBef>
              <a:buNone/>
              <a:defRPr lang="en-US" altLang="ja-JP" sz="3200" b="1" i="0" spc="-5">
                <a:solidFill>
                  <a:srgbClr val="800000"/>
                </a:solidFill>
                <a:latin typeface="Calibri"/>
                <a:ea typeface="+mj-ea"/>
                <a:cs typeface="Calibri"/>
              </a:defRPr>
            </a:lvl1pPr>
            <a:lvl2pPr marL="742950" indent="-285750" eaLnBrk="0" hangingPunct="0">
              <a:spcBef>
                <a:spcPct val="20000"/>
              </a:spcBef>
              <a:buChar char="–"/>
              <a:defRPr sz="2800">
                <a:solidFill>
                  <a:schemeClr val="tx1"/>
                </a:solidFill>
                <a:latin typeface="Times New Roman" pitchFamily="18" charset="0"/>
                <a:ea typeface="PMingLiU" pitchFamily="18" charset="-120"/>
              </a:defRPr>
            </a:lvl2pPr>
            <a:lvl3pPr marL="1143000" indent="-228600" eaLnBrk="0" hangingPunct="0">
              <a:spcBef>
                <a:spcPct val="20000"/>
              </a:spcBef>
              <a:buChar char="•"/>
              <a:defRPr sz="2400">
                <a:solidFill>
                  <a:schemeClr val="tx1"/>
                </a:solidFill>
                <a:latin typeface="Times New Roman" pitchFamily="18" charset="0"/>
                <a:ea typeface="PMingLiU" pitchFamily="18" charset="-120"/>
              </a:defRPr>
            </a:lvl3pPr>
            <a:lvl4pPr marL="1600200" indent="-228600" eaLnBrk="0" hangingPunct="0">
              <a:spcBef>
                <a:spcPct val="20000"/>
              </a:spcBef>
              <a:buChar char="–"/>
              <a:defRPr sz="2000">
                <a:solidFill>
                  <a:schemeClr val="tx1"/>
                </a:solidFill>
                <a:latin typeface="Times New Roman" pitchFamily="18" charset="0"/>
                <a:ea typeface="PMingLiU" pitchFamily="18" charset="-120"/>
              </a:defRPr>
            </a:lvl4pPr>
            <a:lvl5pPr marL="2057400" indent="-228600" eaLnBrk="0" hangingPunct="0">
              <a:spcBef>
                <a:spcPct val="20000"/>
              </a:spcBef>
              <a:buChar char="»"/>
              <a:defRPr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9pPr>
          </a:lstStyle>
          <a:p>
            <a:r>
              <a:rPr lang="en-GB" altLang="en-US" dirty="0">
                <a:solidFill>
                  <a:schemeClr val="tx1"/>
                </a:solidFill>
              </a:rPr>
              <a:t>A New Approach To The Application Of Biomarkers To HCC Diagnosis</a:t>
            </a:r>
          </a:p>
          <a:p>
            <a:r>
              <a:rPr lang="en-GB" altLang="en-US" dirty="0">
                <a:solidFill>
                  <a:schemeClr val="tx1"/>
                </a:solidFill>
              </a:rPr>
              <a:t> The GALAD Model</a:t>
            </a:r>
          </a:p>
        </p:txBody>
      </p:sp>
      <p:sp>
        <p:nvSpPr>
          <p:cNvPr id="25603" name="Rectangle 2"/>
          <p:cNvSpPr>
            <a:spLocks noChangeArrowheads="1"/>
          </p:cNvSpPr>
          <p:nvPr/>
        </p:nvSpPr>
        <p:spPr bwMode="auto">
          <a:xfrm>
            <a:off x="6090398" y="6185858"/>
            <a:ext cx="5851584" cy="5539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PMingLiU" pitchFamily="18" charset="-120"/>
              </a:defRPr>
            </a:lvl1pPr>
            <a:lvl2pPr marL="742950" indent="-285750" eaLnBrk="0" hangingPunct="0">
              <a:spcBef>
                <a:spcPct val="20000"/>
              </a:spcBef>
              <a:buChar char="–"/>
              <a:defRPr sz="2800">
                <a:solidFill>
                  <a:schemeClr val="tx1"/>
                </a:solidFill>
                <a:latin typeface="Times New Roman" pitchFamily="18" charset="0"/>
                <a:ea typeface="PMingLiU" pitchFamily="18" charset="-120"/>
              </a:defRPr>
            </a:lvl2pPr>
            <a:lvl3pPr marL="1143000" indent="-228600" eaLnBrk="0" hangingPunct="0">
              <a:spcBef>
                <a:spcPct val="20000"/>
              </a:spcBef>
              <a:buChar char="•"/>
              <a:defRPr sz="2400">
                <a:solidFill>
                  <a:schemeClr val="tx1"/>
                </a:solidFill>
                <a:latin typeface="Times New Roman" pitchFamily="18" charset="0"/>
                <a:ea typeface="PMingLiU" pitchFamily="18" charset="-120"/>
              </a:defRPr>
            </a:lvl3pPr>
            <a:lvl4pPr marL="1600200" indent="-228600" eaLnBrk="0" hangingPunct="0">
              <a:spcBef>
                <a:spcPct val="20000"/>
              </a:spcBef>
              <a:buChar char="–"/>
              <a:defRPr sz="2000">
                <a:solidFill>
                  <a:schemeClr val="tx1"/>
                </a:solidFill>
                <a:latin typeface="Times New Roman" pitchFamily="18" charset="0"/>
                <a:ea typeface="PMingLiU" pitchFamily="18" charset="-120"/>
              </a:defRPr>
            </a:lvl4pPr>
            <a:lvl5pPr marL="2057400" indent="-228600" eaLnBrk="0" hangingPunct="0">
              <a:spcBef>
                <a:spcPct val="20000"/>
              </a:spcBef>
              <a:buChar char="»"/>
              <a:defRPr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alt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Johnson et al, Cancer Epi </a:t>
            </a:r>
            <a:r>
              <a:rPr kumimoji="0" lang="en-GB" altLang="en-US"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Biom</a:t>
            </a:r>
            <a:r>
              <a:rPr kumimoji="0" lang="en-GB" alt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and </a:t>
            </a:r>
            <a:r>
              <a:rPr kumimoji="0" lang="en-GB" altLang="en-US"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Prev</a:t>
            </a:r>
            <a:r>
              <a:rPr kumimoji="0" lang="en-GB" alt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2014</a:t>
            </a:r>
          </a:p>
        </p:txBody>
      </p:sp>
      <p:sp>
        <p:nvSpPr>
          <p:cNvPr id="25604" name="TextBox 5"/>
          <p:cNvSpPr txBox="1">
            <a:spLocks noChangeArrowheads="1"/>
          </p:cNvSpPr>
          <p:nvPr/>
        </p:nvSpPr>
        <p:spPr bwMode="auto">
          <a:xfrm>
            <a:off x="1691494" y="1961081"/>
            <a:ext cx="9155112" cy="230832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PMingLiU" pitchFamily="18" charset="-120"/>
              </a:defRPr>
            </a:lvl1pPr>
            <a:lvl2pPr marL="742950" indent="-285750" eaLnBrk="0" hangingPunct="0">
              <a:spcBef>
                <a:spcPct val="20000"/>
              </a:spcBef>
              <a:buChar char="–"/>
              <a:defRPr sz="2800">
                <a:solidFill>
                  <a:schemeClr val="tx1"/>
                </a:solidFill>
                <a:latin typeface="Times New Roman" pitchFamily="18" charset="0"/>
                <a:ea typeface="PMingLiU" pitchFamily="18" charset="-120"/>
              </a:defRPr>
            </a:lvl2pPr>
            <a:lvl3pPr marL="1143000" indent="-228600" eaLnBrk="0" hangingPunct="0">
              <a:spcBef>
                <a:spcPct val="20000"/>
              </a:spcBef>
              <a:buChar char="•"/>
              <a:defRPr sz="2400">
                <a:solidFill>
                  <a:schemeClr val="tx1"/>
                </a:solidFill>
                <a:latin typeface="Times New Roman" pitchFamily="18" charset="0"/>
                <a:ea typeface="PMingLiU" pitchFamily="18" charset="-120"/>
              </a:defRPr>
            </a:lvl3pPr>
            <a:lvl4pPr marL="1600200" indent="-228600" eaLnBrk="0" hangingPunct="0">
              <a:spcBef>
                <a:spcPct val="20000"/>
              </a:spcBef>
              <a:buChar char="–"/>
              <a:defRPr sz="2000">
                <a:solidFill>
                  <a:schemeClr val="tx1"/>
                </a:solidFill>
                <a:latin typeface="Times New Roman" pitchFamily="18" charset="0"/>
                <a:ea typeface="PMingLiU" pitchFamily="18" charset="-120"/>
              </a:defRPr>
            </a:lvl4pPr>
            <a:lvl5pPr marL="2057400" indent="-228600" eaLnBrk="0" hangingPunct="0">
              <a:spcBef>
                <a:spcPct val="20000"/>
              </a:spcBef>
              <a:buChar char="»"/>
              <a:defRPr sz="2000">
                <a:solidFill>
                  <a:schemeClr val="tx1"/>
                </a:solidFill>
                <a:latin typeface="Times New Roman" pitchFamily="18" charset="0"/>
                <a:ea typeface="PMingLiU" pitchFamily="18" charset="-12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PMingLiU"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effectLst/>
              <a:uLnTx/>
              <a:uFillTx/>
              <a:latin typeface="Times New Roman"/>
              <a:ea typeface="PMingLiU" pitchFamily="18" charset="-120"/>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Arial" charset="0"/>
              </a:rPr>
              <a:t>G</a:t>
            </a:r>
            <a:r>
              <a:rPr kumimoji="0" lang="en-GB" altLang="en-US" sz="2400" b="0" i="0" u="none" strike="noStrike" kern="1200" cap="none" spc="0" normalizeH="0" baseline="0" noProof="0" dirty="0">
                <a:ln>
                  <a:noFill/>
                </a:ln>
                <a:effectLst/>
                <a:uLnTx/>
                <a:uFillTx/>
                <a:latin typeface="Times New Roman"/>
                <a:ea typeface="PMingLiU" pitchFamily="18" charset="-120"/>
                <a:cs typeface="Arial" charset="0"/>
              </a:rPr>
              <a:t> –</a:t>
            </a:r>
            <a:r>
              <a:rPr kumimoji="0" lang="en-GB" altLang="en-US" sz="2400" b="1" i="0" u="none" strike="noStrike" kern="1200" cap="none" spc="0" normalizeH="0" baseline="0" noProof="0" dirty="0">
                <a:ln>
                  <a:noFill/>
                </a:ln>
                <a:effectLst/>
                <a:uLnTx/>
                <a:uFillTx/>
                <a:latin typeface="Times New Roman"/>
                <a:ea typeface="PMingLiU" pitchFamily="18" charset="-120"/>
                <a:cs typeface="Arial" charset="0"/>
              </a:rPr>
              <a:t> </a:t>
            </a: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Arial" charset="0"/>
              </a:rPr>
              <a:t>G</a:t>
            </a:r>
            <a:r>
              <a:rPr kumimoji="0" lang="en-GB" altLang="en-US" sz="2400" b="0" i="0" u="none" strike="noStrike" kern="1200" cap="none" spc="0" normalizeH="0" baseline="0" noProof="0" dirty="0">
                <a:ln>
                  <a:noFill/>
                </a:ln>
                <a:effectLst/>
                <a:uLnTx/>
                <a:uFillTx/>
                <a:latin typeface="Times New Roman"/>
                <a:ea typeface="PMingLiU" pitchFamily="18" charset="-120"/>
                <a:cs typeface="Arial" charset="0"/>
              </a:rPr>
              <a:t>ender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mn-cs"/>
              </a:rPr>
              <a:t>A</a:t>
            </a:r>
            <a:r>
              <a:rPr kumimoji="0" lang="en-GB" altLang="en-US" sz="2400" b="0" i="0" u="none" strike="noStrike" kern="1200" cap="none" spc="0" normalizeH="0" baseline="0" noProof="0" dirty="0">
                <a:ln>
                  <a:noFill/>
                </a:ln>
                <a:effectLst/>
                <a:uLnTx/>
                <a:uFillTx/>
                <a:latin typeface="Times New Roman"/>
                <a:ea typeface="PMingLiU" pitchFamily="18" charset="-120"/>
                <a:cs typeface="+mn-cs"/>
              </a:rPr>
              <a:t> – </a:t>
            </a: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mn-cs"/>
              </a:rPr>
              <a:t>A</a:t>
            </a:r>
            <a:r>
              <a:rPr kumimoji="0" lang="en-GB" altLang="en-US" sz="2400" b="0" i="0" u="none" strike="noStrike" kern="1200" cap="none" spc="0" normalizeH="0" baseline="0" noProof="0" dirty="0">
                <a:ln>
                  <a:noFill/>
                </a:ln>
                <a:effectLst/>
                <a:uLnTx/>
                <a:uFillTx/>
                <a:latin typeface="Times New Roman"/>
                <a:ea typeface="PMingLiU" pitchFamily="18" charset="-120"/>
                <a:cs typeface="+mn-cs"/>
              </a:rPr>
              <a:t>ge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mn-cs"/>
              </a:rPr>
              <a:t>L</a:t>
            </a:r>
            <a:r>
              <a:rPr kumimoji="0" lang="en-GB" altLang="en-US" sz="2400" b="0" i="0" u="none" strike="noStrike" kern="1200" cap="none" spc="0" normalizeH="0" baseline="0" noProof="0" dirty="0">
                <a:ln>
                  <a:noFill/>
                </a:ln>
                <a:effectLst/>
                <a:uLnTx/>
                <a:uFillTx/>
                <a:latin typeface="Times New Roman"/>
                <a:ea typeface="PMingLiU" pitchFamily="18" charset="-120"/>
                <a:cs typeface="+mn-cs"/>
              </a:rPr>
              <a:t> – AFP- </a:t>
            </a: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mn-cs"/>
              </a:rPr>
              <a:t>L</a:t>
            </a:r>
            <a:r>
              <a:rPr kumimoji="0" lang="en-GB" altLang="en-US" sz="2400" b="0" i="0" u="none" strike="noStrike" kern="1200" cap="none" spc="0" normalizeH="0" baseline="0" noProof="0" dirty="0">
                <a:ln>
                  <a:noFill/>
                </a:ln>
                <a:effectLst/>
                <a:uLnTx/>
                <a:uFillTx/>
                <a:latin typeface="Times New Roman"/>
                <a:ea typeface="PMingLiU" pitchFamily="18" charset="-120"/>
                <a:cs typeface="+mn-cs"/>
              </a:rPr>
              <a:t>3</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mn-cs"/>
              </a:rPr>
              <a:t>A</a:t>
            </a:r>
            <a:r>
              <a:rPr kumimoji="0" lang="en-GB" altLang="en-US" sz="2400" b="0" i="0" u="none" strike="noStrike" kern="1200" cap="none" spc="0" normalizeH="0" baseline="0" noProof="0" dirty="0">
                <a:ln>
                  <a:noFill/>
                </a:ln>
                <a:effectLst/>
                <a:uLnTx/>
                <a:uFillTx/>
                <a:latin typeface="Times New Roman"/>
                <a:ea typeface="PMingLiU" pitchFamily="18" charset="-120"/>
                <a:cs typeface="+mn-cs"/>
              </a:rPr>
              <a:t> – </a:t>
            </a: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mn-cs"/>
              </a:rPr>
              <a:t>A</a:t>
            </a:r>
            <a:r>
              <a:rPr kumimoji="0" lang="en-GB" altLang="en-US" sz="2400" b="0" i="0" u="none" strike="noStrike" kern="1200" cap="none" spc="0" normalizeH="0" baseline="0" noProof="0" dirty="0">
                <a:ln>
                  <a:noFill/>
                </a:ln>
                <a:effectLst/>
                <a:uLnTx/>
                <a:uFillTx/>
                <a:latin typeface="Times New Roman"/>
                <a:ea typeface="PMingLiU" pitchFamily="18" charset="-120"/>
                <a:cs typeface="+mn-cs"/>
              </a:rPr>
              <a:t>lpha-fetoprotein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mn-cs"/>
              </a:rPr>
              <a:t>D</a:t>
            </a:r>
            <a:r>
              <a:rPr kumimoji="0" lang="en-GB" altLang="en-US" sz="2400" b="0" i="0" u="none" strike="noStrike" kern="1200" cap="none" spc="0" normalizeH="0" baseline="0" noProof="0" dirty="0">
                <a:ln>
                  <a:noFill/>
                </a:ln>
                <a:effectLst/>
                <a:uLnTx/>
                <a:uFillTx/>
                <a:latin typeface="Times New Roman"/>
                <a:ea typeface="PMingLiU" pitchFamily="18" charset="-120"/>
                <a:cs typeface="+mn-cs"/>
              </a:rPr>
              <a:t> </a:t>
            </a:r>
            <a:r>
              <a:rPr kumimoji="0" lang="en-GB" altLang="en-US" sz="2400" b="0" i="0" u="none" strike="noStrike" kern="1200" cap="none" spc="0" normalizeH="0" baseline="0" noProof="0" dirty="0">
                <a:ln>
                  <a:noFill/>
                </a:ln>
                <a:effectLst/>
                <a:uLnTx/>
                <a:uFillTx/>
                <a:latin typeface="Times New Roman"/>
                <a:ea typeface="PMingLiU"/>
                <a:cs typeface="+mn-cs"/>
              </a:rPr>
              <a:t>–</a:t>
            </a:r>
            <a:r>
              <a:rPr kumimoji="0" lang="en-GB" altLang="en-US" sz="2400" b="0" i="0" u="none" strike="noStrike" kern="1200" cap="none" spc="0" normalizeH="0" baseline="0" noProof="0" dirty="0">
                <a:ln>
                  <a:noFill/>
                </a:ln>
                <a:effectLst/>
                <a:uLnTx/>
                <a:uFillTx/>
                <a:latin typeface="Times New Roman"/>
                <a:ea typeface="PMingLiU" pitchFamily="18" charset="-120"/>
                <a:cs typeface="+mn-cs"/>
              </a:rPr>
              <a:t> </a:t>
            </a:r>
            <a:r>
              <a:rPr kumimoji="0" lang="en-GB" altLang="en-US" sz="2400" b="1" i="0" u="none" strike="noStrike" kern="1200" cap="none" spc="0" normalizeH="0" baseline="0" noProof="0" dirty="0">
                <a:ln>
                  <a:noFill/>
                </a:ln>
                <a:solidFill>
                  <a:srgbClr val="FF0000"/>
                </a:solidFill>
                <a:effectLst/>
                <a:uLnTx/>
                <a:uFillTx/>
                <a:latin typeface="Times New Roman"/>
                <a:ea typeface="PMingLiU" pitchFamily="18" charset="-120"/>
                <a:cs typeface="+mn-cs"/>
              </a:rPr>
              <a:t>D</a:t>
            </a:r>
            <a:r>
              <a:rPr kumimoji="0" lang="en-GB" altLang="en-US" sz="2400" b="0" i="0" u="none" strike="noStrike" kern="1200" cap="none" spc="0" normalizeH="0" baseline="0" noProof="0" dirty="0">
                <a:ln>
                  <a:noFill/>
                </a:ln>
                <a:effectLst/>
                <a:uLnTx/>
                <a:uFillTx/>
                <a:latin typeface="Times New Roman"/>
                <a:ea typeface="PMingLiU" pitchFamily="18" charset="-120"/>
              </a:rPr>
              <a:t>es-carboxy prothrombin</a:t>
            </a:r>
            <a:endParaRPr kumimoji="0" lang="en-GB" altLang="en-US" sz="2400" b="0" i="0" u="none" strike="noStrike" kern="1200" cap="none" spc="0" normalizeH="0" baseline="0" noProof="0" dirty="0">
              <a:ln>
                <a:noFill/>
              </a:ln>
              <a:effectLst/>
              <a:uLnTx/>
              <a:uFillTx/>
              <a:latin typeface="Times New Roman"/>
              <a:ea typeface="PMingLiU" pitchFamily="18" charset="-120"/>
              <a:cs typeface="Arial" charset="0"/>
            </a:endParaRPr>
          </a:p>
        </p:txBody>
      </p:sp>
      <p:sp>
        <p:nvSpPr>
          <p:cNvPr id="2" name="Right Brace 1"/>
          <p:cNvSpPr/>
          <p:nvPr/>
        </p:nvSpPr>
        <p:spPr bwMode="auto">
          <a:xfrm>
            <a:off x="5704552" y="2431439"/>
            <a:ext cx="576064" cy="1728192"/>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PMingLiU" pitchFamily="18" charset="-120"/>
              <a:cs typeface="+mn-cs"/>
            </a:endParaRPr>
          </a:p>
        </p:txBody>
      </p:sp>
      <p:sp>
        <p:nvSpPr>
          <p:cNvPr id="5" name="TextBox 4"/>
          <p:cNvSpPr txBox="1"/>
          <p:nvPr/>
        </p:nvSpPr>
        <p:spPr>
          <a:xfrm>
            <a:off x="6591561" y="3031336"/>
            <a:ext cx="52065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FF0000"/>
                </a:solidFill>
                <a:effectLst/>
                <a:uLnTx/>
                <a:uFillTx/>
                <a:latin typeface="Times New Roman"/>
                <a:ea typeface="PMingLiU"/>
                <a:cs typeface="+mn-cs"/>
              </a:rPr>
              <a:t>‘GALAD’</a:t>
            </a:r>
            <a:endParaRPr kumimoji="0" lang="en-GB" altLang="en-US" sz="2400" b="0" i="0" u="none" strike="noStrike" kern="1200" cap="none" spc="0" normalizeH="0" baseline="0" noProof="0" dirty="0">
              <a:ln>
                <a:noFill/>
              </a:ln>
              <a:solidFill>
                <a:srgbClr val="FF0000"/>
              </a:solidFill>
              <a:effectLst/>
              <a:uLnTx/>
              <a:uFillTx/>
              <a:latin typeface="Times New Roman"/>
              <a:ea typeface="PMingLiU"/>
              <a:cs typeface="+mn-cs"/>
            </a:endParaRPr>
          </a:p>
        </p:txBody>
      </p:sp>
      <p:sp>
        <p:nvSpPr>
          <p:cNvPr id="7" name="TextBox 6"/>
          <p:cNvSpPr txBox="1"/>
          <p:nvPr/>
        </p:nvSpPr>
        <p:spPr>
          <a:xfrm>
            <a:off x="276106" y="4616198"/>
            <a:ext cx="11844528"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1" i="0" u="none" strike="noStrike" kern="1200" cap="none" spc="0" normalizeH="0" baseline="0" noProof="0" dirty="0">
                <a:ln>
                  <a:noFill/>
                </a:ln>
                <a:effectLst/>
                <a:uLnTx/>
                <a:uFillTx/>
                <a:latin typeface="Times New Roman"/>
                <a:ea typeface="PMingLiU"/>
                <a:cs typeface="Arial" panose="020B0604020202020204" pitchFamily="34" charset="0"/>
              </a:rPr>
              <a:t>GALAD SCORE Z = -10.32 + 0.10 x [</a:t>
            </a:r>
            <a:r>
              <a:rPr kumimoji="0" lang="en-GB" altLang="en-US" sz="1800" b="1" i="1" u="sng" strike="noStrike" kern="1200" cap="none" spc="0" normalizeH="0" baseline="0" noProof="0" dirty="0">
                <a:ln>
                  <a:noFill/>
                </a:ln>
                <a:effectLst/>
                <a:uLnTx/>
                <a:uFillTx/>
                <a:latin typeface="Times New Roman"/>
                <a:ea typeface="PMingLiU"/>
                <a:cs typeface="Arial" panose="020B0604020202020204" pitchFamily="34" charset="0"/>
              </a:rPr>
              <a:t>A</a:t>
            </a:r>
            <a:r>
              <a:rPr kumimoji="0" lang="en-GB" altLang="en-US" sz="1800" b="1" i="0" u="none" strike="noStrike" kern="1200" cap="none" spc="0" normalizeH="0" baseline="0" noProof="0" dirty="0">
                <a:ln>
                  <a:noFill/>
                </a:ln>
                <a:effectLst/>
                <a:uLnTx/>
                <a:uFillTx/>
                <a:latin typeface="Times New Roman"/>
                <a:ea typeface="PMingLiU"/>
                <a:cs typeface="Arial" panose="020B0604020202020204" pitchFamily="34" charset="0"/>
              </a:rPr>
              <a:t>ge] + 1.39 x [</a:t>
            </a:r>
            <a:r>
              <a:rPr kumimoji="0" lang="en-GB" altLang="en-US" sz="1800" b="1" i="1" u="sng" strike="noStrike" kern="1200" cap="none" spc="0" normalizeH="0" baseline="0" noProof="0" dirty="0">
                <a:ln>
                  <a:noFill/>
                </a:ln>
                <a:effectLst/>
                <a:uLnTx/>
                <a:uFillTx/>
                <a:latin typeface="Times New Roman"/>
                <a:ea typeface="PMingLiU"/>
                <a:cs typeface="Arial" panose="020B0604020202020204" pitchFamily="34" charset="0"/>
              </a:rPr>
              <a:t>G</a:t>
            </a:r>
            <a:r>
              <a:rPr kumimoji="0" lang="en-GB" altLang="en-US" sz="1800" b="1" i="0" u="none" strike="noStrike" kern="1200" cap="none" spc="0" normalizeH="0" baseline="0" noProof="0" dirty="0">
                <a:ln>
                  <a:noFill/>
                </a:ln>
                <a:effectLst/>
                <a:uLnTx/>
                <a:uFillTx/>
                <a:latin typeface="Times New Roman"/>
                <a:ea typeface="PMingLiU"/>
                <a:cs typeface="Arial" panose="020B0604020202020204" pitchFamily="34" charset="0"/>
              </a:rPr>
              <a:t>ender] + 2.43 x log[</a:t>
            </a:r>
            <a:r>
              <a:rPr kumimoji="0" lang="en-GB" altLang="en-US" sz="1800" b="1" i="1" u="sng" strike="noStrike" kern="1200" cap="none" spc="0" normalizeH="0" baseline="0" noProof="0" dirty="0">
                <a:ln>
                  <a:noFill/>
                </a:ln>
                <a:effectLst/>
                <a:uLnTx/>
                <a:uFillTx/>
                <a:latin typeface="Times New Roman"/>
                <a:ea typeface="PMingLiU"/>
                <a:cs typeface="Arial" panose="020B0604020202020204" pitchFamily="34" charset="0"/>
              </a:rPr>
              <a:t>A</a:t>
            </a:r>
            <a:r>
              <a:rPr kumimoji="0" lang="en-GB" altLang="en-US" sz="1800" b="1" i="0" u="none" strike="noStrike" kern="1200" cap="none" spc="0" normalizeH="0" baseline="0" noProof="0" dirty="0">
                <a:ln>
                  <a:noFill/>
                </a:ln>
                <a:effectLst/>
                <a:uLnTx/>
                <a:uFillTx/>
                <a:latin typeface="Times New Roman"/>
                <a:ea typeface="PMingLiU"/>
                <a:cs typeface="Arial" panose="020B0604020202020204" pitchFamily="34" charset="0"/>
              </a:rPr>
              <a:t>FP] + 0.040 x [AFP-</a:t>
            </a:r>
            <a:r>
              <a:rPr kumimoji="0" lang="en-GB" altLang="en-US" sz="1800" b="1" i="1" u="sng" strike="noStrike" kern="1200" cap="none" spc="0" normalizeH="0" baseline="0" noProof="0" dirty="0">
                <a:ln>
                  <a:noFill/>
                </a:ln>
                <a:effectLst/>
                <a:uLnTx/>
                <a:uFillTx/>
                <a:latin typeface="Times New Roman"/>
                <a:ea typeface="PMingLiU"/>
                <a:cs typeface="Arial" panose="020B0604020202020204" pitchFamily="34" charset="0"/>
              </a:rPr>
              <a:t>L</a:t>
            </a:r>
            <a:r>
              <a:rPr kumimoji="0" lang="en-GB" altLang="en-US" sz="1800" b="1" i="0" u="none" strike="noStrike" kern="1200" cap="none" spc="0" normalizeH="0" baseline="0" noProof="0" dirty="0">
                <a:ln>
                  <a:noFill/>
                </a:ln>
                <a:effectLst/>
                <a:uLnTx/>
                <a:uFillTx/>
                <a:latin typeface="Times New Roman"/>
                <a:ea typeface="PMingLiU"/>
                <a:cs typeface="Arial" panose="020B0604020202020204" pitchFamily="34" charset="0"/>
              </a:rPr>
              <a:t>3] + 1.45 x log[</a:t>
            </a:r>
            <a:r>
              <a:rPr kumimoji="0" lang="en-GB" altLang="en-US" sz="1800" b="1" i="1" u="sng" strike="noStrike" kern="1200" cap="none" spc="0" normalizeH="0" baseline="0" noProof="0" dirty="0">
                <a:ln>
                  <a:noFill/>
                </a:ln>
                <a:effectLst/>
                <a:uLnTx/>
                <a:uFillTx/>
                <a:latin typeface="Times New Roman"/>
                <a:ea typeface="PMingLiU"/>
                <a:cs typeface="Arial" panose="020B0604020202020204" pitchFamily="34" charset="0"/>
              </a:rPr>
              <a:t>D</a:t>
            </a:r>
            <a:r>
              <a:rPr kumimoji="0" lang="en-GB" altLang="en-US" sz="1800" b="1" i="0" u="none" strike="noStrike" kern="1200" cap="none" spc="0" normalizeH="0" baseline="0" noProof="0" dirty="0">
                <a:ln>
                  <a:noFill/>
                </a:ln>
                <a:effectLst/>
                <a:uLnTx/>
                <a:uFillTx/>
                <a:latin typeface="Times New Roman"/>
                <a:ea typeface="PMingLiU"/>
                <a:cs typeface="Arial" panose="020B0604020202020204" pitchFamily="34" charset="0"/>
              </a:rPr>
              <a:t>CP]</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800" b="1" i="0" u="none" strike="noStrike" kern="1200" cap="none" spc="0" normalizeH="0" baseline="0" noProof="0" dirty="0">
              <a:ln>
                <a:noFill/>
              </a:ln>
              <a:effectLst/>
              <a:uLnTx/>
              <a:uFillTx/>
              <a:latin typeface="Times New Roman"/>
              <a:ea typeface="PMingLiU"/>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effectLst/>
              <a:uLnTx/>
              <a:uFillTx/>
              <a:latin typeface="Times New Roman"/>
              <a:ea typeface="PMingLiU"/>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Times New Roman"/>
                <a:ea typeface="PMingLiU"/>
                <a:cs typeface="+mn-cs"/>
              </a:rPr>
              <a:t>Rigorous statistical methodology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Times New Roman"/>
                <a:ea typeface="PMingLiU"/>
                <a:cs typeface="+mn-cs"/>
              </a:rPr>
              <a:t>Treats variables in their continuous form - no dichotomisation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Times New Roman"/>
                <a:ea typeface="PMingLiU"/>
                <a:cs typeface="+mn-cs"/>
              </a:rPr>
              <a:t>Then extensive validation, internally and externally</a:t>
            </a:r>
          </a:p>
        </p:txBody>
      </p:sp>
      <p:sp>
        <p:nvSpPr>
          <p:cNvPr id="3" name="TextBox 2"/>
          <p:cNvSpPr txBox="1"/>
          <p:nvPr/>
        </p:nvSpPr>
        <p:spPr>
          <a:xfrm>
            <a:off x="516802" y="4919952"/>
            <a:ext cx="16284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Times New Roman"/>
                <a:ea typeface="PMingLiU"/>
                <a:cs typeface="+mn-cs"/>
              </a:rPr>
              <a:t>Decision tool</a:t>
            </a:r>
          </a:p>
        </p:txBody>
      </p:sp>
      <p:sp>
        <p:nvSpPr>
          <p:cNvPr id="10" name="TextBox 9"/>
          <p:cNvSpPr txBox="1"/>
          <p:nvPr/>
        </p:nvSpPr>
        <p:spPr>
          <a:xfrm>
            <a:off x="2711764" y="5003852"/>
            <a:ext cx="84625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Times New Roman"/>
                <a:ea typeface="PMingLiU"/>
                <a:cs typeface="+mn-cs"/>
              </a:rPr>
              <a:t>                                                        </a:t>
            </a:r>
            <a:r>
              <a:rPr kumimoji="0" lang="en-GB" sz="1800" b="1" i="0" u="none" strike="noStrike" kern="1200" cap="none" spc="0" normalizeH="0" baseline="0" noProof="0" dirty="0">
                <a:ln>
                  <a:noFill/>
                </a:ln>
                <a:solidFill>
                  <a:srgbClr val="FF0000"/>
                </a:solidFill>
                <a:effectLst/>
                <a:uLnTx/>
                <a:uFillTx/>
                <a:latin typeface="Times New Roman"/>
                <a:ea typeface="PMingLiU"/>
                <a:cs typeface="+mn-cs"/>
              </a:rPr>
              <a:t>Information extraction</a:t>
            </a:r>
          </a:p>
        </p:txBody>
      </p:sp>
      <p:cxnSp>
        <p:nvCxnSpPr>
          <p:cNvPr id="12" name="Straight Arrow Connector 11"/>
          <p:cNvCxnSpPr/>
          <p:nvPr/>
        </p:nvCxnSpPr>
        <p:spPr bwMode="auto">
          <a:xfrm>
            <a:off x="8372129" y="5203071"/>
            <a:ext cx="3321170" cy="862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4" name="Straight Arrow Connector 13"/>
          <p:cNvCxnSpPr>
            <a:endCxn id="10" idx="1"/>
          </p:cNvCxnSpPr>
          <p:nvPr/>
        </p:nvCxnSpPr>
        <p:spPr bwMode="auto">
          <a:xfrm flipH="1">
            <a:off x="2711764" y="5170733"/>
            <a:ext cx="3096882" cy="1778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8" name="TextBox 7"/>
          <p:cNvSpPr txBox="1"/>
          <p:nvPr/>
        </p:nvSpPr>
        <p:spPr>
          <a:xfrm>
            <a:off x="6530111" y="5254577"/>
            <a:ext cx="1161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Times New Roman"/>
                <a:ea typeface="PMingLiU"/>
                <a:cs typeface="+mn-cs"/>
              </a:rPr>
              <a:t>Analogue</a:t>
            </a:r>
          </a:p>
        </p:txBody>
      </p:sp>
      <p:sp>
        <p:nvSpPr>
          <p:cNvPr id="15" name="TextBox 14"/>
          <p:cNvSpPr txBox="1"/>
          <p:nvPr/>
        </p:nvSpPr>
        <p:spPr>
          <a:xfrm>
            <a:off x="750047" y="5188518"/>
            <a:ext cx="1161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Times New Roman"/>
                <a:ea typeface="PMingLiU"/>
                <a:cs typeface="+mn-cs"/>
              </a:rPr>
              <a:t>Digital</a:t>
            </a:r>
          </a:p>
        </p:txBody>
      </p:sp>
    </p:spTree>
    <p:extLst>
      <p:ext uri="{BB962C8B-B14F-4D97-AF65-F5344CB8AC3E}">
        <p14:creationId xmlns:p14="http://schemas.microsoft.com/office/powerpoint/2010/main" val="37588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4136" y="1862661"/>
            <a:ext cx="6523727" cy="42480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26627" name="Title 3"/>
          <p:cNvSpPr>
            <a:spLocks noGrp="1"/>
          </p:cNvSpPr>
          <p:nvPr>
            <p:ph type="title"/>
          </p:nvPr>
        </p:nvSpPr>
        <p:spPr>
          <a:xfrm>
            <a:off x="427568" y="493708"/>
            <a:ext cx="11476566" cy="136895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GB" altLang="en-US" sz="3200" dirty="0"/>
              <a:t>Individual Data  - Before The GALAD </a:t>
            </a:r>
            <a:r>
              <a:rPr lang="en-GB" altLang="ja-JP" sz="3200" dirty="0"/>
              <a:t>Model (Japan)</a:t>
            </a:r>
          </a:p>
        </p:txBody>
      </p:sp>
    </p:spTree>
    <p:extLst>
      <p:ext uri="{BB962C8B-B14F-4D97-AF65-F5344CB8AC3E}">
        <p14:creationId xmlns:p14="http://schemas.microsoft.com/office/powerpoint/2010/main" val="2151934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222" y="1752600"/>
            <a:ext cx="6811555" cy="44354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3" name="Title 3"/>
          <p:cNvSpPr txBox="1">
            <a:spLocks/>
          </p:cNvSpPr>
          <p:nvPr/>
        </p:nvSpPr>
        <p:spPr bwMode="auto">
          <a:xfrm>
            <a:off x="1235745" y="304800"/>
            <a:ext cx="9720510" cy="158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lvl1pPr algn="ctr">
              <a:spcBef>
                <a:spcPct val="0"/>
              </a:spcBef>
              <a:buNone/>
              <a:defRPr lang="en-US" altLang="ja-JP" sz="3200" b="1" i="0" spc="-5">
                <a:solidFill>
                  <a:srgbClr val="800000"/>
                </a:solidFill>
                <a:latin typeface="Calibri"/>
                <a:ea typeface="+mj-ea"/>
                <a:cs typeface="Calibri"/>
              </a:defRPr>
            </a:lvl1pPr>
            <a:lvl2pPr algn="ctr" rtl="0" eaLnBrk="0" fontAlgn="base" hangingPunct="0">
              <a:spcBef>
                <a:spcPct val="0"/>
              </a:spcBef>
              <a:spcAft>
                <a:spcPct val="0"/>
              </a:spcAft>
              <a:defRPr sz="4400">
                <a:solidFill>
                  <a:schemeClr val="tx2"/>
                </a:solidFill>
                <a:latin typeface="Times New Roman" pitchFamily="18" charset="0"/>
                <a:ea typeface="PMingLiU" pitchFamily="18" charset="-120"/>
              </a:defRPr>
            </a:lvl2pPr>
            <a:lvl3pPr algn="ctr" rtl="0" eaLnBrk="0" fontAlgn="base" hangingPunct="0">
              <a:spcBef>
                <a:spcPct val="0"/>
              </a:spcBef>
              <a:spcAft>
                <a:spcPct val="0"/>
              </a:spcAft>
              <a:defRPr sz="4400">
                <a:solidFill>
                  <a:schemeClr val="tx2"/>
                </a:solidFill>
                <a:latin typeface="Times New Roman" pitchFamily="18" charset="0"/>
                <a:ea typeface="PMingLiU" pitchFamily="18" charset="-120"/>
              </a:defRPr>
            </a:lvl3pPr>
            <a:lvl4pPr algn="ctr" rtl="0" eaLnBrk="0" fontAlgn="base" hangingPunct="0">
              <a:spcBef>
                <a:spcPct val="0"/>
              </a:spcBef>
              <a:spcAft>
                <a:spcPct val="0"/>
              </a:spcAft>
              <a:defRPr sz="4400">
                <a:solidFill>
                  <a:schemeClr val="tx2"/>
                </a:solidFill>
                <a:latin typeface="Times New Roman" pitchFamily="18" charset="0"/>
                <a:ea typeface="PMingLiU" pitchFamily="18" charset="-120"/>
              </a:defRPr>
            </a:lvl4pPr>
            <a:lvl5pPr algn="ctr" rtl="0" eaLnBrk="0" fontAlgn="base" hangingPunct="0">
              <a:spcBef>
                <a:spcPct val="0"/>
              </a:spcBef>
              <a:spcAft>
                <a:spcPct val="0"/>
              </a:spcAft>
              <a:defRPr sz="4400">
                <a:solidFill>
                  <a:schemeClr val="tx2"/>
                </a:solidFill>
                <a:latin typeface="Times New Roman" pitchFamily="18" charset="0"/>
                <a:ea typeface="PMingLiU" pitchFamily="18" charset="-120"/>
              </a:defRPr>
            </a:lvl5pPr>
            <a:lvl6pPr marL="457200" algn="ctr" rtl="0" eaLnBrk="0" fontAlgn="base" hangingPunct="0">
              <a:spcBef>
                <a:spcPct val="0"/>
              </a:spcBef>
              <a:spcAft>
                <a:spcPct val="0"/>
              </a:spcAft>
              <a:defRPr sz="4400">
                <a:solidFill>
                  <a:schemeClr val="tx2"/>
                </a:solidFill>
                <a:latin typeface="Times New Roman" pitchFamily="18" charset="0"/>
                <a:ea typeface="PMingLiU" pitchFamily="18" charset="-120"/>
              </a:defRPr>
            </a:lvl6pPr>
            <a:lvl7pPr marL="914400" algn="ctr" rtl="0" eaLnBrk="0" fontAlgn="base" hangingPunct="0">
              <a:spcBef>
                <a:spcPct val="0"/>
              </a:spcBef>
              <a:spcAft>
                <a:spcPct val="0"/>
              </a:spcAft>
              <a:defRPr sz="4400">
                <a:solidFill>
                  <a:schemeClr val="tx2"/>
                </a:solidFill>
                <a:latin typeface="Times New Roman" pitchFamily="18" charset="0"/>
                <a:ea typeface="PMingLiU" pitchFamily="18" charset="-120"/>
              </a:defRPr>
            </a:lvl7pPr>
            <a:lvl8pPr marL="1371600" algn="ctr" rtl="0" eaLnBrk="0" fontAlgn="base" hangingPunct="0">
              <a:spcBef>
                <a:spcPct val="0"/>
              </a:spcBef>
              <a:spcAft>
                <a:spcPct val="0"/>
              </a:spcAft>
              <a:defRPr sz="4400">
                <a:solidFill>
                  <a:schemeClr val="tx2"/>
                </a:solidFill>
                <a:latin typeface="Times New Roman" pitchFamily="18" charset="0"/>
                <a:ea typeface="PMingLiU" pitchFamily="18" charset="-120"/>
              </a:defRPr>
            </a:lvl8pPr>
            <a:lvl9pPr marL="1828800" algn="ctr" rtl="0" eaLnBrk="0" fontAlgn="base" hangingPunct="0">
              <a:spcBef>
                <a:spcPct val="0"/>
              </a:spcBef>
              <a:spcAft>
                <a:spcPct val="0"/>
              </a:spcAft>
              <a:defRPr sz="4400">
                <a:solidFill>
                  <a:schemeClr val="tx2"/>
                </a:solidFill>
                <a:latin typeface="Times New Roman" pitchFamily="18" charset="0"/>
                <a:ea typeface="PMingLiU" pitchFamily="18" charset="-120"/>
              </a:defRPr>
            </a:lvl9pPr>
          </a:lstStyle>
          <a:p>
            <a:r>
              <a:rPr lang="en-GB" dirty="0">
                <a:solidFill>
                  <a:schemeClr val="tx1"/>
                </a:solidFill>
              </a:rPr>
              <a:t>Added Value of The GALAD Model (Japan)</a:t>
            </a:r>
          </a:p>
        </p:txBody>
      </p:sp>
      <p:sp>
        <p:nvSpPr>
          <p:cNvPr id="6" name="Rectangle 5">
            <a:extLst>
              <a:ext uri="{FF2B5EF4-FFF2-40B4-BE49-F238E27FC236}">
                <a16:creationId xmlns:a16="http://schemas.microsoft.com/office/drawing/2014/main" id="{E1C3CFD4-35D4-4B27-842B-9968677D2E73}"/>
              </a:ext>
            </a:extLst>
          </p:cNvPr>
          <p:cNvSpPr/>
          <p:nvPr/>
        </p:nvSpPr>
        <p:spPr bwMode="auto">
          <a:xfrm>
            <a:off x="3697620" y="5232400"/>
            <a:ext cx="2479659" cy="366802"/>
          </a:xfrm>
          <a:prstGeom prst="rect">
            <a:avLst/>
          </a:prstGeom>
          <a:noFill/>
          <a:ln w="38100" cap="flat" cmpd="sng" algn="ctr">
            <a:solidFill>
              <a:srgbClr val="0070C0"/>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PMingLiU"/>
              <a:cs typeface="Arial" charset="0"/>
            </a:endParaRPr>
          </a:p>
        </p:txBody>
      </p:sp>
    </p:spTree>
    <p:extLst>
      <p:ext uri="{BB962C8B-B14F-4D97-AF65-F5344CB8AC3E}">
        <p14:creationId xmlns:p14="http://schemas.microsoft.com/office/powerpoint/2010/main" val="1091051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18" y="970824"/>
            <a:ext cx="11308964" cy="1016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GB" sz="3200" dirty="0"/>
              <a:t>Change In Probability of HCC, according to GALAD</a:t>
            </a:r>
            <a:br>
              <a:rPr lang="en-GB" sz="3200" dirty="0"/>
            </a:br>
            <a:r>
              <a:rPr lang="en-GB" sz="3200" dirty="0"/>
              <a:t> Before Clinical Diagnosis</a:t>
            </a:r>
            <a:br>
              <a:rPr lang="en-GB" sz="3200" dirty="0"/>
            </a:br>
            <a:endParaRPr lang="en-GB" sz="3200" dirty="0"/>
          </a:p>
        </p:txBody>
      </p:sp>
      <p:graphicFrame>
        <p:nvGraphicFramePr>
          <p:cNvPr id="49155" name="Content Placeholder 3"/>
          <p:cNvGraphicFramePr>
            <a:graphicFrameLocks noGrp="1"/>
          </p:cNvGraphicFramePr>
          <p:nvPr>
            <p:ph idx="1"/>
          </p:nvPr>
        </p:nvGraphicFramePr>
        <p:xfrm>
          <a:off x="2711277" y="1881035"/>
          <a:ext cx="6667500" cy="3759200"/>
        </p:xfrm>
        <a:graphic>
          <a:graphicData uri="http://schemas.openxmlformats.org/presentationml/2006/ole">
            <mc:AlternateContent xmlns:mc="http://schemas.openxmlformats.org/markup-compatibility/2006">
              <mc:Choice xmlns:v="urn:schemas-microsoft-com:vml" Requires="v">
                <p:oleObj spid="_x0000_s14369" name="Chart" r:id="rId4" imgW="6681795" imgH="3767655" progId="Excel.Chart.8">
                  <p:embed/>
                </p:oleObj>
              </mc:Choice>
              <mc:Fallback>
                <p:oleObj name="Chart" r:id="rId4" imgW="6681795" imgH="3767655" progId="Excel.Chart.8">
                  <p:embed/>
                  <p:pic>
                    <p:nvPicPr>
                      <p:cNvPr id="49155"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277" y="1881035"/>
                        <a:ext cx="66675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Arrow Connector 5"/>
          <p:cNvCxnSpPr/>
          <p:nvPr/>
        </p:nvCxnSpPr>
        <p:spPr>
          <a:xfrm flipH="1" flipV="1">
            <a:off x="9448364" y="2429559"/>
            <a:ext cx="20638" cy="27146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38600" y="5657711"/>
            <a:ext cx="4741863" cy="30003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effectLst/>
                <a:uLnTx/>
                <a:uFillTx/>
                <a:latin typeface="Calibri" panose="020F0502020204030204"/>
                <a:ea typeface="PMingLiU"/>
                <a:cs typeface="+mn-cs"/>
              </a:rPr>
              <a:t>Time (days) before HCC is picked up on surveillance</a:t>
            </a:r>
          </a:p>
        </p:txBody>
      </p:sp>
      <p:sp>
        <p:nvSpPr>
          <p:cNvPr id="8" name="TextBox 7"/>
          <p:cNvSpPr txBox="1"/>
          <p:nvPr/>
        </p:nvSpPr>
        <p:spPr>
          <a:xfrm>
            <a:off x="9538589" y="3559614"/>
            <a:ext cx="1246188" cy="50783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effectLst/>
                <a:uLnTx/>
                <a:uFillTx/>
                <a:latin typeface="Calibri" panose="020F0502020204030204"/>
                <a:ea typeface="PMingLiU"/>
                <a:cs typeface="+mn-cs"/>
              </a:rPr>
              <a:t>Probability of HCC</a:t>
            </a:r>
          </a:p>
        </p:txBody>
      </p:sp>
      <p:sp>
        <p:nvSpPr>
          <p:cNvPr id="9" name="TextBox 8"/>
          <p:cNvSpPr txBox="1"/>
          <p:nvPr/>
        </p:nvSpPr>
        <p:spPr>
          <a:xfrm>
            <a:off x="9847262" y="1986824"/>
            <a:ext cx="1535112" cy="11310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effectLst/>
                <a:uLnTx/>
                <a:uFillTx/>
                <a:latin typeface="Calibri" panose="020F0502020204030204"/>
                <a:ea typeface="PMingLiU"/>
                <a:cs typeface="+mn-cs"/>
              </a:rPr>
              <a:t>HCC diagnosis: picked up on screening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effectLst/>
                <a:uLnTx/>
                <a:uFillTx/>
                <a:latin typeface="Calibri" panose="020F0502020204030204"/>
                <a:ea typeface="PMingLiU"/>
                <a:cs typeface="+mn-cs"/>
              </a:rPr>
              <a:t>(median1.8cm,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effectLst/>
                <a:uLnTx/>
                <a:uFillTx/>
                <a:latin typeface="Calibri" panose="020F0502020204030204"/>
                <a:ea typeface="PMingLiU"/>
                <a:cs typeface="+mn-cs"/>
              </a:rPr>
              <a:t>90%&lt;3cm)</a:t>
            </a:r>
          </a:p>
        </p:txBody>
      </p:sp>
      <p:sp>
        <p:nvSpPr>
          <p:cNvPr id="10" name="TextBox 9"/>
          <p:cNvSpPr txBox="1"/>
          <p:nvPr/>
        </p:nvSpPr>
        <p:spPr>
          <a:xfrm>
            <a:off x="4641429" y="3507582"/>
            <a:ext cx="2327275" cy="30777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a:ea typeface="PMingLiU"/>
                <a:cs typeface="+mn-cs"/>
              </a:rPr>
              <a:t>Patients developing HCC</a:t>
            </a:r>
          </a:p>
        </p:txBody>
      </p:sp>
      <p:sp>
        <p:nvSpPr>
          <p:cNvPr id="3" name="Rectangle 2"/>
          <p:cNvSpPr/>
          <p:nvPr/>
        </p:nvSpPr>
        <p:spPr>
          <a:xfrm>
            <a:off x="4934295" y="4650073"/>
            <a:ext cx="355257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PMingLiU"/>
                <a:cs typeface="Arial" panose="020B0604020202020204" pitchFamily="34" charset="0"/>
              </a:rPr>
              <a:t>Control subjects – not developing  HCC</a:t>
            </a:r>
          </a:p>
        </p:txBody>
      </p:sp>
      <p:sp>
        <p:nvSpPr>
          <p:cNvPr id="5" name="Rectangle 4"/>
          <p:cNvSpPr/>
          <p:nvPr/>
        </p:nvSpPr>
        <p:spPr>
          <a:xfrm>
            <a:off x="7476331" y="6275263"/>
            <a:ext cx="474186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00" b="0" u="none" strike="noStrike" kern="0" cap="none" spc="0" normalizeH="0" baseline="0" noProof="0" dirty="0">
                <a:ln>
                  <a:noFill/>
                </a:ln>
                <a:effectLst/>
                <a:uLnTx/>
                <a:uFillTx/>
                <a:latin typeface="Arial" panose="020B0604020202020204" pitchFamily="34" charset="0"/>
                <a:ea typeface="PMingLiU"/>
                <a:cs typeface="Arial" panose="020B0604020202020204" pitchFamily="34" charset="0"/>
              </a:rPr>
              <a:t>Data Courtesy of Dr T Kumada and Dr H Toyoda, Ogaki, Japan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u="none" strike="noStrike" kern="0" cap="none" spc="0" normalizeH="0" baseline="0" noProof="0" dirty="0">
                <a:ln>
                  <a:noFill/>
                </a:ln>
                <a:effectLst/>
                <a:uLnTx/>
                <a:uFillTx/>
                <a:latin typeface="Arial" panose="020B0604020202020204" pitchFamily="34" charset="0"/>
                <a:ea typeface="PMingLiU"/>
                <a:cs typeface="Arial" panose="020B0604020202020204" pitchFamily="34" charset="0"/>
              </a:rPr>
              <a:t>Analysis by Emily and Oliver de Groot</a:t>
            </a:r>
          </a:p>
        </p:txBody>
      </p:sp>
    </p:spTree>
    <p:extLst>
      <p:ext uri="{BB962C8B-B14F-4D97-AF65-F5344CB8AC3E}">
        <p14:creationId xmlns:p14="http://schemas.microsoft.com/office/powerpoint/2010/main" val="698881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095"/>
            <a:ext cx="109728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GB" sz="3200" dirty="0"/>
              <a:t>Changes After Resection With Curative Intent According To Recurrence Within Two Years</a:t>
            </a:r>
          </a:p>
        </p:txBody>
      </p:sp>
      <p:pic>
        <p:nvPicPr>
          <p:cNvPr id="3" name="Picture 2"/>
          <p:cNvPicPr>
            <a:picLocks noChangeAspect="1"/>
          </p:cNvPicPr>
          <p:nvPr/>
        </p:nvPicPr>
        <p:blipFill>
          <a:blip r:embed="rId2"/>
          <a:stretch>
            <a:fillRect/>
          </a:stretch>
        </p:blipFill>
        <p:spPr>
          <a:xfrm>
            <a:off x="819491" y="2106386"/>
            <a:ext cx="5399008" cy="3806381"/>
          </a:xfrm>
          <a:prstGeom prst="rect">
            <a:avLst/>
          </a:prstGeom>
        </p:spPr>
      </p:pic>
      <p:pic>
        <p:nvPicPr>
          <p:cNvPr id="5" name="Picture 4"/>
          <p:cNvPicPr>
            <a:picLocks noChangeAspect="1"/>
          </p:cNvPicPr>
          <p:nvPr/>
        </p:nvPicPr>
        <p:blipFill>
          <a:blip r:embed="rId3"/>
          <a:stretch>
            <a:fillRect/>
          </a:stretch>
        </p:blipFill>
        <p:spPr>
          <a:xfrm>
            <a:off x="6106886" y="2133600"/>
            <a:ext cx="5265623" cy="3806381"/>
          </a:xfrm>
          <a:prstGeom prst="rect">
            <a:avLst/>
          </a:prstGeom>
        </p:spPr>
      </p:pic>
      <p:sp>
        <p:nvSpPr>
          <p:cNvPr id="4" name="TextBox 3"/>
          <p:cNvSpPr txBox="1"/>
          <p:nvPr/>
        </p:nvSpPr>
        <p:spPr>
          <a:xfrm>
            <a:off x="9525000" y="6581001"/>
            <a:ext cx="340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panose="020B0604020202020204" pitchFamily="34" charset="0"/>
                <a:ea typeface="PMingLiU"/>
                <a:cs typeface="Arial" panose="020B0604020202020204" pitchFamily="34" charset="0"/>
              </a:rPr>
              <a:t>Johnson et al., EASL 2017</a:t>
            </a:r>
          </a:p>
        </p:txBody>
      </p:sp>
    </p:spTree>
    <p:extLst>
      <p:ext uri="{BB962C8B-B14F-4D97-AF65-F5344CB8AC3E}">
        <p14:creationId xmlns:p14="http://schemas.microsoft.com/office/powerpoint/2010/main" val="1087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6309"/>
            <a:ext cx="10972800" cy="8184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lgn="ctr" defTabSz="914400"/>
            <a:r>
              <a:rPr lang="en-US" altLang="ja-JP" sz="3200" spc="-5" dirty="0">
                <a:latin typeface="Calibri"/>
                <a:cs typeface="Calibri"/>
              </a:rPr>
              <a:t>Combination Biomarkers</a:t>
            </a:r>
          </a:p>
        </p:txBody>
      </p:sp>
      <p:pic>
        <p:nvPicPr>
          <p:cNvPr id="5" name="Picture 4"/>
          <p:cNvPicPr>
            <a:picLocks noChangeAspect="1"/>
          </p:cNvPicPr>
          <p:nvPr/>
        </p:nvPicPr>
        <p:blipFill rotWithShape="1">
          <a:blip r:embed="rId2"/>
          <a:srcRect b="12184"/>
          <a:stretch/>
        </p:blipFill>
        <p:spPr>
          <a:xfrm>
            <a:off x="3327796" y="2133600"/>
            <a:ext cx="3873500" cy="3390388"/>
          </a:xfrm>
          <a:prstGeom prst="rect">
            <a:avLst/>
          </a:prstGeom>
        </p:spPr>
      </p:pic>
      <p:sp>
        <p:nvSpPr>
          <p:cNvPr id="7" name="TextBox 6"/>
          <p:cNvSpPr txBox="1"/>
          <p:nvPr/>
        </p:nvSpPr>
        <p:spPr>
          <a:xfrm>
            <a:off x="2027927" y="1429600"/>
            <a:ext cx="8208429" cy="646331"/>
          </a:xfrm>
          <a:prstGeom prst="rect">
            <a:avLst/>
          </a:prstGeom>
          <a:solidFill>
            <a:srgbClr val="CCFFCC"/>
          </a:solidFill>
          <a:ln>
            <a:solidFill>
              <a:srgbClr val="000000"/>
            </a:solidFill>
          </a:ln>
        </p:spPr>
        <p:txBody>
          <a:bodyPr wrap="square" rtlCol="0">
            <a:spAutoFit/>
          </a:bodyPr>
          <a:lstStyle/>
          <a:p>
            <a:pPr algn="ctr" defTabSz="457200"/>
            <a:r>
              <a:rPr lang="en-US" dirty="0">
                <a:solidFill>
                  <a:prstClr val="black"/>
                </a:solidFill>
                <a:latin typeface="Calibri"/>
              </a:rPr>
              <a:t>Validation of GALAD – </a:t>
            </a:r>
            <a:r>
              <a:rPr lang="en-US" b="1" dirty="0">
                <a:solidFill>
                  <a:srgbClr val="FF0000"/>
                </a:solidFill>
                <a:latin typeface="Calibri"/>
              </a:rPr>
              <a:t>G</a:t>
            </a:r>
            <a:r>
              <a:rPr lang="en-US" dirty="0">
                <a:solidFill>
                  <a:prstClr val="black"/>
                </a:solidFill>
                <a:latin typeface="Calibri"/>
              </a:rPr>
              <a:t>ender, </a:t>
            </a:r>
            <a:r>
              <a:rPr lang="en-US" b="1" dirty="0">
                <a:solidFill>
                  <a:srgbClr val="FF0000"/>
                </a:solidFill>
                <a:latin typeface="Calibri"/>
              </a:rPr>
              <a:t>A</a:t>
            </a:r>
            <a:r>
              <a:rPr lang="en-US" dirty="0">
                <a:solidFill>
                  <a:prstClr val="black"/>
                </a:solidFill>
                <a:latin typeface="Calibri"/>
              </a:rPr>
              <a:t>ge, </a:t>
            </a:r>
            <a:r>
              <a:rPr lang="en-US" b="1" dirty="0">
                <a:solidFill>
                  <a:srgbClr val="FF0000"/>
                </a:solidFill>
                <a:latin typeface="Calibri"/>
              </a:rPr>
              <a:t>L</a:t>
            </a:r>
            <a:r>
              <a:rPr lang="en-US" dirty="0">
                <a:solidFill>
                  <a:prstClr val="black"/>
                </a:solidFill>
                <a:latin typeface="Calibri"/>
              </a:rPr>
              <a:t>3, </a:t>
            </a:r>
            <a:r>
              <a:rPr lang="en-US" b="1" dirty="0">
                <a:solidFill>
                  <a:srgbClr val="FF0000"/>
                </a:solidFill>
                <a:latin typeface="Calibri"/>
              </a:rPr>
              <a:t>A</a:t>
            </a:r>
            <a:r>
              <a:rPr lang="en-US" dirty="0">
                <a:solidFill>
                  <a:prstClr val="black"/>
                </a:solidFill>
                <a:latin typeface="Calibri"/>
              </a:rPr>
              <a:t>FP, </a:t>
            </a:r>
            <a:r>
              <a:rPr lang="en-US" b="1" dirty="0">
                <a:solidFill>
                  <a:srgbClr val="FF0000"/>
                </a:solidFill>
                <a:latin typeface="Calibri"/>
              </a:rPr>
              <a:t>D</a:t>
            </a:r>
            <a:r>
              <a:rPr lang="en-US" dirty="0">
                <a:solidFill>
                  <a:prstClr val="black"/>
                </a:solidFill>
                <a:latin typeface="Calibri"/>
              </a:rPr>
              <a:t>CP in 7155 patients – 2430 with HCC and 4725 with CLD from UK, Japan, Hong Kong &amp; Germany</a:t>
            </a:r>
          </a:p>
        </p:txBody>
      </p:sp>
      <p:sp>
        <p:nvSpPr>
          <p:cNvPr id="8" name="Rectangle 7"/>
          <p:cNvSpPr/>
          <p:nvPr/>
        </p:nvSpPr>
        <p:spPr>
          <a:xfrm>
            <a:off x="228600" y="6517168"/>
            <a:ext cx="2119491" cy="246221"/>
          </a:xfrm>
          <a:prstGeom prst="rect">
            <a:avLst/>
          </a:prstGeom>
        </p:spPr>
        <p:txBody>
          <a:bodyPr wrap="none">
            <a:spAutoFit/>
          </a:bodyPr>
          <a:lstStyle/>
          <a:p>
            <a:pPr defTabSz="457200"/>
            <a:r>
              <a:rPr lang="en-US" sz="1000" dirty="0" err="1">
                <a:latin typeface="Arial" panose="020B0604020202020204" pitchFamily="34" charset="0"/>
                <a:cs typeface="Arial" panose="020B0604020202020204" pitchFamily="34" charset="0"/>
              </a:rPr>
              <a:t>Berhane</a:t>
            </a:r>
            <a:r>
              <a:rPr lang="en-US" sz="1000" dirty="0">
                <a:latin typeface="Arial" panose="020B0604020202020204" pitchFamily="34" charset="0"/>
                <a:cs typeface="Arial" panose="020B0604020202020204" pitchFamily="34" charset="0"/>
              </a:rPr>
              <a:t> Clinical Gastro </a:t>
            </a:r>
            <a:r>
              <a:rPr lang="en-US" sz="1000" dirty="0" err="1">
                <a:latin typeface="Arial" panose="020B0604020202020204" pitchFamily="34" charset="0"/>
                <a:cs typeface="Arial" panose="020B0604020202020204" pitchFamily="34" charset="0"/>
              </a:rPr>
              <a:t>Hep</a:t>
            </a:r>
            <a:r>
              <a:rPr lang="en-US" sz="1000" dirty="0">
                <a:latin typeface="Arial" panose="020B0604020202020204" pitchFamily="34" charset="0"/>
                <a:cs typeface="Arial" panose="020B0604020202020204" pitchFamily="34" charset="0"/>
              </a:rPr>
              <a:t> 2016</a:t>
            </a:r>
          </a:p>
        </p:txBody>
      </p:sp>
      <p:sp>
        <p:nvSpPr>
          <p:cNvPr id="9" name="TextBox 8"/>
          <p:cNvSpPr txBox="1"/>
          <p:nvPr/>
        </p:nvSpPr>
        <p:spPr>
          <a:xfrm>
            <a:off x="3505200" y="2133600"/>
            <a:ext cx="4010993" cy="369332"/>
          </a:xfrm>
          <a:prstGeom prst="rect">
            <a:avLst/>
          </a:prstGeom>
          <a:solidFill>
            <a:srgbClr val="FFFFFF"/>
          </a:solidFill>
        </p:spPr>
        <p:txBody>
          <a:bodyPr wrap="square" rtlCol="0">
            <a:spAutoFit/>
          </a:bodyPr>
          <a:lstStyle/>
          <a:p>
            <a:pPr algn="ctr" defTabSz="457200"/>
            <a:r>
              <a:rPr lang="en-US" b="1" dirty="0">
                <a:solidFill>
                  <a:prstClr val="black"/>
                </a:solidFill>
                <a:latin typeface="Calibri"/>
              </a:rPr>
              <a:t>Japanese Cohort (within Milan</a:t>
            </a:r>
          </a:p>
        </p:txBody>
      </p:sp>
      <p:sp>
        <p:nvSpPr>
          <p:cNvPr id="10" name="TextBox 9"/>
          <p:cNvSpPr txBox="1"/>
          <p:nvPr/>
        </p:nvSpPr>
        <p:spPr>
          <a:xfrm rot="16200000">
            <a:off x="3007523" y="3768678"/>
            <a:ext cx="954107" cy="307777"/>
          </a:xfrm>
          <a:prstGeom prst="rect">
            <a:avLst/>
          </a:prstGeom>
          <a:solidFill>
            <a:srgbClr val="FFFFFF"/>
          </a:solidFill>
        </p:spPr>
        <p:txBody>
          <a:bodyPr wrap="none" rtlCol="0">
            <a:spAutoFit/>
          </a:bodyPr>
          <a:lstStyle/>
          <a:p>
            <a:pPr defTabSz="457200"/>
            <a:r>
              <a:rPr lang="en-US" sz="1400" b="1" dirty="0">
                <a:solidFill>
                  <a:prstClr val="black"/>
                </a:solidFill>
                <a:latin typeface="Calibri"/>
              </a:rPr>
              <a:t>Sensitivity</a:t>
            </a:r>
          </a:p>
        </p:txBody>
      </p:sp>
      <p:sp>
        <p:nvSpPr>
          <p:cNvPr id="11" name="TextBox 10"/>
          <p:cNvSpPr txBox="1"/>
          <p:nvPr/>
        </p:nvSpPr>
        <p:spPr>
          <a:xfrm>
            <a:off x="4886710" y="5216212"/>
            <a:ext cx="1107996" cy="307777"/>
          </a:xfrm>
          <a:prstGeom prst="rect">
            <a:avLst/>
          </a:prstGeom>
          <a:solidFill>
            <a:srgbClr val="FFFFFF"/>
          </a:solidFill>
        </p:spPr>
        <p:txBody>
          <a:bodyPr wrap="none" rtlCol="0">
            <a:spAutoFit/>
          </a:bodyPr>
          <a:lstStyle/>
          <a:p>
            <a:pPr defTabSz="457200"/>
            <a:r>
              <a:rPr lang="en-US" sz="1400" b="1" dirty="0">
                <a:solidFill>
                  <a:prstClr val="black"/>
                </a:solidFill>
                <a:latin typeface="Calibri"/>
              </a:rPr>
              <a:t>1-Specitivity</a:t>
            </a:r>
          </a:p>
        </p:txBody>
      </p:sp>
      <p:sp>
        <p:nvSpPr>
          <p:cNvPr id="12" name="TextBox 11"/>
          <p:cNvSpPr txBox="1"/>
          <p:nvPr/>
        </p:nvSpPr>
        <p:spPr>
          <a:xfrm>
            <a:off x="6877583" y="2489290"/>
            <a:ext cx="1348296" cy="646331"/>
          </a:xfrm>
          <a:prstGeom prst="rect">
            <a:avLst/>
          </a:prstGeom>
          <a:solidFill>
            <a:srgbClr val="B3A2C7"/>
          </a:solidFill>
        </p:spPr>
        <p:txBody>
          <a:bodyPr wrap="none" rtlCol="0">
            <a:spAutoFit/>
          </a:bodyPr>
          <a:lstStyle/>
          <a:p>
            <a:pPr defTabSz="457200"/>
            <a:r>
              <a:rPr lang="en-US" b="1" dirty="0">
                <a:solidFill>
                  <a:srgbClr val="FF0000"/>
                </a:solidFill>
                <a:latin typeface="Calibri"/>
              </a:rPr>
              <a:t>GALAD </a:t>
            </a:r>
          </a:p>
          <a:p>
            <a:pPr defTabSz="457200"/>
            <a:r>
              <a:rPr lang="en-US" b="1" dirty="0">
                <a:solidFill>
                  <a:srgbClr val="FF0000"/>
                </a:solidFill>
                <a:latin typeface="Calibri"/>
              </a:rPr>
              <a:t>AUROC 0.91</a:t>
            </a:r>
          </a:p>
        </p:txBody>
      </p:sp>
      <p:sp>
        <p:nvSpPr>
          <p:cNvPr id="13" name="TextBox 12"/>
          <p:cNvSpPr txBox="1"/>
          <p:nvPr/>
        </p:nvSpPr>
        <p:spPr>
          <a:xfrm>
            <a:off x="6877583" y="3070341"/>
            <a:ext cx="1351652" cy="646331"/>
          </a:xfrm>
          <a:prstGeom prst="rect">
            <a:avLst/>
          </a:prstGeom>
          <a:solidFill>
            <a:srgbClr val="B3A2C7"/>
          </a:solidFill>
        </p:spPr>
        <p:txBody>
          <a:bodyPr wrap="none" rtlCol="0">
            <a:spAutoFit/>
          </a:bodyPr>
          <a:lstStyle/>
          <a:p>
            <a:pPr defTabSz="457200"/>
            <a:r>
              <a:rPr lang="en-US" b="1" dirty="0">
                <a:solidFill>
                  <a:srgbClr val="008000"/>
                </a:solidFill>
                <a:latin typeface="Calibri"/>
              </a:rPr>
              <a:t>AFP</a:t>
            </a:r>
          </a:p>
          <a:p>
            <a:pPr defTabSz="457200"/>
            <a:r>
              <a:rPr lang="en-US" b="1" dirty="0">
                <a:solidFill>
                  <a:srgbClr val="008000"/>
                </a:solidFill>
                <a:latin typeface="Calibri"/>
              </a:rPr>
              <a:t>AUROC 0.87</a:t>
            </a:r>
          </a:p>
        </p:txBody>
      </p:sp>
      <p:sp>
        <p:nvSpPr>
          <p:cNvPr id="14" name="TextBox 13"/>
          <p:cNvSpPr txBox="1"/>
          <p:nvPr/>
        </p:nvSpPr>
        <p:spPr>
          <a:xfrm>
            <a:off x="6877583" y="3700992"/>
            <a:ext cx="1351652" cy="646331"/>
          </a:xfrm>
          <a:prstGeom prst="rect">
            <a:avLst/>
          </a:prstGeom>
          <a:solidFill>
            <a:srgbClr val="B3A2C7"/>
          </a:solidFill>
        </p:spPr>
        <p:txBody>
          <a:bodyPr wrap="none" rtlCol="0">
            <a:spAutoFit/>
          </a:bodyPr>
          <a:lstStyle/>
          <a:p>
            <a:pPr defTabSz="457200"/>
            <a:r>
              <a:rPr lang="en-US" b="1" dirty="0">
                <a:solidFill>
                  <a:srgbClr val="0000FF"/>
                </a:solidFill>
                <a:latin typeface="Calibri"/>
              </a:rPr>
              <a:t>DCP</a:t>
            </a:r>
          </a:p>
          <a:p>
            <a:pPr defTabSz="457200"/>
            <a:r>
              <a:rPr lang="en-US" b="1" dirty="0">
                <a:solidFill>
                  <a:srgbClr val="0000FF"/>
                </a:solidFill>
                <a:latin typeface="Calibri"/>
              </a:rPr>
              <a:t>AUROC 0.78</a:t>
            </a:r>
          </a:p>
        </p:txBody>
      </p:sp>
      <p:sp>
        <p:nvSpPr>
          <p:cNvPr id="15" name="TextBox 14"/>
          <p:cNvSpPr txBox="1"/>
          <p:nvPr/>
        </p:nvSpPr>
        <p:spPr>
          <a:xfrm>
            <a:off x="6877583" y="4321915"/>
            <a:ext cx="1348296" cy="646331"/>
          </a:xfrm>
          <a:prstGeom prst="rect">
            <a:avLst/>
          </a:prstGeom>
          <a:solidFill>
            <a:srgbClr val="B3A2C7"/>
          </a:solidFill>
        </p:spPr>
        <p:txBody>
          <a:bodyPr wrap="none" rtlCol="0">
            <a:spAutoFit/>
          </a:bodyPr>
          <a:lstStyle/>
          <a:p>
            <a:pPr defTabSz="457200"/>
            <a:r>
              <a:rPr lang="en-US" b="1" dirty="0">
                <a:solidFill>
                  <a:srgbClr val="FFFF00"/>
                </a:solidFill>
                <a:latin typeface="Calibri"/>
              </a:rPr>
              <a:t>AFP-L3</a:t>
            </a:r>
          </a:p>
          <a:p>
            <a:pPr defTabSz="457200"/>
            <a:r>
              <a:rPr lang="en-US" b="1" dirty="0">
                <a:solidFill>
                  <a:srgbClr val="FFFF00"/>
                </a:solidFill>
                <a:latin typeface="Calibri"/>
              </a:rPr>
              <a:t>AUROC 0.71</a:t>
            </a:r>
          </a:p>
        </p:txBody>
      </p:sp>
      <p:sp>
        <p:nvSpPr>
          <p:cNvPr id="19" name="TextBox 18"/>
          <p:cNvSpPr txBox="1"/>
          <p:nvPr/>
        </p:nvSpPr>
        <p:spPr>
          <a:xfrm>
            <a:off x="1572556" y="5512747"/>
            <a:ext cx="8859176" cy="830997"/>
          </a:xfrm>
          <a:prstGeom prst="rect">
            <a:avLst/>
          </a:prstGeom>
          <a:solidFill>
            <a:srgbClr val="FFFF00"/>
          </a:solidFill>
          <a:ln>
            <a:solidFill>
              <a:srgbClr val="000000"/>
            </a:solidFill>
          </a:ln>
        </p:spPr>
        <p:txBody>
          <a:bodyPr wrap="square" rtlCol="0">
            <a:spAutoFit/>
          </a:bodyPr>
          <a:lstStyle/>
          <a:p>
            <a:pPr algn="ctr" defTabSz="457200"/>
            <a:r>
              <a:rPr lang="en-US" sz="2400" dirty="0">
                <a:solidFill>
                  <a:prstClr val="black"/>
                </a:solidFill>
                <a:latin typeface="Calibri"/>
              </a:rPr>
              <a:t>Combination performs better than each individual biomarker in large retrospective cohorts for all HCC and curable HCC</a:t>
            </a:r>
          </a:p>
        </p:txBody>
      </p:sp>
    </p:spTree>
    <p:extLst>
      <p:ext uri="{BB962C8B-B14F-4D97-AF65-F5344CB8AC3E}">
        <p14:creationId xmlns:p14="http://schemas.microsoft.com/office/powerpoint/2010/main" val="531683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402" y="1846345"/>
            <a:ext cx="6285196" cy="459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50915" y="2784164"/>
            <a:ext cx="8505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ea typeface="PMingLiU"/>
                <a:cs typeface="+mn-cs"/>
              </a:rPr>
              <a:t>HCCs</a:t>
            </a:r>
          </a:p>
        </p:txBody>
      </p:sp>
      <p:sp>
        <p:nvSpPr>
          <p:cNvPr id="4" name="TextBox 3"/>
          <p:cNvSpPr txBox="1"/>
          <p:nvPr/>
        </p:nvSpPr>
        <p:spPr>
          <a:xfrm>
            <a:off x="1799024" y="4829978"/>
            <a:ext cx="11543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ea typeface="PMingLiU"/>
                <a:cs typeface="+mn-cs"/>
              </a:rPr>
              <a:t>Non-HCCs</a:t>
            </a:r>
          </a:p>
        </p:txBody>
      </p:sp>
      <p:sp>
        <p:nvSpPr>
          <p:cNvPr id="2" name="TextBox 1"/>
          <p:cNvSpPr txBox="1"/>
          <p:nvPr/>
        </p:nvSpPr>
        <p:spPr>
          <a:xfrm>
            <a:off x="685800" y="646328"/>
            <a:ext cx="11302737" cy="10772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a:spcBef>
                <a:spcPct val="0"/>
              </a:spcBef>
              <a:buNone/>
              <a:defRPr sz="3200" b="1" spc="-5">
                <a:solidFill>
                  <a:srgbClr val="800000"/>
                </a:solidFill>
                <a:latin typeface="Calibri"/>
                <a:ea typeface="+mj-ea"/>
                <a:cs typeface="Calibri"/>
              </a:defRPr>
            </a:lvl1pPr>
          </a:lstStyle>
          <a:p>
            <a:r>
              <a:rPr lang="en-GB" dirty="0">
                <a:solidFill>
                  <a:schemeClr val="tx1"/>
                </a:solidFill>
              </a:rPr>
              <a:t>Combining the Absolute And Dynamic* Aspects of GALAD</a:t>
            </a:r>
          </a:p>
          <a:p>
            <a:r>
              <a:rPr lang="en-GB" dirty="0">
                <a:solidFill>
                  <a:schemeClr val="tx1"/>
                </a:solidFill>
              </a:rPr>
              <a:t>Towards ‘Personalised Diagnostics’</a:t>
            </a:r>
          </a:p>
        </p:txBody>
      </p:sp>
      <p:sp>
        <p:nvSpPr>
          <p:cNvPr id="5" name="TextBox 4"/>
          <p:cNvSpPr txBox="1"/>
          <p:nvPr/>
        </p:nvSpPr>
        <p:spPr>
          <a:xfrm>
            <a:off x="301658" y="6419654"/>
            <a:ext cx="48642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ea typeface="PMingLiU"/>
                <a:cs typeface="+mn-cs"/>
              </a:rPr>
              <a:t>*Statistical control process methodology</a:t>
            </a:r>
          </a:p>
        </p:txBody>
      </p:sp>
      <p:sp>
        <p:nvSpPr>
          <p:cNvPr id="6" name="TextBox 5"/>
          <p:cNvSpPr txBox="1"/>
          <p:nvPr/>
        </p:nvSpPr>
        <p:spPr>
          <a:xfrm>
            <a:off x="9753600" y="6439974"/>
            <a:ext cx="334651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panose="020B0604020202020204" pitchFamily="34" charset="0"/>
                <a:ea typeface="PMingLiU"/>
                <a:cs typeface="Arial" panose="020B0604020202020204" pitchFamily="34" charset="0"/>
              </a:rPr>
              <a:t>Berhane et al., EASL 2017</a:t>
            </a:r>
          </a:p>
        </p:txBody>
      </p:sp>
    </p:spTree>
    <p:extLst>
      <p:ext uri="{BB962C8B-B14F-4D97-AF65-F5344CB8AC3E}">
        <p14:creationId xmlns:p14="http://schemas.microsoft.com/office/powerpoint/2010/main" val="3044533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264772" y="656271"/>
            <a:ext cx="9662455" cy="8184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lgn="ctr" defTabSz="914400"/>
            <a:r>
              <a:rPr lang="en-US" sz="3200" spc="-5" dirty="0">
                <a:latin typeface="Calibri"/>
                <a:cs typeface="Calibri"/>
              </a:rPr>
              <a:t>Test Characteristics Prospective RT of US vs US and BM</a:t>
            </a:r>
          </a:p>
        </p:txBody>
      </p:sp>
      <p:graphicFrame>
        <p:nvGraphicFramePr>
          <p:cNvPr id="6" name="Table 5"/>
          <p:cNvGraphicFramePr>
            <a:graphicFrameLocks noGrp="1"/>
          </p:cNvGraphicFramePr>
          <p:nvPr/>
        </p:nvGraphicFramePr>
        <p:xfrm>
          <a:off x="2590800" y="1828800"/>
          <a:ext cx="6096000" cy="148336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b="1" dirty="0"/>
                        <a:t>HCC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a:t>No HCC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b="1" dirty="0"/>
                        <a:t>US positive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21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25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b="1" dirty="0"/>
                        <a:t>US negative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1744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1753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1765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1774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TextBox 6"/>
          <p:cNvSpPr txBox="1"/>
          <p:nvPr/>
        </p:nvSpPr>
        <p:spPr>
          <a:xfrm>
            <a:off x="4664962" y="3393561"/>
            <a:ext cx="1957950" cy="646331"/>
          </a:xfrm>
          <a:prstGeom prst="rect">
            <a:avLst/>
          </a:prstGeom>
          <a:noFill/>
        </p:spPr>
        <p:txBody>
          <a:bodyPr wrap="none" rtlCol="0">
            <a:spAutoFit/>
          </a:bodyPr>
          <a:lstStyle/>
          <a:p>
            <a:pPr defTabSz="457200"/>
            <a:r>
              <a:rPr lang="en-US" b="1" dirty="0">
                <a:solidFill>
                  <a:srgbClr val="FF0000"/>
                </a:solidFill>
                <a:latin typeface="Calibri"/>
              </a:rPr>
              <a:t>Sensitivity = 44.4%</a:t>
            </a:r>
          </a:p>
          <a:p>
            <a:pPr defTabSz="457200"/>
            <a:r>
              <a:rPr lang="en-US" b="1" dirty="0">
                <a:solidFill>
                  <a:srgbClr val="0000FF"/>
                </a:solidFill>
                <a:latin typeface="Calibri"/>
              </a:rPr>
              <a:t>Specificity = 98.8%</a:t>
            </a:r>
          </a:p>
        </p:txBody>
      </p:sp>
      <p:sp>
        <p:nvSpPr>
          <p:cNvPr id="8" name="TextBox 7"/>
          <p:cNvSpPr txBox="1"/>
          <p:nvPr/>
        </p:nvSpPr>
        <p:spPr>
          <a:xfrm>
            <a:off x="8848258" y="2212344"/>
            <a:ext cx="1188471" cy="369332"/>
          </a:xfrm>
          <a:prstGeom prst="rect">
            <a:avLst/>
          </a:prstGeom>
          <a:noFill/>
        </p:spPr>
        <p:txBody>
          <a:bodyPr wrap="none" rtlCol="0">
            <a:spAutoFit/>
          </a:bodyPr>
          <a:lstStyle/>
          <a:p>
            <a:pPr defTabSz="457200"/>
            <a:r>
              <a:rPr lang="en-US" b="1" dirty="0">
                <a:solidFill>
                  <a:srgbClr val="FF0000"/>
                </a:solidFill>
                <a:latin typeface="Calibri"/>
              </a:rPr>
              <a:t>PPV = 16%</a:t>
            </a:r>
          </a:p>
        </p:txBody>
      </p:sp>
      <p:sp>
        <p:nvSpPr>
          <p:cNvPr id="9" name="TextBox 8"/>
          <p:cNvSpPr txBox="1"/>
          <p:nvPr/>
        </p:nvSpPr>
        <p:spPr>
          <a:xfrm>
            <a:off x="8848258" y="2600948"/>
            <a:ext cx="1396311" cy="369332"/>
          </a:xfrm>
          <a:prstGeom prst="rect">
            <a:avLst/>
          </a:prstGeom>
          <a:noFill/>
        </p:spPr>
        <p:txBody>
          <a:bodyPr wrap="none" rtlCol="0">
            <a:spAutoFit/>
          </a:bodyPr>
          <a:lstStyle/>
          <a:p>
            <a:pPr defTabSz="457200"/>
            <a:r>
              <a:rPr lang="en-US" b="1" dirty="0">
                <a:solidFill>
                  <a:srgbClr val="0000FF"/>
                </a:solidFill>
                <a:latin typeface="Calibri"/>
              </a:rPr>
              <a:t>NPV = 99.4%</a:t>
            </a:r>
          </a:p>
        </p:txBody>
      </p:sp>
      <p:sp>
        <p:nvSpPr>
          <p:cNvPr id="10" name="TextBox 9"/>
          <p:cNvSpPr txBox="1"/>
          <p:nvPr/>
        </p:nvSpPr>
        <p:spPr>
          <a:xfrm>
            <a:off x="7351383" y="3547314"/>
            <a:ext cx="2606716" cy="369332"/>
          </a:xfrm>
          <a:prstGeom prst="rect">
            <a:avLst/>
          </a:prstGeom>
          <a:noFill/>
        </p:spPr>
        <p:txBody>
          <a:bodyPr wrap="none" rtlCol="0">
            <a:spAutoFit/>
          </a:bodyPr>
          <a:lstStyle/>
          <a:p>
            <a:pPr defTabSz="457200"/>
            <a:r>
              <a:rPr lang="en-US" b="1" dirty="0">
                <a:solidFill>
                  <a:srgbClr val="FF0000"/>
                </a:solidFill>
                <a:latin typeface="Calibri"/>
              </a:rPr>
              <a:t>False positive rate = 1.2%</a:t>
            </a:r>
          </a:p>
        </p:txBody>
      </p:sp>
      <p:graphicFrame>
        <p:nvGraphicFramePr>
          <p:cNvPr id="11" name="Table 10"/>
          <p:cNvGraphicFramePr>
            <a:graphicFrameLocks noGrp="1"/>
          </p:cNvGraphicFramePr>
          <p:nvPr/>
        </p:nvGraphicFramePr>
        <p:xfrm>
          <a:off x="2157633" y="4397734"/>
          <a:ext cx="6724204" cy="1483360"/>
        </p:xfrm>
        <a:graphic>
          <a:graphicData uri="http://schemas.openxmlformats.org/drawingml/2006/table">
            <a:tbl>
              <a:tblPr firstRow="1" bandRow="1">
                <a:tableStyleId>{2D5ABB26-0587-4C30-8999-92F81FD0307C}</a:tableStyleId>
              </a:tblPr>
              <a:tblGrid>
                <a:gridCol w="1986324">
                  <a:extLst>
                    <a:ext uri="{9D8B030D-6E8A-4147-A177-3AD203B41FA5}">
                      <a16:colId xmlns:a16="http://schemas.microsoft.com/office/drawing/2014/main" val="20000"/>
                    </a:ext>
                  </a:extLst>
                </a:gridCol>
                <a:gridCol w="1375778">
                  <a:extLst>
                    <a:ext uri="{9D8B030D-6E8A-4147-A177-3AD203B41FA5}">
                      <a16:colId xmlns:a16="http://schemas.microsoft.com/office/drawing/2014/main" val="20001"/>
                    </a:ext>
                  </a:extLst>
                </a:gridCol>
                <a:gridCol w="1913050">
                  <a:extLst>
                    <a:ext uri="{9D8B030D-6E8A-4147-A177-3AD203B41FA5}">
                      <a16:colId xmlns:a16="http://schemas.microsoft.com/office/drawing/2014/main" val="20002"/>
                    </a:ext>
                  </a:extLst>
                </a:gridCol>
                <a:gridCol w="1449052">
                  <a:extLst>
                    <a:ext uri="{9D8B030D-6E8A-4147-A177-3AD203B41FA5}">
                      <a16:colId xmlns:a16="http://schemas.microsoft.com/office/drawing/2014/main" val="20003"/>
                    </a:ext>
                  </a:extLst>
                </a:gridCol>
              </a:tblGrid>
              <a:tr h="370840">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b="1" dirty="0"/>
                        <a:t>HCC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a:t>No HCC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b="1" dirty="0"/>
                        <a:t>US or BM positive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37</a:t>
                      </a:r>
                      <a:r>
                        <a:rPr lang="en-US" baseline="0" dirty="0"/>
                        <a:t> (BM) + 20 (US)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69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b="1" dirty="0"/>
                        <a:t>US &amp; BM negative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1621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1622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a:t>13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1678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1774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TextBox 11"/>
          <p:cNvSpPr txBox="1"/>
          <p:nvPr/>
        </p:nvSpPr>
        <p:spPr>
          <a:xfrm>
            <a:off x="4859999" y="5962495"/>
            <a:ext cx="1957950" cy="646331"/>
          </a:xfrm>
          <a:prstGeom prst="rect">
            <a:avLst/>
          </a:prstGeom>
          <a:noFill/>
        </p:spPr>
        <p:txBody>
          <a:bodyPr wrap="none" rtlCol="0">
            <a:spAutoFit/>
          </a:bodyPr>
          <a:lstStyle/>
          <a:p>
            <a:pPr defTabSz="457200"/>
            <a:r>
              <a:rPr lang="en-US" b="1" dirty="0">
                <a:solidFill>
                  <a:srgbClr val="FF0000"/>
                </a:solidFill>
                <a:latin typeface="Calibri"/>
              </a:rPr>
              <a:t>Sensitivity = 92.3%</a:t>
            </a:r>
          </a:p>
          <a:p>
            <a:pPr defTabSz="457200"/>
            <a:r>
              <a:rPr lang="en-US" b="1" dirty="0">
                <a:solidFill>
                  <a:srgbClr val="0000FF"/>
                </a:solidFill>
                <a:latin typeface="Calibri"/>
              </a:rPr>
              <a:t>Specificity = 96.6%</a:t>
            </a:r>
          </a:p>
        </p:txBody>
      </p:sp>
      <p:sp>
        <p:nvSpPr>
          <p:cNvPr id="13" name="TextBox 12"/>
          <p:cNvSpPr txBox="1"/>
          <p:nvPr/>
        </p:nvSpPr>
        <p:spPr>
          <a:xfrm>
            <a:off x="9043295" y="4748718"/>
            <a:ext cx="1188471" cy="369332"/>
          </a:xfrm>
          <a:prstGeom prst="rect">
            <a:avLst/>
          </a:prstGeom>
          <a:noFill/>
        </p:spPr>
        <p:txBody>
          <a:bodyPr wrap="none" rtlCol="0">
            <a:spAutoFit/>
          </a:bodyPr>
          <a:lstStyle/>
          <a:p>
            <a:pPr defTabSz="457200"/>
            <a:r>
              <a:rPr lang="en-US" b="1" dirty="0">
                <a:solidFill>
                  <a:srgbClr val="FF0000"/>
                </a:solidFill>
                <a:latin typeface="Calibri"/>
              </a:rPr>
              <a:t>PPV = 17%</a:t>
            </a:r>
          </a:p>
        </p:txBody>
      </p:sp>
      <p:sp>
        <p:nvSpPr>
          <p:cNvPr id="14" name="TextBox 13"/>
          <p:cNvSpPr txBox="1"/>
          <p:nvPr/>
        </p:nvSpPr>
        <p:spPr>
          <a:xfrm>
            <a:off x="9043295" y="5137322"/>
            <a:ext cx="1396311" cy="369332"/>
          </a:xfrm>
          <a:prstGeom prst="rect">
            <a:avLst/>
          </a:prstGeom>
          <a:noFill/>
        </p:spPr>
        <p:txBody>
          <a:bodyPr wrap="none" rtlCol="0">
            <a:spAutoFit/>
          </a:bodyPr>
          <a:lstStyle/>
          <a:p>
            <a:pPr defTabSz="457200"/>
            <a:r>
              <a:rPr lang="en-US" b="1" dirty="0">
                <a:solidFill>
                  <a:srgbClr val="0000FF"/>
                </a:solidFill>
                <a:latin typeface="Calibri"/>
              </a:rPr>
              <a:t>NPV = 99.9%</a:t>
            </a:r>
          </a:p>
        </p:txBody>
      </p:sp>
      <p:sp>
        <p:nvSpPr>
          <p:cNvPr id="15" name="TextBox 14"/>
          <p:cNvSpPr txBox="1"/>
          <p:nvPr/>
        </p:nvSpPr>
        <p:spPr>
          <a:xfrm>
            <a:off x="7430012" y="6094382"/>
            <a:ext cx="2606716" cy="369332"/>
          </a:xfrm>
          <a:prstGeom prst="rect">
            <a:avLst/>
          </a:prstGeom>
          <a:noFill/>
        </p:spPr>
        <p:txBody>
          <a:bodyPr wrap="none" rtlCol="0">
            <a:spAutoFit/>
          </a:bodyPr>
          <a:lstStyle/>
          <a:p>
            <a:pPr defTabSz="457200"/>
            <a:r>
              <a:rPr lang="en-US" b="1" dirty="0">
                <a:solidFill>
                  <a:srgbClr val="FF0000"/>
                </a:solidFill>
                <a:latin typeface="Calibri"/>
              </a:rPr>
              <a:t>False positive rate = 3.4%</a:t>
            </a:r>
          </a:p>
        </p:txBody>
      </p:sp>
      <p:sp>
        <p:nvSpPr>
          <p:cNvPr id="17" name="TextBox 16"/>
          <p:cNvSpPr txBox="1"/>
          <p:nvPr/>
        </p:nvSpPr>
        <p:spPr>
          <a:xfrm>
            <a:off x="1895739" y="1642536"/>
            <a:ext cx="1412541" cy="369332"/>
          </a:xfrm>
          <a:prstGeom prst="rect">
            <a:avLst/>
          </a:prstGeom>
          <a:noFill/>
        </p:spPr>
        <p:txBody>
          <a:bodyPr wrap="none" rtlCol="0">
            <a:spAutoFit/>
          </a:bodyPr>
          <a:lstStyle/>
          <a:p>
            <a:pPr defTabSz="457200"/>
            <a:r>
              <a:rPr lang="en-US" b="1" dirty="0">
                <a:solidFill>
                  <a:srgbClr val="FF0000"/>
                </a:solidFill>
                <a:latin typeface="Calibri"/>
              </a:rPr>
              <a:t>Group A - US</a:t>
            </a:r>
          </a:p>
        </p:txBody>
      </p:sp>
      <p:sp>
        <p:nvSpPr>
          <p:cNvPr id="24" name="TextBox 23"/>
          <p:cNvSpPr txBox="1"/>
          <p:nvPr/>
        </p:nvSpPr>
        <p:spPr>
          <a:xfrm>
            <a:off x="1895738" y="4171836"/>
            <a:ext cx="1996836" cy="369332"/>
          </a:xfrm>
          <a:prstGeom prst="rect">
            <a:avLst/>
          </a:prstGeom>
          <a:noFill/>
        </p:spPr>
        <p:txBody>
          <a:bodyPr wrap="none" rtlCol="0">
            <a:spAutoFit/>
          </a:bodyPr>
          <a:lstStyle/>
          <a:p>
            <a:pPr defTabSz="457200"/>
            <a:r>
              <a:rPr lang="en-US" b="1" dirty="0">
                <a:solidFill>
                  <a:srgbClr val="FF0000"/>
                </a:solidFill>
                <a:latin typeface="Calibri"/>
              </a:rPr>
              <a:t>Group B – US + BM</a:t>
            </a:r>
          </a:p>
        </p:txBody>
      </p:sp>
      <p:sp>
        <p:nvSpPr>
          <p:cNvPr id="2" name="TextBox 1">
            <a:extLst>
              <a:ext uri="{FF2B5EF4-FFF2-40B4-BE49-F238E27FC236}">
                <a16:creationId xmlns:a16="http://schemas.microsoft.com/office/drawing/2014/main" id="{64944733-DFBB-4FD0-9535-E2EA3B085CDF}"/>
              </a:ext>
            </a:extLst>
          </p:cNvPr>
          <p:cNvSpPr txBox="1"/>
          <p:nvPr/>
        </p:nvSpPr>
        <p:spPr>
          <a:xfrm>
            <a:off x="228600" y="6517919"/>
            <a:ext cx="1282723"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FELD AASLD 2017</a:t>
            </a:r>
          </a:p>
        </p:txBody>
      </p:sp>
    </p:spTree>
    <p:extLst>
      <p:ext uri="{BB962C8B-B14F-4D97-AF65-F5344CB8AC3E}">
        <p14:creationId xmlns:p14="http://schemas.microsoft.com/office/powerpoint/2010/main" val="26523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2B065A-BEA5-4AFC-816A-AD21DC3FFAA3}"/>
              </a:ext>
            </a:extLst>
          </p:cNvPr>
          <p:cNvGraphicFramePr>
            <a:graphicFrameLocks noGrp="1"/>
          </p:cNvGraphicFramePr>
          <p:nvPr/>
        </p:nvGraphicFramePr>
        <p:xfrm>
          <a:off x="533400" y="1828800"/>
          <a:ext cx="11125200" cy="4741562"/>
        </p:xfrm>
        <a:graphic>
          <a:graphicData uri="http://schemas.openxmlformats.org/drawingml/2006/table">
            <a:tbl>
              <a:tblPr firstRow="1" bandRow="1">
                <a:tableStyleId>{21E4AEA4-8DFA-4A89-87EB-49C32662AFE0}</a:tableStyleId>
              </a:tblPr>
              <a:tblGrid>
                <a:gridCol w="3581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6"/>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7"/>
                    </a:ext>
                  </a:extLst>
                </a:gridCol>
              </a:tblGrid>
              <a:tr h="534221">
                <a:tc gridSpan="7">
                  <a:txBody>
                    <a:bodyPr/>
                    <a:lstStyle/>
                    <a:p>
                      <a:pPr algn="ctr"/>
                      <a:r>
                        <a:rPr lang="en-CA" sz="2000" b="1" dirty="0">
                          <a:solidFill>
                            <a:schemeClr val="tx1"/>
                          </a:solidFill>
                        </a:rPr>
                        <a:t>Table 2.</a:t>
                      </a:r>
                      <a:r>
                        <a:rPr lang="en-CA" sz="2000" b="1" baseline="0" dirty="0">
                          <a:solidFill>
                            <a:schemeClr val="tx1"/>
                          </a:solidFill>
                        </a:rPr>
                        <a:t> Sensitivity (TPR) and FPR for Early Detection of HCC within 6, 12, and 24 months</a:t>
                      </a:r>
                      <a:endParaRPr lang="en-CA" sz="2000" b="1" dirty="0">
                        <a:solidFill>
                          <a:schemeClr val="tx1"/>
                        </a:solidFill>
                      </a:endParaRPr>
                    </a:p>
                  </a:txBody>
                  <a:tcPr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noFill/>
                  </a:tcPr>
                </a:tc>
                <a:tc hMerge="1">
                  <a:txBody>
                    <a:bodyPr/>
                    <a:lstStyle/>
                    <a:p>
                      <a:pPr algn="ctr"/>
                      <a:endParaRPr lang="en-CA" sz="280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5995"/>
                      </a:solidFill>
                      <a:prstDash val="solid"/>
                      <a:round/>
                      <a:headEnd type="none" w="med" len="med"/>
                      <a:tailEnd type="none" w="med" len="med"/>
                    </a:lnT>
                    <a:solidFill>
                      <a:srgbClr val="005995"/>
                    </a:solidFill>
                  </a:tcPr>
                </a:tc>
                <a:tc hMerge="1">
                  <a:txBody>
                    <a:bodyPr/>
                    <a:lstStyle/>
                    <a:p>
                      <a:endParaRPr lang="en-US"/>
                    </a:p>
                  </a:txBody>
                  <a:tcPr/>
                </a:tc>
                <a:tc hMerge="1">
                  <a:txBody>
                    <a:bodyPr/>
                    <a:lstStyle/>
                    <a:p>
                      <a:pPr algn="ctr"/>
                      <a:endParaRPr lang="en-CA" sz="280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5995"/>
                      </a:solidFill>
                      <a:prstDash val="solid"/>
                      <a:round/>
                      <a:headEnd type="none" w="med" len="med"/>
                      <a:tailEnd type="none" w="med" len="med"/>
                    </a:lnT>
                    <a:solidFill>
                      <a:srgbClr val="005995"/>
                    </a:solidFill>
                  </a:tcPr>
                </a:tc>
                <a:tc hMerge="1">
                  <a:txBody>
                    <a:bodyPr/>
                    <a:lstStyle/>
                    <a:p>
                      <a:endParaRPr lang="en-US"/>
                    </a:p>
                  </a:txBody>
                  <a:tcPr/>
                </a:tc>
                <a:tc hMerge="1">
                  <a:txBody>
                    <a:bodyPr/>
                    <a:lstStyle/>
                    <a:p>
                      <a:pPr algn="ctr"/>
                      <a:endParaRPr lang="en-CA" sz="280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solidFill>
                      <a:srgbClr val="005995"/>
                    </a:solidFill>
                  </a:tcPr>
                </a:tc>
                <a:tc hMerge="1">
                  <a:txBody>
                    <a:bodyPr/>
                    <a:lstStyle/>
                    <a:p>
                      <a:endParaRPr lang="en-US"/>
                    </a:p>
                  </a:txBody>
                  <a:tcPr/>
                </a:tc>
                <a:extLst>
                  <a:ext uri="{0D108BD9-81ED-4DB2-BD59-A6C34878D82A}">
                    <a16:rowId xmlns:a16="http://schemas.microsoft.com/office/drawing/2014/main" val="10002"/>
                  </a:ext>
                </a:extLst>
              </a:tr>
              <a:tr h="905364">
                <a:tc>
                  <a:txBody>
                    <a:bodyPr/>
                    <a:lstStyle/>
                    <a:p>
                      <a:endParaRPr lang="en-CA" sz="1800" b="1" dirty="0">
                        <a:solidFill>
                          <a:schemeClr val="bg1"/>
                        </a:solidFill>
                      </a:endParaRPr>
                    </a:p>
                  </a:txBody>
                  <a:tcPr anchor="ctr">
                    <a:lnL w="28575" cap="flat" cmpd="sng" algn="ctr">
                      <a:solidFill>
                        <a:srgbClr val="005995"/>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5995"/>
                    </a:solidFill>
                  </a:tcPr>
                </a:tc>
                <a:tc gridSpan="2">
                  <a:txBody>
                    <a:bodyPr/>
                    <a:lstStyle/>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HCC within 6 months</a:t>
                      </a:r>
                    </a:p>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(Cases: 17, Controls: 511)</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5995"/>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HCC within 12 months (Cases: 20, Controls: 508)</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5995"/>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HCC within 24 months (Cases: 20, Controls: 508)</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005995"/>
                      </a:solidFill>
                      <a:prstDash val="solid"/>
                      <a:round/>
                      <a:headEnd type="none" w="med" len="med"/>
                      <a:tailEnd type="none" w="med" len="med"/>
                    </a:lnR>
                    <a:solidFill>
                      <a:srgbClr val="005995"/>
                    </a:solidFill>
                  </a:tcPr>
                </a:tc>
                <a:tc hMerge="1">
                  <a:txBody>
                    <a:bodyPr/>
                    <a:lstStyle/>
                    <a:p>
                      <a:endParaRPr lang="en-US"/>
                    </a:p>
                  </a:txBody>
                  <a:tcPr/>
                </a:tc>
                <a:extLst>
                  <a:ext uri="{0D108BD9-81ED-4DB2-BD59-A6C34878D82A}">
                    <a16:rowId xmlns:a16="http://schemas.microsoft.com/office/drawing/2014/main" val="10000"/>
                  </a:ext>
                </a:extLst>
              </a:tr>
              <a:tr h="533417">
                <a:tc>
                  <a:txBody>
                    <a:bodyPr/>
                    <a:lstStyle/>
                    <a:p>
                      <a:endParaRPr lang="en-CA" sz="1800" b="1" dirty="0">
                        <a:solidFill>
                          <a:schemeClr val="tx1"/>
                        </a:solidFill>
                        <a:latin typeface="+mn-lt"/>
                      </a:endParaRPr>
                    </a:p>
                  </a:txBody>
                  <a:tcPr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B w="28575" cap="flat" cmpd="sng" algn="ctr">
                      <a:solidFill>
                        <a:srgbClr val="005995"/>
                      </a:solidFill>
                      <a:prstDash val="solid"/>
                      <a:round/>
                      <a:headEnd type="none" w="med" len="med"/>
                      <a:tailEnd type="none" w="med" len="med"/>
                    </a:lnB>
                    <a:solidFill>
                      <a:schemeClr val="accent1">
                        <a:lumMod val="75000"/>
                        <a:alpha val="3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TPR</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B w="28575" cap="flat" cmpd="sng" algn="ctr">
                      <a:solidFill>
                        <a:srgbClr val="005995"/>
                      </a:solidFill>
                      <a:prstDash val="solid"/>
                      <a:round/>
                      <a:headEnd type="none" w="med" len="med"/>
                      <a:tailEnd type="none" w="med" len="med"/>
                    </a:lnB>
                    <a:solidFill>
                      <a:schemeClr val="accent1">
                        <a:lumMod val="75000"/>
                        <a:alpha val="3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FPR</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B w="28575" cap="flat" cmpd="sng" algn="ctr">
                      <a:solidFill>
                        <a:srgbClr val="005995"/>
                      </a:solidFill>
                      <a:prstDash val="solid"/>
                      <a:round/>
                      <a:headEnd type="none" w="med" len="med"/>
                      <a:tailEnd type="none" w="med" len="med"/>
                    </a:lnB>
                    <a:solidFill>
                      <a:schemeClr val="accent1">
                        <a:lumMod val="75000"/>
                        <a:alpha val="3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TPR</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B w="28575" cap="flat" cmpd="sng" algn="ctr">
                      <a:solidFill>
                        <a:srgbClr val="005995"/>
                      </a:solidFill>
                      <a:prstDash val="solid"/>
                      <a:round/>
                      <a:headEnd type="none" w="med" len="med"/>
                      <a:tailEnd type="none" w="med" len="med"/>
                    </a:lnB>
                    <a:solidFill>
                      <a:schemeClr val="accent1">
                        <a:lumMod val="75000"/>
                        <a:alpha val="3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FPR</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B w="28575" cap="flat" cmpd="sng" algn="ctr">
                      <a:solidFill>
                        <a:srgbClr val="005995"/>
                      </a:solidFill>
                      <a:prstDash val="solid"/>
                      <a:round/>
                      <a:headEnd type="none" w="med" len="med"/>
                      <a:tailEnd type="none" w="med" len="med"/>
                    </a:lnB>
                    <a:solidFill>
                      <a:schemeClr val="accent1">
                        <a:lumMod val="75000"/>
                        <a:alpha val="3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TPR</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B w="28575" cap="flat" cmpd="sng" algn="ctr">
                      <a:solidFill>
                        <a:srgbClr val="005995"/>
                      </a:solidFill>
                      <a:prstDash val="solid"/>
                      <a:round/>
                      <a:headEnd type="none" w="med" len="med"/>
                      <a:tailEnd type="none" w="med" len="med"/>
                    </a:lnB>
                    <a:solidFill>
                      <a:schemeClr val="accent1">
                        <a:lumMod val="75000"/>
                        <a:alpha val="3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FPR</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B w="28575" cap="flat" cmpd="sng" algn="ctr">
                      <a:solidFill>
                        <a:srgbClr val="005995"/>
                      </a:solidFill>
                      <a:prstDash val="solid"/>
                      <a:round/>
                      <a:headEnd type="none" w="med" len="med"/>
                      <a:tailEnd type="none" w="med" len="med"/>
                    </a:lnB>
                    <a:solidFill>
                      <a:schemeClr val="accent1">
                        <a:lumMod val="75000"/>
                        <a:alpha val="30000"/>
                      </a:schemeClr>
                    </a:solidFill>
                  </a:tcPr>
                </a:tc>
                <a:extLst>
                  <a:ext uri="{0D108BD9-81ED-4DB2-BD59-A6C34878D82A}">
                    <a16:rowId xmlns:a16="http://schemas.microsoft.com/office/drawing/2014/main" val="10001"/>
                  </a:ext>
                </a:extLst>
              </a:tr>
              <a:tr h="533417">
                <a:tc>
                  <a:txBody>
                    <a:bodyPr/>
                    <a:lstStyle/>
                    <a:p>
                      <a:pPr marL="0" marR="0">
                        <a:lnSpc>
                          <a:spcPct val="115000"/>
                        </a:lnSpc>
                        <a:spcBef>
                          <a:spcPts val="0"/>
                        </a:spcBef>
                        <a:spcAft>
                          <a:spcPts val="0"/>
                        </a:spcAft>
                      </a:pPr>
                      <a:r>
                        <a:rPr lang="en-US" sz="1800" b="1" dirty="0">
                          <a:effectLst/>
                          <a:latin typeface="Calibri"/>
                          <a:ea typeface="Calibri"/>
                          <a:cs typeface="Times New Roman"/>
                        </a:rPr>
                        <a:t>AFP&gt;20 ng/mL</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0.24</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0.06</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0.30</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0.06</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0.30</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0.06</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extLst>
                  <a:ext uri="{0D108BD9-81ED-4DB2-BD59-A6C34878D82A}">
                    <a16:rowId xmlns:a16="http://schemas.microsoft.com/office/drawing/2014/main" val="10003"/>
                  </a:ext>
                </a:extLst>
              </a:tr>
              <a:tr h="533417">
                <a:tc>
                  <a:txBody>
                    <a:bodyPr/>
                    <a:lstStyle/>
                    <a:p>
                      <a:pPr marL="0" marR="0">
                        <a:lnSpc>
                          <a:spcPct val="115000"/>
                        </a:lnSpc>
                        <a:spcBef>
                          <a:spcPts val="0"/>
                        </a:spcBef>
                        <a:spcAft>
                          <a:spcPts val="0"/>
                        </a:spcAft>
                      </a:pPr>
                      <a:r>
                        <a:rPr lang="en-US" sz="1800" b="1" dirty="0">
                          <a:effectLst/>
                          <a:latin typeface="Calibri"/>
                          <a:ea typeface="Calibri"/>
                          <a:cs typeface="Times New Roman"/>
                        </a:rPr>
                        <a:t>AFP-L3%&gt;10%</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0.41</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0.05</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0.40</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0.04</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0.40</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0.04</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extLst>
                  <a:ext uri="{0D108BD9-81ED-4DB2-BD59-A6C34878D82A}">
                    <a16:rowId xmlns:a16="http://schemas.microsoft.com/office/drawing/2014/main" val="10004"/>
                  </a:ext>
                </a:extLst>
              </a:tr>
              <a:tr h="533417">
                <a:tc>
                  <a:txBody>
                    <a:bodyPr/>
                    <a:lstStyle/>
                    <a:p>
                      <a:pPr marL="0" marR="0">
                        <a:lnSpc>
                          <a:spcPct val="115000"/>
                        </a:lnSpc>
                        <a:spcBef>
                          <a:spcPts val="0"/>
                        </a:spcBef>
                        <a:spcAft>
                          <a:spcPts val="0"/>
                        </a:spcAft>
                      </a:pPr>
                      <a:r>
                        <a:rPr lang="en-US" sz="1800" b="1" dirty="0">
                          <a:effectLst/>
                          <a:latin typeface="Calibri"/>
                          <a:ea typeface="Calibri"/>
                          <a:cs typeface="Times New Roman"/>
                        </a:rPr>
                        <a:t>DCP&gt;2 ng/mL</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0.41</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0.11</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0.40</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0.11</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0.45</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0.11</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800" b="1" dirty="0">
                          <a:effectLst/>
                          <a:latin typeface="Calibri"/>
                          <a:ea typeface="Calibri"/>
                          <a:cs typeface="Times New Roman"/>
                        </a:rPr>
                        <a:t>Either: AFP&gt;20 ng/mL, AFP-L3%&gt;10% or DCP&gt;2 ng/mL</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0.59</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0.20</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0.65</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0.19</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0.65</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0.19</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extLst>
                  <a:ext uri="{0D108BD9-81ED-4DB2-BD59-A6C34878D82A}">
                    <a16:rowId xmlns:a16="http://schemas.microsoft.com/office/drawing/2014/main" val="10006"/>
                  </a:ext>
                </a:extLst>
              </a:tr>
              <a:tr h="533417">
                <a:tc>
                  <a:txBody>
                    <a:bodyPr/>
                    <a:lstStyle/>
                    <a:p>
                      <a:pPr marL="0" marR="0">
                        <a:lnSpc>
                          <a:spcPct val="115000"/>
                        </a:lnSpc>
                        <a:spcBef>
                          <a:spcPts val="0"/>
                        </a:spcBef>
                        <a:spcAft>
                          <a:spcPts val="0"/>
                        </a:spcAft>
                      </a:pPr>
                      <a:r>
                        <a:rPr lang="en-US" sz="1800" b="1" dirty="0">
                          <a:effectLst/>
                          <a:latin typeface="Calibri"/>
                          <a:ea typeface="Calibri"/>
                          <a:cs typeface="Times New Roman"/>
                        </a:rPr>
                        <a:t>GALAD&gt; -0.63</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0.82</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0.85</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0.27</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0.85</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0.27</a:t>
                      </a:r>
                    </a:p>
                  </a:txBody>
                  <a:tcPr marL="68580" marR="68580" marT="0" marB="0" anchor="ctr">
                    <a:lnL w="28575" cap="flat" cmpd="sng" algn="ctr">
                      <a:solidFill>
                        <a:srgbClr val="005995"/>
                      </a:solidFill>
                      <a:prstDash val="solid"/>
                      <a:round/>
                      <a:headEnd type="none" w="med" len="med"/>
                      <a:tailEnd type="none" w="med" len="med"/>
                    </a:lnL>
                    <a:lnR w="28575" cap="flat" cmpd="sng" algn="ctr">
                      <a:solidFill>
                        <a:srgbClr val="005995"/>
                      </a:solidFill>
                      <a:prstDash val="solid"/>
                      <a:round/>
                      <a:headEnd type="none" w="med" len="med"/>
                      <a:tailEnd type="none" w="med" len="med"/>
                    </a:lnR>
                    <a:lnT w="28575" cap="flat" cmpd="sng" algn="ctr">
                      <a:solidFill>
                        <a:srgbClr val="005995"/>
                      </a:solidFill>
                      <a:prstDash val="solid"/>
                      <a:round/>
                      <a:headEnd type="none" w="med" len="med"/>
                      <a:tailEnd type="none" w="med" len="med"/>
                    </a:lnT>
                    <a:lnB w="28575" cap="flat" cmpd="sng" algn="ctr">
                      <a:solidFill>
                        <a:srgbClr val="005995"/>
                      </a:solidFill>
                      <a:prstDash val="solid"/>
                      <a:round/>
                      <a:headEnd type="none" w="med" len="med"/>
                      <a:tailEnd type="none" w="med" len="med"/>
                    </a:lnB>
                    <a:solidFill>
                      <a:srgbClr val="CCFFFF">
                        <a:alpha val="30000"/>
                      </a:srgbClr>
                    </a:solidFill>
                  </a:tcPr>
                </a:tc>
                <a:extLst>
                  <a:ext uri="{0D108BD9-81ED-4DB2-BD59-A6C34878D82A}">
                    <a16:rowId xmlns:a16="http://schemas.microsoft.com/office/drawing/2014/main" val="10007"/>
                  </a:ext>
                </a:extLst>
              </a:tr>
            </a:tbl>
          </a:graphicData>
        </a:graphic>
      </p:graphicFrame>
      <p:pic>
        <p:nvPicPr>
          <p:cNvPr id="6" name="Picture 5">
            <a:extLst>
              <a:ext uri="{FF2B5EF4-FFF2-40B4-BE49-F238E27FC236}">
                <a16:creationId xmlns:a16="http://schemas.microsoft.com/office/drawing/2014/main" id="{FC4AD2C3-EC26-4BAA-9E0C-11D87DA77CC7}"/>
              </a:ext>
            </a:extLst>
          </p:cNvPr>
          <p:cNvPicPr>
            <a:picLocks noChangeAspect="1"/>
          </p:cNvPicPr>
          <p:nvPr/>
        </p:nvPicPr>
        <p:blipFill>
          <a:blip r:embed="rId2"/>
          <a:stretch>
            <a:fillRect/>
          </a:stretch>
        </p:blipFill>
        <p:spPr>
          <a:xfrm>
            <a:off x="990600" y="762294"/>
            <a:ext cx="10393680" cy="1066506"/>
          </a:xfrm>
          <a:prstGeom prst="rect">
            <a:avLst/>
          </a:prstGeom>
        </p:spPr>
      </p:pic>
    </p:spTree>
    <p:extLst>
      <p:ext uri="{BB962C8B-B14F-4D97-AF65-F5344CB8AC3E}">
        <p14:creationId xmlns:p14="http://schemas.microsoft.com/office/powerpoint/2010/main" val="154259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8144"/>
            <a:ext cx="9144000" cy="1143000"/>
          </a:xfrm>
        </p:spPr>
        <p:txBody>
          <a:bodyPr>
            <a:noAutofit/>
          </a:bodyPr>
          <a:lstStyle/>
          <a:p>
            <a:pPr>
              <a:defRPr/>
            </a:pPr>
            <a:r>
              <a:rPr lang="en-US" altLang="en-US" sz="3200" dirty="0">
                <a:latin typeface="Calibri" panose="020F0502020204030204" pitchFamily="34" charset="0"/>
              </a:rPr>
              <a:t>Screening and Surveillance</a:t>
            </a:r>
          </a:p>
        </p:txBody>
      </p:sp>
      <p:sp>
        <p:nvSpPr>
          <p:cNvPr id="25603" name="Content Placeholder 2"/>
          <p:cNvSpPr>
            <a:spLocks noGrp="1"/>
          </p:cNvSpPr>
          <p:nvPr>
            <p:ph idx="1"/>
          </p:nvPr>
        </p:nvSpPr>
        <p:spPr>
          <a:xfrm>
            <a:off x="1828800" y="1676400"/>
            <a:ext cx="9144000" cy="4525963"/>
          </a:xfrm>
        </p:spPr>
        <p:txBody>
          <a:bodyPr>
            <a:noAutofit/>
          </a:bodyPr>
          <a:lstStyle/>
          <a:p>
            <a:pPr marL="0" indent="0">
              <a:buClr>
                <a:srgbClr val="C00000"/>
              </a:buClr>
              <a:buSzPct val="130000"/>
              <a:buNone/>
            </a:pPr>
            <a:r>
              <a:rPr lang="en-US" altLang="en-US" sz="2800" b="1" dirty="0">
                <a:solidFill>
                  <a:srgbClr val="FF0066"/>
                </a:solidFill>
                <a:latin typeface="Calibri" panose="020F0502020204030204" pitchFamily="34" charset="0"/>
              </a:rPr>
              <a:t>Screening:  </a:t>
            </a:r>
            <a:r>
              <a:rPr lang="en-US" altLang="en-US" sz="2800" dirty="0">
                <a:latin typeface="Calibri" panose="020F0502020204030204" pitchFamily="34" charset="0"/>
              </a:rPr>
              <a:t>Application of diagnostic tests, imaging or procedures in apparently healthy patients, one time test.</a:t>
            </a:r>
          </a:p>
          <a:p>
            <a:pPr>
              <a:buClr>
                <a:srgbClr val="C00000"/>
              </a:buClr>
              <a:buSzPct val="130000"/>
              <a:buFont typeface="Wingdings" pitchFamily="2" charset="2"/>
              <a:buChar char="§"/>
            </a:pPr>
            <a:endParaRPr lang="en-US" altLang="en-US" sz="2800" dirty="0">
              <a:solidFill>
                <a:srgbClr val="0070C0"/>
              </a:solidFill>
              <a:latin typeface="Calibri" panose="020F0502020204030204" pitchFamily="34" charset="0"/>
            </a:endParaRPr>
          </a:p>
          <a:p>
            <a:pPr marL="0" indent="0">
              <a:buClr>
                <a:srgbClr val="C00000"/>
              </a:buClr>
              <a:buSzPct val="130000"/>
              <a:buNone/>
            </a:pPr>
            <a:r>
              <a:rPr lang="en-US" altLang="en-US" sz="2800" b="1" dirty="0">
                <a:solidFill>
                  <a:srgbClr val="FF0066"/>
                </a:solidFill>
                <a:latin typeface="Calibri" panose="020F0502020204030204" pitchFamily="34" charset="0"/>
              </a:rPr>
              <a:t>Surveillance: </a:t>
            </a:r>
            <a:r>
              <a:rPr lang="en-US" altLang="en-US" sz="2800" dirty="0">
                <a:latin typeface="Calibri" panose="020F0502020204030204" pitchFamily="34" charset="0"/>
              </a:rPr>
              <a:t>Serial application of blood based tests, imaging or procedures in an at-risk patient population</a:t>
            </a:r>
          </a:p>
          <a:p>
            <a:pPr>
              <a:buClr>
                <a:srgbClr val="C00000"/>
              </a:buClr>
              <a:buSzPct val="130000"/>
              <a:buFont typeface="Wingdings" pitchFamily="2" charset="2"/>
              <a:buChar char="§"/>
            </a:pPr>
            <a:endParaRPr lang="en-US" altLang="en-US" sz="2800" b="1" dirty="0">
              <a:latin typeface="Calibri" panose="020F0502020204030204" pitchFamily="34" charset="0"/>
            </a:endParaRPr>
          </a:p>
          <a:p>
            <a:pPr marL="1087437" indent="-457200">
              <a:spcBef>
                <a:spcPts val="0"/>
              </a:spcBef>
              <a:buClrTx/>
              <a:buFont typeface="Wingdings" panose="05000000000000000000" pitchFamily="2" charset="2"/>
              <a:buChar char="à"/>
              <a:defRPr/>
            </a:pPr>
            <a:r>
              <a:rPr lang="en-US" altLang="ja-JP" sz="2800" dirty="0"/>
              <a:t>Since the underlying risk for HCC is usually identifiable, patients who are at-risk for HCC development are highly encouraged to enroll in </a:t>
            </a:r>
            <a:r>
              <a:rPr lang="en-US" altLang="ja-JP" sz="2400" dirty="0"/>
              <a:t> </a:t>
            </a:r>
            <a:r>
              <a:rPr lang="en-US" altLang="ja-JP" sz="2400" dirty="0">
                <a:solidFill>
                  <a:srgbClr val="FF0066"/>
                </a:solidFill>
              </a:rPr>
              <a:t>surveillance programs for early detection of HCC</a:t>
            </a:r>
            <a:r>
              <a:rPr lang="en-US" altLang="ja-JP" sz="2400" dirty="0"/>
              <a:t>.</a:t>
            </a:r>
            <a:endParaRPr lang="ja-JP" altLang="ja-JP" sz="2400" dirty="0"/>
          </a:p>
        </p:txBody>
      </p:sp>
    </p:spTree>
    <p:extLst>
      <p:ext uri="{BB962C8B-B14F-4D97-AF65-F5344CB8AC3E}">
        <p14:creationId xmlns:p14="http://schemas.microsoft.com/office/powerpoint/2010/main" val="59381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altLang="ja-JP" sz="3200" dirty="0"/>
              <a:t>A Proposed Liver Surveillance Algorithm</a:t>
            </a:r>
          </a:p>
        </p:txBody>
      </p:sp>
      <p:sp>
        <p:nvSpPr>
          <p:cNvPr id="7" name="TextBox 6"/>
          <p:cNvSpPr txBox="1"/>
          <p:nvPr/>
        </p:nvSpPr>
        <p:spPr>
          <a:xfrm>
            <a:off x="7391400" y="6271531"/>
            <a:ext cx="4495800" cy="230832"/>
          </a:xfrm>
          <a:prstGeom prst="rect">
            <a:avLst/>
          </a:prstGeom>
          <a:noFill/>
        </p:spPr>
        <p:txBody>
          <a:bodyPr wrap="square" rtlCol="0">
            <a:spAutoFit/>
          </a:bodyPr>
          <a:lstStyle/>
          <a:p>
            <a:pPr>
              <a:lnSpc>
                <a:spcPct val="90000"/>
              </a:lnSpc>
              <a:spcBef>
                <a:spcPct val="0"/>
              </a:spcBef>
            </a:pPr>
            <a:r>
              <a:rPr lang="en-US" altLang="en-US" sz="1000" dirty="0">
                <a:latin typeface="Arial" panose="020B0604020202020204" pitchFamily="34" charset="0"/>
                <a:cs typeface="Arial" panose="020B0604020202020204" pitchFamily="34" charset="0"/>
              </a:rPr>
              <a:t>Gish, R., Gastroenterology &amp; Hepatology, 2014; 10;2:121-123. </a:t>
            </a:r>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465" y="1566390"/>
            <a:ext cx="8177213" cy="325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Rectangle 5"/>
          <p:cNvSpPr>
            <a:spLocks noChangeArrowheads="1"/>
          </p:cNvSpPr>
          <p:nvPr/>
        </p:nvSpPr>
        <p:spPr bwMode="auto">
          <a:xfrm>
            <a:off x="1226343" y="4980608"/>
            <a:ext cx="93654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00000"/>
                </a:solidFill>
                <a:latin typeface="Arial" pitchFamily="34" charset="0"/>
              </a:defRPr>
            </a:lvl1pPr>
            <a:lvl2pPr marL="742950" indent="-285750">
              <a:spcBef>
                <a:spcPct val="20000"/>
              </a:spcBef>
              <a:buChar char="–"/>
              <a:defRPr sz="2400">
                <a:solidFill>
                  <a:srgbClr val="000000"/>
                </a:solidFill>
                <a:latin typeface="Arial" pitchFamily="34" charset="0"/>
              </a:defRPr>
            </a:lvl2pPr>
            <a:lvl3pPr marL="1143000" indent="-228600">
              <a:spcBef>
                <a:spcPct val="20000"/>
              </a:spcBef>
              <a:buChar char="•"/>
              <a:defRPr sz="2400">
                <a:solidFill>
                  <a:srgbClr val="000000"/>
                </a:solidFill>
                <a:latin typeface="Arial" pitchFamily="34" charset="0"/>
              </a:defRPr>
            </a:lvl3pPr>
            <a:lvl4pPr marL="1600200" indent="-228600">
              <a:spcBef>
                <a:spcPct val="20000"/>
              </a:spcBef>
              <a:buChar char="–"/>
              <a:defRPr sz="2000">
                <a:solidFill>
                  <a:srgbClr val="000000"/>
                </a:solidFill>
                <a:latin typeface="Arial" pitchFamily="34" charset="0"/>
              </a:defRPr>
            </a:lvl4pPr>
            <a:lvl5pPr marL="2057400" indent="-228600">
              <a:spcBef>
                <a:spcPct val="20000"/>
              </a:spcBef>
              <a:buChar char="»"/>
              <a:defRPr sz="2000">
                <a:solidFill>
                  <a:srgbClr val="000000"/>
                </a:solidFill>
                <a:latin typeface="Arial" pitchFamily="34" charset="0"/>
              </a:defRPr>
            </a:lvl5pPr>
            <a:lvl6pPr marL="2514600" indent="-228600" eaLnBrk="0" fontAlgn="base" hangingPunct="0">
              <a:spcBef>
                <a:spcPct val="20000"/>
              </a:spcBef>
              <a:spcAft>
                <a:spcPct val="0"/>
              </a:spcAft>
              <a:buChar char="»"/>
              <a:defRPr sz="2000">
                <a:solidFill>
                  <a:srgbClr val="000000"/>
                </a:solidFill>
                <a:latin typeface="Arial" pitchFamily="34" charset="0"/>
              </a:defRPr>
            </a:lvl6pPr>
            <a:lvl7pPr marL="2971800" indent="-228600" eaLnBrk="0" fontAlgn="base" hangingPunct="0">
              <a:spcBef>
                <a:spcPct val="20000"/>
              </a:spcBef>
              <a:spcAft>
                <a:spcPct val="0"/>
              </a:spcAft>
              <a:buChar char="»"/>
              <a:defRPr sz="2000">
                <a:solidFill>
                  <a:srgbClr val="000000"/>
                </a:solidFill>
                <a:latin typeface="Arial" pitchFamily="34" charset="0"/>
              </a:defRPr>
            </a:lvl7pPr>
            <a:lvl8pPr marL="3429000" indent="-228600" eaLnBrk="0" fontAlgn="base" hangingPunct="0">
              <a:spcBef>
                <a:spcPct val="20000"/>
              </a:spcBef>
              <a:spcAft>
                <a:spcPct val="0"/>
              </a:spcAft>
              <a:buChar char="»"/>
              <a:defRPr sz="2000">
                <a:solidFill>
                  <a:srgbClr val="000000"/>
                </a:solidFill>
                <a:latin typeface="Arial" pitchFamily="34" charset="0"/>
              </a:defRPr>
            </a:lvl8pPr>
            <a:lvl9pPr marL="3886200" indent="-228600" eaLnBrk="0" fontAlgn="base" hangingPunct="0">
              <a:spcBef>
                <a:spcPct val="20000"/>
              </a:spcBef>
              <a:spcAft>
                <a:spcPct val="0"/>
              </a:spcAft>
              <a:buChar char="»"/>
              <a:defRPr sz="2000">
                <a:solidFill>
                  <a:srgbClr val="000000"/>
                </a:solidFill>
                <a:latin typeface="Arial" pitchFamily="34" charset="0"/>
              </a:defRPr>
            </a:lvl9pPr>
          </a:lstStyle>
          <a:p>
            <a:pPr defTabSz="337129" fontAlgn="base">
              <a:spcBef>
                <a:spcPct val="0"/>
              </a:spcBef>
              <a:spcAft>
                <a:spcPct val="0"/>
              </a:spcAft>
              <a:buNone/>
            </a:pPr>
            <a:r>
              <a:rPr kumimoji="1" lang="en-US" altLang="ja-JP" sz="1400" dirty="0">
                <a:latin typeface="Calibri"/>
              </a:rPr>
              <a:t>tests AFP-L3%/DCP (HCC serum biomarkers); </a:t>
            </a:r>
            <a:r>
              <a:rPr lang="en-US" sz="1400" dirty="0">
                <a:latin typeface="Calibri"/>
              </a:rPr>
              <a:t>*AASLD Guidelines 2009; # see LI-RADS.</a:t>
            </a:r>
          </a:p>
          <a:p>
            <a:pPr defTabSz="337129" fontAlgn="base">
              <a:spcBef>
                <a:spcPct val="0"/>
              </a:spcBef>
              <a:spcAft>
                <a:spcPct val="0"/>
              </a:spcAft>
              <a:buNone/>
            </a:pPr>
            <a:r>
              <a:rPr lang="en-US" sz="1400" dirty="0">
                <a:latin typeface="Calibri"/>
              </a:rPr>
              <a:t>AASLD =  American Association for the Study of Liver Diseases; AFP = alpha-fetoprotein; CT = computed tomography;</a:t>
            </a:r>
          </a:p>
          <a:p>
            <a:pPr defTabSz="337129" fontAlgn="base">
              <a:spcBef>
                <a:spcPct val="0"/>
              </a:spcBef>
              <a:spcAft>
                <a:spcPct val="0"/>
              </a:spcAft>
              <a:buNone/>
            </a:pPr>
            <a:r>
              <a:rPr lang="en-US" sz="1400" dirty="0">
                <a:latin typeface="Calibri"/>
              </a:rPr>
              <a:t>DCP = des-gamma-</a:t>
            </a:r>
            <a:r>
              <a:rPr lang="en-US" sz="1400" dirty="0" err="1">
                <a:latin typeface="Calibri"/>
              </a:rPr>
              <a:t>carboxy</a:t>
            </a:r>
            <a:r>
              <a:rPr lang="en-US" sz="1400" dirty="0">
                <a:latin typeface="Calibri"/>
              </a:rPr>
              <a:t> prothrombin; HCC = hepatocellular carcinoma; LI-RADS =  Liver Imaging Reporting and Data System;</a:t>
            </a:r>
          </a:p>
          <a:p>
            <a:pPr defTabSz="337129" fontAlgn="base">
              <a:spcBef>
                <a:spcPct val="0"/>
              </a:spcBef>
              <a:spcAft>
                <a:spcPct val="0"/>
              </a:spcAft>
              <a:buNone/>
            </a:pPr>
            <a:r>
              <a:rPr lang="en-US" sz="1400" dirty="0">
                <a:latin typeface="Calibri"/>
              </a:rPr>
              <a:t>MRI = magnetic resonance imaging; US = ultrasound.</a:t>
            </a:r>
          </a:p>
        </p:txBody>
      </p:sp>
    </p:spTree>
    <p:extLst>
      <p:ext uri="{BB962C8B-B14F-4D97-AF65-F5344CB8AC3E}">
        <p14:creationId xmlns:p14="http://schemas.microsoft.com/office/powerpoint/2010/main" val="1026354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35CF-6555-4B0E-AC9A-FA958762E954}"/>
              </a:ext>
            </a:extLst>
          </p:cNvPr>
          <p:cNvSpPr>
            <a:spLocks noGrp="1"/>
          </p:cNvSpPr>
          <p:nvPr>
            <p:ph type="title"/>
          </p:nvPr>
        </p:nvSpPr>
        <p:spPr/>
        <p:txBody>
          <a:bodyPr>
            <a:normAutofit/>
          </a:bodyPr>
          <a:lstStyle/>
          <a:p>
            <a:r>
              <a:rPr lang="en-US" sz="3200" dirty="0"/>
              <a:t>When to stop HCC surveillance ?</a:t>
            </a:r>
          </a:p>
        </p:txBody>
      </p:sp>
      <p:sp>
        <p:nvSpPr>
          <p:cNvPr id="3" name="Content Placeholder 2">
            <a:extLst>
              <a:ext uri="{FF2B5EF4-FFF2-40B4-BE49-F238E27FC236}">
                <a16:creationId xmlns:a16="http://schemas.microsoft.com/office/drawing/2014/main" id="{C67CEEC1-4266-4706-975B-A09026607951}"/>
              </a:ext>
            </a:extLst>
          </p:cNvPr>
          <p:cNvSpPr>
            <a:spLocks noGrp="1"/>
          </p:cNvSpPr>
          <p:nvPr>
            <p:ph idx="1"/>
          </p:nvPr>
        </p:nvSpPr>
        <p:spPr>
          <a:xfrm>
            <a:off x="1447800" y="1676400"/>
            <a:ext cx="9296400" cy="4525963"/>
          </a:xfrm>
        </p:spPr>
        <p:txBody>
          <a:bodyPr/>
          <a:lstStyle/>
          <a:p>
            <a:r>
              <a:rPr lang="en-US" dirty="0"/>
              <a:t>? Never ?</a:t>
            </a:r>
          </a:p>
          <a:p>
            <a:endParaRPr lang="en-US" dirty="0"/>
          </a:p>
          <a:p>
            <a:r>
              <a:rPr lang="en-US" dirty="0"/>
              <a:t>When biomarkers are normal and F2 fibrosis or less ?</a:t>
            </a:r>
          </a:p>
          <a:p>
            <a:endParaRPr lang="en-US" dirty="0"/>
          </a:p>
          <a:p>
            <a:r>
              <a:rPr lang="en-US" dirty="0"/>
              <a:t>Viral cure or control ?</a:t>
            </a:r>
          </a:p>
          <a:p>
            <a:endParaRPr lang="en-US" dirty="0"/>
          </a:p>
          <a:p>
            <a:r>
              <a:rPr lang="en-US" dirty="0"/>
              <a:t>Case by case !!</a:t>
            </a:r>
          </a:p>
        </p:txBody>
      </p:sp>
    </p:spTree>
    <p:extLst>
      <p:ext uri="{BB962C8B-B14F-4D97-AF65-F5344CB8AC3E}">
        <p14:creationId xmlns:p14="http://schemas.microsoft.com/office/powerpoint/2010/main" val="946652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62050" y="598429"/>
            <a:ext cx="103632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defPPr>
              <a:defRPr lang="en-US"/>
            </a:defPPr>
            <a:lvl1pPr algn="ctr">
              <a:spcBef>
                <a:spcPct val="0"/>
              </a:spcBef>
              <a:buNone/>
              <a:defRPr sz="3200" b="1" i="0" spc="-5">
                <a:solidFill>
                  <a:srgbClr val="800000"/>
                </a:solidFill>
                <a:latin typeface="Calibri"/>
                <a:ea typeface="+mj-ea"/>
                <a:cs typeface="Calibri"/>
              </a:defRPr>
            </a:lvl1pPr>
            <a:lvl2pPr marL="742950" indent="-285750" eaLnBrk="0" hangingPunct="0">
              <a:defRPr sz="2000" b="1" i="1">
                <a:latin typeface="Arial" panose="020B0604020202020204" pitchFamily="34" charset="0"/>
                <a:ea typeface="ＭＳ Ｐゴシック" panose="020B0600070205080204" pitchFamily="34" charset="-128"/>
              </a:defRPr>
            </a:lvl2pPr>
            <a:lvl3pPr marL="1143000" indent="-228600" eaLnBrk="0" hangingPunct="0">
              <a:defRPr sz="2000" b="1" i="1">
                <a:latin typeface="Arial" panose="020B0604020202020204" pitchFamily="34" charset="0"/>
                <a:ea typeface="ＭＳ Ｐゴシック" panose="020B0600070205080204" pitchFamily="34" charset="-128"/>
              </a:defRPr>
            </a:lvl3pPr>
            <a:lvl4pPr marL="1600200" indent="-228600" eaLnBrk="0" hangingPunct="0">
              <a:defRPr sz="2000" b="1" i="1">
                <a:latin typeface="Arial" panose="020B0604020202020204" pitchFamily="34" charset="0"/>
                <a:ea typeface="ＭＳ Ｐゴシック" panose="020B0600070205080204" pitchFamily="34" charset="-128"/>
              </a:defRPr>
            </a:lvl4pPr>
            <a:lvl5pPr marL="2057400" indent="-228600" eaLnBrk="0" hangingPunct="0">
              <a:defRPr sz="2000" b="1" i="1">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9pPr>
          </a:lstStyle>
          <a:p>
            <a:r>
              <a:rPr lang="en-US" altLang="ja-JP" dirty="0">
                <a:solidFill>
                  <a:schemeClr val="tx1"/>
                </a:solidFill>
              </a:rPr>
              <a:t>Pre-operative in HCC patients :</a:t>
            </a:r>
            <a:br>
              <a:rPr lang="en-US" altLang="ja-JP" dirty="0">
                <a:solidFill>
                  <a:schemeClr val="tx1"/>
                </a:solidFill>
              </a:rPr>
            </a:br>
            <a:r>
              <a:rPr lang="en-US" altLang="ja-JP" dirty="0">
                <a:solidFill>
                  <a:schemeClr val="tx1"/>
                </a:solidFill>
              </a:rPr>
              <a:t>AFP-L3% Predicts Poor Outcome</a:t>
            </a:r>
          </a:p>
        </p:txBody>
      </p:sp>
      <p:sp>
        <p:nvSpPr>
          <p:cNvPr id="431" name="Text Box 81"/>
          <p:cNvSpPr txBox="1">
            <a:spLocks noChangeArrowheads="1"/>
          </p:cNvSpPr>
          <p:nvPr/>
        </p:nvSpPr>
        <p:spPr bwMode="auto">
          <a:xfrm>
            <a:off x="8172450" y="6303505"/>
            <a:ext cx="33528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r" eaLnBrk="1" hangingPunct="1">
              <a:spcBef>
                <a:spcPct val="50000"/>
              </a:spcBef>
            </a:pPr>
            <a:r>
              <a:rPr lang="en-US" altLang="ja-JP" sz="1000" b="0" i="0" dirty="0">
                <a:latin typeface="Arial" panose="020B0604020202020204" pitchFamily="34" charset="0"/>
                <a:ea typeface="ＭＳ Ｐゴシック" charset="-128"/>
                <a:cs typeface="Arial" panose="020B0604020202020204" pitchFamily="34" charset="0"/>
              </a:rPr>
              <a:t>Cancer Sci. 2011;102:1025-31.</a:t>
            </a:r>
          </a:p>
        </p:txBody>
      </p:sp>
      <p:sp>
        <p:nvSpPr>
          <p:cNvPr id="432" name="Text Box 4"/>
          <p:cNvSpPr txBox="1">
            <a:spLocks noChangeArrowheads="1"/>
          </p:cNvSpPr>
          <p:nvPr/>
        </p:nvSpPr>
        <p:spPr bwMode="auto">
          <a:xfrm>
            <a:off x="2019300" y="1825314"/>
            <a:ext cx="8648700" cy="93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lnSpc>
                <a:spcPct val="115000"/>
              </a:lnSpc>
              <a:spcBef>
                <a:spcPct val="50000"/>
              </a:spcBef>
            </a:pPr>
            <a:r>
              <a:rPr lang="en-US" altLang="ja-JP" b="0" i="0" dirty="0">
                <a:latin typeface="+mj-lt"/>
                <a:ea typeface="ＭＳ Ｐゴシック" charset="-128"/>
              </a:rPr>
              <a:t>The study from Ogaki Municipal Hospital</a:t>
            </a:r>
          </a:p>
          <a:p>
            <a:pPr eaLnBrk="1" hangingPunct="1">
              <a:lnSpc>
                <a:spcPct val="115000"/>
              </a:lnSpc>
              <a:spcBef>
                <a:spcPct val="50000"/>
              </a:spcBef>
            </a:pPr>
            <a:r>
              <a:rPr lang="en-US" altLang="ja-JP" b="0" i="0" dirty="0">
                <a:latin typeface="+mj-lt"/>
                <a:ea typeface="ＭＳ Ｐゴシック" charset="-128"/>
              </a:rPr>
              <a:t>              Patients with resection, RFA, or TACE (n=270)            </a:t>
            </a:r>
            <a:endParaRPr lang="ja-JP" altLang="en-US" b="0" i="0" dirty="0">
              <a:latin typeface="+mj-lt"/>
              <a:ea typeface="ＭＳ Ｐゴシック" charset="-128"/>
            </a:endParaRPr>
          </a:p>
        </p:txBody>
      </p:sp>
      <p:grpSp>
        <p:nvGrpSpPr>
          <p:cNvPr id="433" name="グループ化 1"/>
          <p:cNvGrpSpPr>
            <a:grpSpLocks/>
          </p:cNvGrpSpPr>
          <p:nvPr/>
        </p:nvGrpSpPr>
        <p:grpSpPr bwMode="auto">
          <a:xfrm>
            <a:off x="2601654" y="3079525"/>
            <a:ext cx="7483991" cy="2756932"/>
            <a:chOff x="877372" y="3403600"/>
            <a:chExt cx="7483991" cy="2756932"/>
          </a:xfrm>
        </p:grpSpPr>
        <p:pic>
          <p:nvPicPr>
            <p:cNvPr id="434" name="Picture 12"/>
            <p:cNvPicPr>
              <a:picLocks noChangeAspect="1" noChangeArrowheads="1"/>
            </p:cNvPicPr>
            <p:nvPr/>
          </p:nvPicPr>
          <p:blipFill>
            <a:blip r:embed="rId3">
              <a:extLst>
                <a:ext uri="{28A0092B-C50C-407E-A947-70E740481C1C}">
                  <a14:useLocalDpi xmlns:a14="http://schemas.microsoft.com/office/drawing/2010/main" val="0"/>
                </a:ext>
              </a:extLst>
            </a:blip>
            <a:srcRect t="19821"/>
            <a:stretch>
              <a:fillRect/>
            </a:stretch>
          </p:blipFill>
          <p:spPr bwMode="auto">
            <a:xfrm>
              <a:off x="1143000" y="3403600"/>
              <a:ext cx="44196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5" name="Text Box 74"/>
            <p:cNvSpPr txBox="1">
              <a:spLocks noChangeArrowheads="1"/>
            </p:cNvSpPr>
            <p:nvPr/>
          </p:nvSpPr>
          <p:spPr bwMode="auto">
            <a:xfrm>
              <a:off x="2493963" y="5791200"/>
              <a:ext cx="2586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spcBef>
                  <a:spcPct val="50000"/>
                </a:spcBef>
              </a:pPr>
              <a:r>
                <a:rPr lang="en-US" altLang="ja-JP" sz="1800" b="0" i="0">
                  <a:latin typeface="+mj-lt"/>
                  <a:ea typeface="ＭＳ Ｐゴシック" charset="-128"/>
                </a:rPr>
                <a:t>Years</a:t>
              </a:r>
              <a:r>
                <a:rPr lang="ja-JP" altLang="en-US" sz="1800" b="0" i="0">
                  <a:latin typeface="+mj-lt"/>
                  <a:ea typeface="ＭＳ Ｐゴシック" charset="-128"/>
                </a:rPr>
                <a:t> </a:t>
              </a:r>
              <a:r>
                <a:rPr lang="en-US" altLang="ja-JP" sz="1800" b="0" i="0">
                  <a:latin typeface="+mj-lt"/>
                  <a:ea typeface="ＭＳ Ｐゴシック" charset="-128"/>
                </a:rPr>
                <a:t>after diagnosis</a:t>
              </a:r>
            </a:p>
          </p:txBody>
        </p:sp>
        <p:sp>
          <p:nvSpPr>
            <p:cNvPr id="436" name="Text Box 75"/>
            <p:cNvSpPr txBox="1">
              <a:spLocks noChangeArrowheads="1"/>
            </p:cNvSpPr>
            <p:nvPr/>
          </p:nvSpPr>
          <p:spPr bwMode="auto">
            <a:xfrm rot="16200000" flipH="1">
              <a:off x="86519" y="4219853"/>
              <a:ext cx="1951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ctr" eaLnBrk="1" hangingPunct="1">
                <a:spcBef>
                  <a:spcPct val="50000"/>
                </a:spcBef>
              </a:pPr>
              <a:r>
                <a:rPr lang="en-US" altLang="ja-JP" sz="1800" b="0" i="0">
                  <a:latin typeface="+mj-lt"/>
                  <a:ea typeface="ＭＳ Ｐゴシック" charset="-128"/>
                </a:rPr>
                <a:t>Survival rate</a:t>
              </a:r>
            </a:p>
          </p:txBody>
        </p:sp>
        <p:sp>
          <p:nvSpPr>
            <p:cNvPr id="437" name="Text Box 78"/>
            <p:cNvSpPr txBox="1">
              <a:spLocks noChangeArrowheads="1"/>
            </p:cNvSpPr>
            <p:nvPr/>
          </p:nvSpPr>
          <p:spPr bwMode="auto">
            <a:xfrm>
              <a:off x="2036763" y="4876800"/>
              <a:ext cx="2041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spcBef>
                  <a:spcPct val="50000"/>
                </a:spcBef>
              </a:pPr>
              <a:r>
                <a:rPr lang="en-US" altLang="ja-JP" sz="1800" b="0" i="0">
                  <a:latin typeface="+mj-lt"/>
                  <a:ea typeface="ＭＳ Ｐゴシック" charset="-128"/>
                </a:rPr>
                <a:t>p &lt; 0.001</a:t>
              </a:r>
            </a:p>
          </p:txBody>
        </p:sp>
        <p:sp>
          <p:nvSpPr>
            <p:cNvPr id="438" name="Text Box 15"/>
            <p:cNvSpPr txBox="1">
              <a:spLocks noChangeArrowheads="1"/>
            </p:cNvSpPr>
            <p:nvPr/>
          </p:nvSpPr>
          <p:spPr bwMode="auto">
            <a:xfrm>
              <a:off x="5257800" y="4191000"/>
              <a:ext cx="3103563" cy="787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spcBef>
                  <a:spcPct val="50000"/>
                </a:spcBef>
              </a:pPr>
              <a:r>
                <a:rPr lang="en-US" altLang="ja-JP" sz="1800" b="0" i="0" dirty="0">
                  <a:latin typeface="+mj-lt"/>
                  <a:ea typeface="ＭＳ Ｐゴシック" charset="-128"/>
                </a:rPr>
                <a:t>AFP-L3 &lt;5% (n=158) </a:t>
              </a:r>
            </a:p>
            <a:p>
              <a:pPr eaLnBrk="1" hangingPunct="1">
                <a:spcBef>
                  <a:spcPct val="50000"/>
                </a:spcBef>
              </a:pPr>
              <a:r>
                <a:rPr kumimoji="1" lang="en-US" altLang="ja-JP" sz="1800" b="0" i="0" dirty="0">
                  <a:latin typeface="+mj-lt"/>
                  <a:ea typeface="ＭＳ Ｐゴシック" charset="-128"/>
                </a:rPr>
                <a:t>AFP-L3 ≥5% (n=112)</a:t>
              </a:r>
              <a:endParaRPr kumimoji="1" lang="ja-JP" altLang="en-US" sz="1800" b="0" i="0" dirty="0">
                <a:solidFill>
                  <a:srgbClr val="0000FF"/>
                </a:solidFill>
                <a:latin typeface="+mj-lt"/>
                <a:ea typeface="ＭＳ Ｐゴシック" charset="-128"/>
              </a:endParaRPr>
            </a:p>
          </p:txBody>
        </p:sp>
      </p:grpSp>
    </p:spTree>
    <p:extLst>
      <p:ext uri="{BB962C8B-B14F-4D97-AF65-F5344CB8AC3E}">
        <p14:creationId xmlns:p14="http://schemas.microsoft.com/office/powerpoint/2010/main" val="1190345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66625" y="490509"/>
            <a:ext cx="118110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defPPr>
              <a:defRPr lang="en-US"/>
            </a:defPPr>
            <a:lvl1pPr algn="ctr">
              <a:spcBef>
                <a:spcPct val="0"/>
              </a:spcBef>
              <a:buNone/>
              <a:defRPr sz="3200" b="1" i="0" spc="-5">
                <a:solidFill>
                  <a:srgbClr val="800000"/>
                </a:solidFill>
                <a:latin typeface="Calibri"/>
                <a:ea typeface="+mj-ea"/>
                <a:cs typeface="Calibri"/>
              </a:defRPr>
            </a:lvl1pPr>
            <a:lvl2pPr marL="742950" indent="-285750" eaLnBrk="0" hangingPunct="0">
              <a:defRPr sz="2000" b="1" i="1">
                <a:latin typeface="Arial" panose="020B0604020202020204" pitchFamily="34" charset="0"/>
                <a:ea typeface="ＭＳ Ｐゴシック" panose="020B0600070205080204" pitchFamily="34" charset="-128"/>
              </a:defRPr>
            </a:lvl2pPr>
            <a:lvl3pPr marL="1143000" indent="-228600" eaLnBrk="0" hangingPunct="0">
              <a:defRPr sz="2000" b="1" i="1">
                <a:latin typeface="Arial" panose="020B0604020202020204" pitchFamily="34" charset="0"/>
                <a:ea typeface="ＭＳ Ｐゴシック" panose="020B0600070205080204" pitchFamily="34" charset="-128"/>
              </a:defRPr>
            </a:lvl3pPr>
            <a:lvl4pPr marL="1600200" indent="-228600" eaLnBrk="0" hangingPunct="0">
              <a:defRPr sz="2000" b="1" i="1">
                <a:latin typeface="Arial" panose="020B0604020202020204" pitchFamily="34" charset="0"/>
                <a:ea typeface="ＭＳ Ｐゴシック" panose="020B0600070205080204" pitchFamily="34" charset="-128"/>
              </a:defRPr>
            </a:lvl4pPr>
            <a:lvl5pPr marL="2057400" indent="-228600" eaLnBrk="0" hangingPunct="0">
              <a:defRPr sz="2000" b="1" i="1">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i="1">
                <a:latin typeface="Arial" panose="020B0604020202020204" pitchFamily="34" charset="0"/>
                <a:ea typeface="ＭＳ Ｐゴシック" panose="020B0600070205080204" pitchFamily="34" charset="-128"/>
              </a:defRPr>
            </a:lvl9pPr>
          </a:lstStyle>
          <a:p>
            <a:r>
              <a:rPr lang="en-US" altLang="ja-JP" dirty="0">
                <a:solidFill>
                  <a:schemeClr val="tx1"/>
                </a:solidFill>
              </a:rPr>
              <a:t>Post-operative AFP-L3% Predicts Recurrence in patients with HCC</a:t>
            </a:r>
          </a:p>
        </p:txBody>
      </p:sp>
      <p:sp>
        <p:nvSpPr>
          <p:cNvPr id="5" name="Text Box 3"/>
          <p:cNvSpPr txBox="1">
            <a:spLocks noChangeArrowheads="1"/>
          </p:cNvSpPr>
          <p:nvPr/>
        </p:nvSpPr>
        <p:spPr bwMode="auto">
          <a:xfrm>
            <a:off x="2971800" y="1524000"/>
            <a:ext cx="7086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lnSpc>
                <a:spcPct val="135000"/>
              </a:lnSpc>
              <a:spcBef>
                <a:spcPct val="50000"/>
              </a:spcBef>
            </a:pPr>
            <a:r>
              <a:rPr lang="en-US" altLang="ja-JP" b="0" i="0" dirty="0">
                <a:solidFill>
                  <a:srgbClr val="000000"/>
                </a:solidFill>
                <a:latin typeface="+mj-lt"/>
                <a:ea typeface="ＭＳ Ｐゴシック" charset="-128"/>
              </a:rPr>
              <a:t>The study from </a:t>
            </a:r>
            <a:r>
              <a:rPr lang="en-US" altLang="ja-JP" b="0" i="0" dirty="0" err="1">
                <a:solidFill>
                  <a:srgbClr val="000000"/>
                </a:solidFill>
                <a:latin typeface="+mj-lt"/>
                <a:ea typeface="ＭＳ Ｐゴシック" charset="-128"/>
              </a:rPr>
              <a:t>Toranomon</a:t>
            </a:r>
            <a:r>
              <a:rPr lang="en-US" altLang="ja-JP" b="0" i="0" dirty="0">
                <a:solidFill>
                  <a:srgbClr val="000000"/>
                </a:solidFill>
                <a:latin typeface="+mj-lt"/>
                <a:ea typeface="ＭＳ Ｐゴシック" charset="-128"/>
              </a:rPr>
              <a:t> Hospital, Japan</a:t>
            </a:r>
          </a:p>
          <a:p>
            <a:pPr eaLnBrk="1" hangingPunct="1">
              <a:lnSpc>
                <a:spcPct val="135000"/>
              </a:lnSpc>
              <a:spcBef>
                <a:spcPct val="50000"/>
              </a:spcBef>
            </a:pPr>
            <a:r>
              <a:rPr lang="en-US" altLang="ja-JP" b="0" i="0" dirty="0">
                <a:solidFill>
                  <a:srgbClr val="000000"/>
                </a:solidFill>
                <a:latin typeface="+mj-lt"/>
                <a:ea typeface="ＭＳ Ｐゴシック" charset="-128"/>
              </a:rPr>
              <a:t>HCC patients who received resection (n=93)</a:t>
            </a:r>
          </a:p>
        </p:txBody>
      </p:sp>
      <p:sp>
        <p:nvSpPr>
          <p:cNvPr id="6" name="Text Box 81"/>
          <p:cNvSpPr txBox="1">
            <a:spLocks noChangeArrowheads="1"/>
          </p:cNvSpPr>
          <p:nvPr/>
        </p:nvSpPr>
        <p:spPr bwMode="auto">
          <a:xfrm>
            <a:off x="8160350" y="6314717"/>
            <a:ext cx="32004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r" eaLnBrk="1" hangingPunct="1">
              <a:spcBef>
                <a:spcPct val="50000"/>
              </a:spcBef>
            </a:pPr>
            <a:r>
              <a:rPr lang="en-US" altLang="ja-JP" sz="1000" b="0" i="0" dirty="0" err="1">
                <a:latin typeface="Arial" panose="020B0604020202020204" pitchFamily="34" charset="0"/>
                <a:ea typeface="ＭＳ Ｐゴシック" charset="-128"/>
                <a:cs typeface="Arial" panose="020B0604020202020204" pitchFamily="34" charset="0"/>
              </a:rPr>
              <a:t>Hepatol</a:t>
            </a:r>
            <a:r>
              <a:rPr lang="en-US" altLang="ja-JP" sz="1000" b="0" i="0" dirty="0">
                <a:latin typeface="Arial" panose="020B0604020202020204" pitchFamily="34" charset="0"/>
                <a:ea typeface="ＭＳ Ｐゴシック" charset="-128"/>
                <a:cs typeface="Arial" panose="020B0604020202020204" pitchFamily="34" charset="0"/>
              </a:rPr>
              <a:t> Res. 2011;41:1036-45.</a:t>
            </a:r>
          </a:p>
        </p:txBody>
      </p:sp>
      <p:grpSp>
        <p:nvGrpSpPr>
          <p:cNvPr id="7" name="グループ化 2"/>
          <p:cNvGrpSpPr>
            <a:grpSpLocks/>
          </p:cNvGrpSpPr>
          <p:nvPr/>
        </p:nvGrpSpPr>
        <p:grpSpPr bwMode="auto">
          <a:xfrm>
            <a:off x="3182422" y="2671336"/>
            <a:ext cx="5885378" cy="3643381"/>
            <a:chOff x="1532223" y="2366812"/>
            <a:chExt cx="5885378" cy="3643381"/>
          </a:xfrm>
        </p:grpSpPr>
        <p:grpSp>
          <p:nvGrpSpPr>
            <p:cNvPr id="8" name="Group 5"/>
            <p:cNvGrpSpPr>
              <a:grpSpLocks/>
            </p:cNvGrpSpPr>
            <p:nvPr/>
          </p:nvGrpSpPr>
          <p:grpSpPr bwMode="auto">
            <a:xfrm>
              <a:off x="2744001" y="2796061"/>
              <a:ext cx="3352800" cy="2514600"/>
              <a:chOff x="839" y="2100"/>
              <a:chExt cx="2618" cy="2052"/>
            </a:xfrm>
          </p:grpSpPr>
          <p:sp>
            <p:nvSpPr>
              <p:cNvPr id="23" name="Line 6"/>
              <p:cNvSpPr>
                <a:spLocks noChangeShapeType="1"/>
              </p:cNvSpPr>
              <p:nvPr/>
            </p:nvSpPr>
            <p:spPr bwMode="auto">
              <a:xfrm>
                <a:off x="3457"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 name="Line 7"/>
              <p:cNvSpPr>
                <a:spLocks noChangeShapeType="1"/>
              </p:cNvSpPr>
              <p:nvPr/>
            </p:nvSpPr>
            <p:spPr bwMode="auto">
              <a:xfrm>
                <a:off x="3198"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 name="Line 8"/>
              <p:cNvSpPr>
                <a:spLocks noChangeShapeType="1"/>
              </p:cNvSpPr>
              <p:nvPr/>
            </p:nvSpPr>
            <p:spPr bwMode="auto">
              <a:xfrm>
                <a:off x="2938"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 name="Line 9"/>
              <p:cNvSpPr>
                <a:spLocks noChangeShapeType="1"/>
              </p:cNvSpPr>
              <p:nvPr/>
            </p:nvSpPr>
            <p:spPr bwMode="auto">
              <a:xfrm>
                <a:off x="2679"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 name="Line 10"/>
              <p:cNvSpPr>
                <a:spLocks noChangeShapeType="1"/>
              </p:cNvSpPr>
              <p:nvPr/>
            </p:nvSpPr>
            <p:spPr bwMode="auto">
              <a:xfrm>
                <a:off x="2419"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 name="Line 11"/>
              <p:cNvSpPr>
                <a:spLocks noChangeShapeType="1"/>
              </p:cNvSpPr>
              <p:nvPr/>
            </p:nvSpPr>
            <p:spPr bwMode="auto">
              <a:xfrm>
                <a:off x="2160"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 name="Line 12"/>
              <p:cNvSpPr>
                <a:spLocks noChangeShapeType="1"/>
              </p:cNvSpPr>
              <p:nvPr/>
            </p:nvSpPr>
            <p:spPr bwMode="auto">
              <a:xfrm>
                <a:off x="1895"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 name="Line 13"/>
              <p:cNvSpPr>
                <a:spLocks noChangeShapeType="1"/>
              </p:cNvSpPr>
              <p:nvPr/>
            </p:nvSpPr>
            <p:spPr bwMode="auto">
              <a:xfrm>
                <a:off x="1635"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 name="Line 14"/>
              <p:cNvSpPr>
                <a:spLocks noChangeShapeType="1"/>
              </p:cNvSpPr>
              <p:nvPr/>
            </p:nvSpPr>
            <p:spPr bwMode="auto">
              <a:xfrm>
                <a:off x="1376"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 name="Line 15"/>
              <p:cNvSpPr>
                <a:spLocks noChangeShapeType="1"/>
              </p:cNvSpPr>
              <p:nvPr/>
            </p:nvSpPr>
            <p:spPr bwMode="auto">
              <a:xfrm>
                <a:off x="1116"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 name="Line 16"/>
              <p:cNvSpPr>
                <a:spLocks noChangeShapeType="1"/>
              </p:cNvSpPr>
              <p:nvPr/>
            </p:nvSpPr>
            <p:spPr bwMode="auto">
              <a:xfrm>
                <a:off x="857" y="4134"/>
                <a:ext cx="0"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 name="Line 17"/>
              <p:cNvSpPr>
                <a:spLocks noChangeShapeType="1"/>
              </p:cNvSpPr>
              <p:nvPr/>
            </p:nvSpPr>
            <p:spPr bwMode="auto">
              <a:xfrm>
                <a:off x="3457" y="4140"/>
                <a:ext cx="0"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 name="Line 18"/>
              <p:cNvSpPr>
                <a:spLocks noChangeShapeType="1"/>
              </p:cNvSpPr>
              <p:nvPr/>
            </p:nvSpPr>
            <p:spPr bwMode="auto">
              <a:xfrm>
                <a:off x="2160" y="4140"/>
                <a:ext cx="0"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 name="Line 19"/>
              <p:cNvSpPr>
                <a:spLocks noChangeShapeType="1"/>
              </p:cNvSpPr>
              <p:nvPr/>
            </p:nvSpPr>
            <p:spPr bwMode="auto">
              <a:xfrm>
                <a:off x="857" y="4140"/>
                <a:ext cx="0"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 name="Line 20"/>
              <p:cNvSpPr>
                <a:spLocks noChangeShapeType="1"/>
              </p:cNvSpPr>
              <p:nvPr/>
            </p:nvSpPr>
            <p:spPr bwMode="auto">
              <a:xfrm>
                <a:off x="839" y="2100"/>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 name="Line 21"/>
              <p:cNvSpPr>
                <a:spLocks noChangeShapeType="1"/>
              </p:cNvSpPr>
              <p:nvPr/>
            </p:nvSpPr>
            <p:spPr bwMode="auto">
              <a:xfrm>
                <a:off x="839" y="2507"/>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 name="Line 22"/>
              <p:cNvSpPr>
                <a:spLocks noChangeShapeType="1"/>
              </p:cNvSpPr>
              <p:nvPr/>
            </p:nvSpPr>
            <p:spPr bwMode="auto">
              <a:xfrm>
                <a:off x="839" y="2914"/>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 name="Line 23"/>
              <p:cNvSpPr>
                <a:spLocks noChangeShapeType="1"/>
              </p:cNvSpPr>
              <p:nvPr/>
            </p:nvSpPr>
            <p:spPr bwMode="auto">
              <a:xfrm>
                <a:off x="839" y="3320"/>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 name="Line 24"/>
              <p:cNvSpPr>
                <a:spLocks noChangeShapeType="1"/>
              </p:cNvSpPr>
              <p:nvPr/>
            </p:nvSpPr>
            <p:spPr bwMode="auto">
              <a:xfrm>
                <a:off x="839" y="3727"/>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 name="Line 25"/>
              <p:cNvSpPr>
                <a:spLocks noChangeShapeType="1"/>
              </p:cNvSpPr>
              <p:nvPr/>
            </p:nvSpPr>
            <p:spPr bwMode="auto">
              <a:xfrm>
                <a:off x="839" y="4134"/>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3" name="Rectangle 26"/>
              <p:cNvSpPr>
                <a:spLocks noChangeArrowheads="1"/>
              </p:cNvSpPr>
              <p:nvPr/>
            </p:nvSpPr>
            <p:spPr bwMode="auto">
              <a:xfrm>
                <a:off x="857" y="2100"/>
                <a:ext cx="2600" cy="20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endParaRPr lang="ja-JP" altLang="ja-JP" sz="2400" b="0" i="0">
                  <a:solidFill>
                    <a:srgbClr val="000000"/>
                  </a:solidFill>
                  <a:latin typeface="+mj-lt"/>
                </a:endParaRPr>
              </a:p>
            </p:txBody>
          </p:sp>
          <p:sp>
            <p:nvSpPr>
              <p:cNvPr id="44" name="Line 27"/>
              <p:cNvSpPr>
                <a:spLocks noChangeShapeType="1"/>
              </p:cNvSpPr>
              <p:nvPr/>
            </p:nvSpPr>
            <p:spPr bwMode="auto">
              <a:xfrm>
                <a:off x="2856" y="253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5" name="Line 28"/>
              <p:cNvSpPr>
                <a:spLocks noChangeShapeType="1"/>
              </p:cNvSpPr>
              <p:nvPr/>
            </p:nvSpPr>
            <p:spPr bwMode="auto">
              <a:xfrm>
                <a:off x="2590" y="2536"/>
                <a:ext cx="26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6" name="Line 29"/>
              <p:cNvSpPr>
                <a:spLocks noChangeShapeType="1"/>
              </p:cNvSpPr>
              <p:nvPr/>
            </p:nvSpPr>
            <p:spPr bwMode="auto">
              <a:xfrm flipV="1">
                <a:off x="2590" y="2536"/>
                <a:ext cx="0" cy="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7" name="Line 30"/>
              <p:cNvSpPr>
                <a:spLocks noChangeShapeType="1"/>
              </p:cNvSpPr>
              <p:nvPr/>
            </p:nvSpPr>
            <p:spPr bwMode="auto">
              <a:xfrm>
                <a:off x="2072" y="2625"/>
                <a:ext cx="5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8" name="Line 31"/>
              <p:cNvSpPr>
                <a:spLocks noChangeShapeType="1"/>
              </p:cNvSpPr>
              <p:nvPr/>
            </p:nvSpPr>
            <p:spPr bwMode="auto">
              <a:xfrm flipV="1">
                <a:off x="2072" y="2625"/>
                <a:ext cx="0" cy="4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9" name="Line 32"/>
              <p:cNvSpPr>
                <a:spLocks noChangeShapeType="1"/>
              </p:cNvSpPr>
              <p:nvPr/>
            </p:nvSpPr>
            <p:spPr bwMode="auto">
              <a:xfrm>
                <a:off x="1901" y="2666"/>
                <a:ext cx="17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0" name="Line 33"/>
              <p:cNvSpPr>
                <a:spLocks noChangeShapeType="1"/>
              </p:cNvSpPr>
              <p:nvPr/>
            </p:nvSpPr>
            <p:spPr bwMode="auto">
              <a:xfrm flipV="1">
                <a:off x="1901" y="2666"/>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1" name="Line 34"/>
              <p:cNvSpPr>
                <a:spLocks noChangeShapeType="1"/>
              </p:cNvSpPr>
              <p:nvPr/>
            </p:nvSpPr>
            <p:spPr bwMode="auto">
              <a:xfrm>
                <a:off x="1883" y="2690"/>
                <a:ext cx="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2" name="Line 35"/>
              <p:cNvSpPr>
                <a:spLocks noChangeShapeType="1"/>
              </p:cNvSpPr>
              <p:nvPr/>
            </p:nvSpPr>
            <p:spPr bwMode="auto">
              <a:xfrm flipV="1">
                <a:off x="1883" y="2690"/>
                <a:ext cx="0" cy="2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3" name="Line 36"/>
              <p:cNvSpPr>
                <a:spLocks noChangeShapeType="1"/>
              </p:cNvSpPr>
              <p:nvPr/>
            </p:nvSpPr>
            <p:spPr bwMode="auto">
              <a:xfrm>
                <a:off x="1818" y="2713"/>
                <a:ext cx="6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4" name="Line 37"/>
              <p:cNvSpPr>
                <a:spLocks noChangeShapeType="1"/>
              </p:cNvSpPr>
              <p:nvPr/>
            </p:nvSpPr>
            <p:spPr bwMode="auto">
              <a:xfrm flipV="1">
                <a:off x="1818" y="2713"/>
                <a:ext cx="0"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5" name="Line 38"/>
              <p:cNvSpPr>
                <a:spLocks noChangeShapeType="1"/>
              </p:cNvSpPr>
              <p:nvPr/>
            </p:nvSpPr>
            <p:spPr bwMode="auto">
              <a:xfrm>
                <a:off x="1777" y="2743"/>
                <a:ext cx="4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6" name="Line 39"/>
              <p:cNvSpPr>
                <a:spLocks noChangeShapeType="1"/>
              </p:cNvSpPr>
              <p:nvPr/>
            </p:nvSpPr>
            <p:spPr bwMode="auto">
              <a:xfrm flipV="1">
                <a:off x="1777" y="2743"/>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7" name="Line 40"/>
              <p:cNvSpPr>
                <a:spLocks noChangeShapeType="1"/>
              </p:cNvSpPr>
              <p:nvPr/>
            </p:nvSpPr>
            <p:spPr bwMode="auto">
              <a:xfrm>
                <a:off x="1747" y="2760"/>
                <a:ext cx="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8" name="Line 41"/>
              <p:cNvSpPr>
                <a:spLocks noChangeShapeType="1"/>
              </p:cNvSpPr>
              <p:nvPr/>
            </p:nvSpPr>
            <p:spPr bwMode="auto">
              <a:xfrm flipV="1">
                <a:off x="1747" y="2760"/>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59" name="Line 42"/>
              <p:cNvSpPr>
                <a:spLocks noChangeShapeType="1"/>
              </p:cNvSpPr>
              <p:nvPr/>
            </p:nvSpPr>
            <p:spPr bwMode="auto">
              <a:xfrm>
                <a:off x="1694" y="2784"/>
                <a:ext cx="5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0" name="Line 43"/>
              <p:cNvSpPr>
                <a:spLocks noChangeShapeType="1"/>
              </p:cNvSpPr>
              <p:nvPr/>
            </p:nvSpPr>
            <p:spPr bwMode="auto">
              <a:xfrm flipV="1">
                <a:off x="1694" y="2784"/>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1" name="Line 44"/>
              <p:cNvSpPr>
                <a:spLocks noChangeShapeType="1"/>
              </p:cNvSpPr>
              <p:nvPr/>
            </p:nvSpPr>
            <p:spPr bwMode="auto">
              <a:xfrm>
                <a:off x="1612" y="2802"/>
                <a:ext cx="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2" name="Line 45"/>
              <p:cNvSpPr>
                <a:spLocks noChangeShapeType="1"/>
              </p:cNvSpPr>
              <p:nvPr/>
            </p:nvSpPr>
            <p:spPr bwMode="auto">
              <a:xfrm flipV="1">
                <a:off x="1612" y="2802"/>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3" name="Line 46"/>
              <p:cNvSpPr>
                <a:spLocks noChangeShapeType="1"/>
              </p:cNvSpPr>
              <p:nvPr/>
            </p:nvSpPr>
            <p:spPr bwMode="auto">
              <a:xfrm>
                <a:off x="1594" y="2819"/>
                <a:ext cx="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4" name="Line 47"/>
              <p:cNvSpPr>
                <a:spLocks noChangeShapeType="1"/>
              </p:cNvSpPr>
              <p:nvPr/>
            </p:nvSpPr>
            <p:spPr bwMode="auto">
              <a:xfrm flipV="1">
                <a:off x="1594" y="2819"/>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5" name="Line 48"/>
              <p:cNvSpPr>
                <a:spLocks noChangeShapeType="1"/>
              </p:cNvSpPr>
              <p:nvPr/>
            </p:nvSpPr>
            <p:spPr bwMode="auto">
              <a:xfrm>
                <a:off x="1565" y="2843"/>
                <a:ext cx="2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6" name="Line 49"/>
              <p:cNvSpPr>
                <a:spLocks noChangeShapeType="1"/>
              </p:cNvSpPr>
              <p:nvPr/>
            </p:nvSpPr>
            <p:spPr bwMode="auto">
              <a:xfrm flipV="1">
                <a:off x="1565" y="2843"/>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7" name="Line 50"/>
              <p:cNvSpPr>
                <a:spLocks noChangeShapeType="1"/>
              </p:cNvSpPr>
              <p:nvPr/>
            </p:nvSpPr>
            <p:spPr bwMode="auto">
              <a:xfrm>
                <a:off x="1553" y="2861"/>
                <a:ext cx="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8" name="Line 51"/>
              <p:cNvSpPr>
                <a:spLocks noChangeShapeType="1"/>
              </p:cNvSpPr>
              <p:nvPr/>
            </p:nvSpPr>
            <p:spPr bwMode="auto">
              <a:xfrm flipV="1">
                <a:off x="1553" y="2861"/>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69" name="Line 52"/>
              <p:cNvSpPr>
                <a:spLocks noChangeShapeType="1"/>
              </p:cNvSpPr>
              <p:nvPr/>
            </p:nvSpPr>
            <p:spPr bwMode="auto">
              <a:xfrm>
                <a:off x="1529" y="2878"/>
                <a:ext cx="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0" name="Line 53"/>
              <p:cNvSpPr>
                <a:spLocks noChangeShapeType="1"/>
              </p:cNvSpPr>
              <p:nvPr/>
            </p:nvSpPr>
            <p:spPr bwMode="auto">
              <a:xfrm flipV="1">
                <a:off x="1529" y="2878"/>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1" name="Line 54"/>
              <p:cNvSpPr>
                <a:spLocks noChangeShapeType="1"/>
              </p:cNvSpPr>
              <p:nvPr/>
            </p:nvSpPr>
            <p:spPr bwMode="auto">
              <a:xfrm>
                <a:off x="1517" y="2896"/>
                <a:ext cx="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2" name="Line 55"/>
              <p:cNvSpPr>
                <a:spLocks noChangeShapeType="1"/>
              </p:cNvSpPr>
              <p:nvPr/>
            </p:nvSpPr>
            <p:spPr bwMode="auto">
              <a:xfrm flipV="1">
                <a:off x="1517" y="2896"/>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3" name="Line 56"/>
              <p:cNvSpPr>
                <a:spLocks noChangeShapeType="1"/>
              </p:cNvSpPr>
              <p:nvPr/>
            </p:nvSpPr>
            <p:spPr bwMode="auto">
              <a:xfrm>
                <a:off x="1517" y="2914"/>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4" name="Line 57"/>
              <p:cNvSpPr>
                <a:spLocks noChangeShapeType="1"/>
              </p:cNvSpPr>
              <p:nvPr/>
            </p:nvSpPr>
            <p:spPr bwMode="auto">
              <a:xfrm flipV="1">
                <a:off x="1517" y="2914"/>
                <a:ext cx="0" cy="2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5" name="Line 58"/>
              <p:cNvSpPr>
                <a:spLocks noChangeShapeType="1"/>
              </p:cNvSpPr>
              <p:nvPr/>
            </p:nvSpPr>
            <p:spPr bwMode="auto">
              <a:xfrm>
                <a:off x="1494" y="2937"/>
                <a:ext cx="2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6" name="Line 59"/>
              <p:cNvSpPr>
                <a:spLocks noChangeShapeType="1"/>
              </p:cNvSpPr>
              <p:nvPr/>
            </p:nvSpPr>
            <p:spPr bwMode="auto">
              <a:xfrm flipV="1">
                <a:off x="1494" y="2937"/>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7" name="Line 60"/>
              <p:cNvSpPr>
                <a:spLocks noChangeShapeType="1"/>
              </p:cNvSpPr>
              <p:nvPr/>
            </p:nvSpPr>
            <p:spPr bwMode="auto">
              <a:xfrm>
                <a:off x="1494" y="295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8" name="Line 61"/>
              <p:cNvSpPr>
                <a:spLocks noChangeShapeType="1"/>
              </p:cNvSpPr>
              <p:nvPr/>
            </p:nvSpPr>
            <p:spPr bwMode="auto">
              <a:xfrm flipV="1">
                <a:off x="1494" y="2955"/>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79" name="Line 62"/>
              <p:cNvSpPr>
                <a:spLocks noChangeShapeType="1"/>
              </p:cNvSpPr>
              <p:nvPr/>
            </p:nvSpPr>
            <p:spPr bwMode="auto">
              <a:xfrm>
                <a:off x="1494" y="2973"/>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0" name="Line 63"/>
              <p:cNvSpPr>
                <a:spLocks noChangeShapeType="1"/>
              </p:cNvSpPr>
              <p:nvPr/>
            </p:nvSpPr>
            <p:spPr bwMode="auto">
              <a:xfrm flipV="1">
                <a:off x="1494" y="2973"/>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1" name="Line 64"/>
              <p:cNvSpPr>
                <a:spLocks noChangeShapeType="1"/>
              </p:cNvSpPr>
              <p:nvPr/>
            </p:nvSpPr>
            <p:spPr bwMode="auto">
              <a:xfrm>
                <a:off x="1476" y="2990"/>
                <a:ext cx="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2" name="Line 65"/>
              <p:cNvSpPr>
                <a:spLocks noChangeShapeType="1"/>
              </p:cNvSpPr>
              <p:nvPr/>
            </p:nvSpPr>
            <p:spPr bwMode="auto">
              <a:xfrm flipV="1">
                <a:off x="1476" y="2990"/>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3" name="Line 66"/>
              <p:cNvSpPr>
                <a:spLocks noChangeShapeType="1"/>
              </p:cNvSpPr>
              <p:nvPr/>
            </p:nvSpPr>
            <p:spPr bwMode="auto">
              <a:xfrm>
                <a:off x="1453" y="3008"/>
                <a:ext cx="2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4" name="Line 67"/>
              <p:cNvSpPr>
                <a:spLocks noChangeShapeType="1"/>
              </p:cNvSpPr>
              <p:nvPr/>
            </p:nvSpPr>
            <p:spPr bwMode="auto">
              <a:xfrm flipV="1">
                <a:off x="1453" y="3008"/>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5" name="Line 68"/>
              <p:cNvSpPr>
                <a:spLocks noChangeShapeType="1"/>
              </p:cNvSpPr>
              <p:nvPr/>
            </p:nvSpPr>
            <p:spPr bwMode="auto">
              <a:xfrm>
                <a:off x="1453" y="302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6" name="Line 69"/>
              <p:cNvSpPr>
                <a:spLocks noChangeShapeType="1"/>
              </p:cNvSpPr>
              <p:nvPr/>
            </p:nvSpPr>
            <p:spPr bwMode="auto">
              <a:xfrm flipV="1">
                <a:off x="1453" y="3026"/>
                <a:ext cx="0" cy="2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7" name="Line 70"/>
              <p:cNvSpPr>
                <a:spLocks noChangeShapeType="1"/>
              </p:cNvSpPr>
              <p:nvPr/>
            </p:nvSpPr>
            <p:spPr bwMode="auto">
              <a:xfrm>
                <a:off x="1405" y="3049"/>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8" name="Line 71"/>
              <p:cNvSpPr>
                <a:spLocks noChangeShapeType="1"/>
              </p:cNvSpPr>
              <p:nvPr/>
            </p:nvSpPr>
            <p:spPr bwMode="auto">
              <a:xfrm flipV="1">
                <a:off x="1405" y="3049"/>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89" name="Line 72"/>
              <p:cNvSpPr>
                <a:spLocks noChangeShapeType="1"/>
              </p:cNvSpPr>
              <p:nvPr/>
            </p:nvSpPr>
            <p:spPr bwMode="auto">
              <a:xfrm>
                <a:off x="1399" y="3067"/>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0" name="Line 73"/>
              <p:cNvSpPr>
                <a:spLocks noChangeShapeType="1"/>
              </p:cNvSpPr>
              <p:nvPr/>
            </p:nvSpPr>
            <p:spPr bwMode="auto">
              <a:xfrm flipV="1">
                <a:off x="1399" y="3067"/>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1" name="Line 74"/>
              <p:cNvSpPr>
                <a:spLocks noChangeShapeType="1"/>
              </p:cNvSpPr>
              <p:nvPr/>
            </p:nvSpPr>
            <p:spPr bwMode="auto">
              <a:xfrm>
                <a:off x="1394" y="3085"/>
                <a:ext cx="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2" name="Line 75"/>
              <p:cNvSpPr>
                <a:spLocks noChangeShapeType="1"/>
              </p:cNvSpPr>
              <p:nvPr/>
            </p:nvSpPr>
            <p:spPr bwMode="auto">
              <a:xfrm flipV="1">
                <a:off x="1394" y="3085"/>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3" name="Line 76"/>
              <p:cNvSpPr>
                <a:spLocks noChangeShapeType="1"/>
              </p:cNvSpPr>
              <p:nvPr/>
            </p:nvSpPr>
            <p:spPr bwMode="auto">
              <a:xfrm>
                <a:off x="1370" y="3102"/>
                <a:ext cx="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4" name="Line 77"/>
              <p:cNvSpPr>
                <a:spLocks noChangeShapeType="1"/>
              </p:cNvSpPr>
              <p:nvPr/>
            </p:nvSpPr>
            <p:spPr bwMode="auto">
              <a:xfrm flipV="1">
                <a:off x="1370" y="3102"/>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5" name="Line 78"/>
              <p:cNvSpPr>
                <a:spLocks noChangeShapeType="1"/>
              </p:cNvSpPr>
              <p:nvPr/>
            </p:nvSpPr>
            <p:spPr bwMode="auto">
              <a:xfrm>
                <a:off x="1364" y="3120"/>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6" name="Line 79"/>
              <p:cNvSpPr>
                <a:spLocks noChangeShapeType="1"/>
              </p:cNvSpPr>
              <p:nvPr/>
            </p:nvSpPr>
            <p:spPr bwMode="auto">
              <a:xfrm flipV="1">
                <a:off x="1364" y="3120"/>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7" name="Line 80"/>
              <p:cNvSpPr>
                <a:spLocks noChangeShapeType="1"/>
              </p:cNvSpPr>
              <p:nvPr/>
            </p:nvSpPr>
            <p:spPr bwMode="auto">
              <a:xfrm>
                <a:off x="1305" y="3138"/>
                <a:ext cx="5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8" name="Line 81"/>
              <p:cNvSpPr>
                <a:spLocks noChangeShapeType="1"/>
              </p:cNvSpPr>
              <p:nvPr/>
            </p:nvSpPr>
            <p:spPr bwMode="auto">
              <a:xfrm flipV="1">
                <a:off x="1305" y="3138"/>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99" name="Line 82"/>
              <p:cNvSpPr>
                <a:spLocks noChangeShapeType="1"/>
              </p:cNvSpPr>
              <p:nvPr/>
            </p:nvSpPr>
            <p:spPr bwMode="auto">
              <a:xfrm>
                <a:off x="1305" y="315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0" name="Line 83"/>
              <p:cNvSpPr>
                <a:spLocks noChangeShapeType="1"/>
              </p:cNvSpPr>
              <p:nvPr/>
            </p:nvSpPr>
            <p:spPr bwMode="auto">
              <a:xfrm flipV="1">
                <a:off x="1305" y="3155"/>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1" name="Line 84"/>
              <p:cNvSpPr>
                <a:spLocks noChangeShapeType="1"/>
              </p:cNvSpPr>
              <p:nvPr/>
            </p:nvSpPr>
            <p:spPr bwMode="auto">
              <a:xfrm>
                <a:off x="1293" y="3173"/>
                <a:ext cx="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2" name="Line 85"/>
              <p:cNvSpPr>
                <a:spLocks noChangeShapeType="1"/>
              </p:cNvSpPr>
              <p:nvPr/>
            </p:nvSpPr>
            <p:spPr bwMode="auto">
              <a:xfrm flipV="1">
                <a:off x="1293" y="3173"/>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3" name="Line 86"/>
              <p:cNvSpPr>
                <a:spLocks noChangeShapeType="1"/>
              </p:cNvSpPr>
              <p:nvPr/>
            </p:nvSpPr>
            <p:spPr bwMode="auto">
              <a:xfrm>
                <a:off x="1287" y="3191"/>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4" name="Line 87"/>
              <p:cNvSpPr>
                <a:spLocks noChangeShapeType="1"/>
              </p:cNvSpPr>
              <p:nvPr/>
            </p:nvSpPr>
            <p:spPr bwMode="auto">
              <a:xfrm flipV="1">
                <a:off x="1287" y="3191"/>
                <a:ext cx="0" cy="2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5" name="Line 88"/>
              <p:cNvSpPr>
                <a:spLocks noChangeShapeType="1"/>
              </p:cNvSpPr>
              <p:nvPr/>
            </p:nvSpPr>
            <p:spPr bwMode="auto">
              <a:xfrm>
                <a:off x="1282" y="3214"/>
                <a:ext cx="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6" name="Line 89"/>
              <p:cNvSpPr>
                <a:spLocks noChangeShapeType="1"/>
              </p:cNvSpPr>
              <p:nvPr/>
            </p:nvSpPr>
            <p:spPr bwMode="auto">
              <a:xfrm flipV="1">
                <a:off x="1282" y="3214"/>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7" name="Line 90"/>
              <p:cNvSpPr>
                <a:spLocks noChangeShapeType="1"/>
              </p:cNvSpPr>
              <p:nvPr/>
            </p:nvSpPr>
            <p:spPr bwMode="auto">
              <a:xfrm>
                <a:off x="1252" y="3232"/>
                <a:ext cx="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8" name="Line 91"/>
              <p:cNvSpPr>
                <a:spLocks noChangeShapeType="1"/>
              </p:cNvSpPr>
              <p:nvPr/>
            </p:nvSpPr>
            <p:spPr bwMode="auto">
              <a:xfrm flipV="1">
                <a:off x="1252" y="3232"/>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09" name="Line 92"/>
              <p:cNvSpPr>
                <a:spLocks noChangeShapeType="1"/>
              </p:cNvSpPr>
              <p:nvPr/>
            </p:nvSpPr>
            <p:spPr bwMode="auto">
              <a:xfrm>
                <a:off x="1240" y="3250"/>
                <a:ext cx="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0" name="Line 93"/>
              <p:cNvSpPr>
                <a:spLocks noChangeShapeType="1"/>
              </p:cNvSpPr>
              <p:nvPr/>
            </p:nvSpPr>
            <p:spPr bwMode="auto">
              <a:xfrm flipV="1">
                <a:off x="1240" y="3250"/>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1" name="Line 94"/>
              <p:cNvSpPr>
                <a:spLocks noChangeShapeType="1"/>
              </p:cNvSpPr>
              <p:nvPr/>
            </p:nvSpPr>
            <p:spPr bwMode="auto">
              <a:xfrm>
                <a:off x="1228" y="3267"/>
                <a:ext cx="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2" name="Line 95"/>
              <p:cNvSpPr>
                <a:spLocks noChangeShapeType="1"/>
              </p:cNvSpPr>
              <p:nvPr/>
            </p:nvSpPr>
            <p:spPr bwMode="auto">
              <a:xfrm flipV="1">
                <a:off x="1228" y="3267"/>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3" name="Line 96"/>
              <p:cNvSpPr>
                <a:spLocks noChangeShapeType="1"/>
              </p:cNvSpPr>
              <p:nvPr/>
            </p:nvSpPr>
            <p:spPr bwMode="auto">
              <a:xfrm>
                <a:off x="1228" y="328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4" name="Line 97"/>
              <p:cNvSpPr>
                <a:spLocks noChangeShapeType="1"/>
              </p:cNvSpPr>
              <p:nvPr/>
            </p:nvSpPr>
            <p:spPr bwMode="auto">
              <a:xfrm flipV="1">
                <a:off x="1228" y="3285"/>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5" name="Line 98"/>
              <p:cNvSpPr>
                <a:spLocks noChangeShapeType="1"/>
              </p:cNvSpPr>
              <p:nvPr/>
            </p:nvSpPr>
            <p:spPr bwMode="auto">
              <a:xfrm>
                <a:off x="1223" y="3303"/>
                <a:ext cx="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6" name="Line 99"/>
              <p:cNvSpPr>
                <a:spLocks noChangeShapeType="1"/>
              </p:cNvSpPr>
              <p:nvPr/>
            </p:nvSpPr>
            <p:spPr bwMode="auto">
              <a:xfrm flipV="1">
                <a:off x="1223" y="3303"/>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7" name="Line 100"/>
              <p:cNvSpPr>
                <a:spLocks noChangeShapeType="1"/>
              </p:cNvSpPr>
              <p:nvPr/>
            </p:nvSpPr>
            <p:spPr bwMode="auto">
              <a:xfrm>
                <a:off x="1217" y="3320"/>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8" name="Line 101"/>
              <p:cNvSpPr>
                <a:spLocks noChangeShapeType="1"/>
              </p:cNvSpPr>
              <p:nvPr/>
            </p:nvSpPr>
            <p:spPr bwMode="auto">
              <a:xfrm flipV="1">
                <a:off x="1217" y="3320"/>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19" name="Line 102"/>
              <p:cNvSpPr>
                <a:spLocks noChangeShapeType="1"/>
              </p:cNvSpPr>
              <p:nvPr/>
            </p:nvSpPr>
            <p:spPr bwMode="auto">
              <a:xfrm>
                <a:off x="1199" y="3338"/>
                <a:ext cx="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0" name="Line 103"/>
              <p:cNvSpPr>
                <a:spLocks noChangeShapeType="1"/>
              </p:cNvSpPr>
              <p:nvPr/>
            </p:nvSpPr>
            <p:spPr bwMode="auto">
              <a:xfrm flipV="1">
                <a:off x="1199" y="3338"/>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1" name="Line 104"/>
              <p:cNvSpPr>
                <a:spLocks noChangeShapeType="1"/>
              </p:cNvSpPr>
              <p:nvPr/>
            </p:nvSpPr>
            <p:spPr bwMode="auto">
              <a:xfrm>
                <a:off x="1193" y="3356"/>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2" name="Line 105"/>
              <p:cNvSpPr>
                <a:spLocks noChangeShapeType="1"/>
              </p:cNvSpPr>
              <p:nvPr/>
            </p:nvSpPr>
            <p:spPr bwMode="auto">
              <a:xfrm flipV="1">
                <a:off x="1193" y="3356"/>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3" name="Line 106"/>
              <p:cNvSpPr>
                <a:spLocks noChangeShapeType="1"/>
              </p:cNvSpPr>
              <p:nvPr/>
            </p:nvSpPr>
            <p:spPr bwMode="auto">
              <a:xfrm>
                <a:off x="1181" y="3374"/>
                <a:ext cx="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4" name="Line 107"/>
              <p:cNvSpPr>
                <a:spLocks noChangeShapeType="1"/>
              </p:cNvSpPr>
              <p:nvPr/>
            </p:nvSpPr>
            <p:spPr bwMode="auto">
              <a:xfrm flipV="1">
                <a:off x="1181" y="3374"/>
                <a:ext cx="0" cy="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5" name="Line 108"/>
              <p:cNvSpPr>
                <a:spLocks noChangeShapeType="1"/>
              </p:cNvSpPr>
              <p:nvPr/>
            </p:nvSpPr>
            <p:spPr bwMode="auto">
              <a:xfrm>
                <a:off x="1181" y="3409"/>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6" name="Line 109"/>
              <p:cNvSpPr>
                <a:spLocks noChangeShapeType="1"/>
              </p:cNvSpPr>
              <p:nvPr/>
            </p:nvSpPr>
            <p:spPr bwMode="auto">
              <a:xfrm flipV="1">
                <a:off x="1181" y="3409"/>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7" name="Line 110"/>
              <p:cNvSpPr>
                <a:spLocks noChangeShapeType="1"/>
              </p:cNvSpPr>
              <p:nvPr/>
            </p:nvSpPr>
            <p:spPr bwMode="auto">
              <a:xfrm>
                <a:off x="1181" y="3427"/>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8" name="Line 111"/>
              <p:cNvSpPr>
                <a:spLocks noChangeShapeType="1"/>
              </p:cNvSpPr>
              <p:nvPr/>
            </p:nvSpPr>
            <p:spPr bwMode="auto">
              <a:xfrm flipV="1">
                <a:off x="1181" y="3427"/>
                <a:ext cx="0" cy="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9" name="Line 112"/>
              <p:cNvSpPr>
                <a:spLocks noChangeShapeType="1"/>
              </p:cNvSpPr>
              <p:nvPr/>
            </p:nvSpPr>
            <p:spPr bwMode="auto">
              <a:xfrm>
                <a:off x="1146" y="3462"/>
                <a:ext cx="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0" name="Line 113"/>
              <p:cNvSpPr>
                <a:spLocks noChangeShapeType="1"/>
              </p:cNvSpPr>
              <p:nvPr/>
            </p:nvSpPr>
            <p:spPr bwMode="auto">
              <a:xfrm flipV="1">
                <a:off x="1146" y="3462"/>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1" name="Line 114"/>
              <p:cNvSpPr>
                <a:spLocks noChangeShapeType="1"/>
              </p:cNvSpPr>
              <p:nvPr/>
            </p:nvSpPr>
            <p:spPr bwMode="auto">
              <a:xfrm>
                <a:off x="1134" y="3480"/>
                <a:ext cx="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2" name="Line 115"/>
              <p:cNvSpPr>
                <a:spLocks noChangeShapeType="1"/>
              </p:cNvSpPr>
              <p:nvPr/>
            </p:nvSpPr>
            <p:spPr bwMode="auto">
              <a:xfrm flipV="1">
                <a:off x="1134" y="3480"/>
                <a:ext cx="0" cy="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3" name="Line 116"/>
              <p:cNvSpPr>
                <a:spLocks noChangeShapeType="1"/>
              </p:cNvSpPr>
              <p:nvPr/>
            </p:nvSpPr>
            <p:spPr bwMode="auto">
              <a:xfrm>
                <a:off x="1105" y="3533"/>
                <a:ext cx="2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4" name="Line 117"/>
              <p:cNvSpPr>
                <a:spLocks noChangeShapeType="1"/>
              </p:cNvSpPr>
              <p:nvPr/>
            </p:nvSpPr>
            <p:spPr bwMode="auto">
              <a:xfrm flipV="1">
                <a:off x="1105" y="3533"/>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5" name="Line 118"/>
              <p:cNvSpPr>
                <a:spLocks noChangeShapeType="1"/>
              </p:cNvSpPr>
              <p:nvPr/>
            </p:nvSpPr>
            <p:spPr bwMode="auto">
              <a:xfrm>
                <a:off x="1105" y="3550"/>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6" name="Line 119"/>
              <p:cNvSpPr>
                <a:spLocks noChangeShapeType="1"/>
              </p:cNvSpPr>
              <p:nvPr/>
            </p:nvSpPr>
            <p:spPr bwMode="auto">
              <a:xfrm flipV="1">
                <a:off x="1105" y="3550"/>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7" name="Line 120"/>
              <p:cNvSpPr>
                <a:spLocks noChangeShapeType="1"/>
              </p:cNvSpPr>
              <p:nvPr/>
            </p:nvSpPr>
            <p:spPr bwMode="auto">
              <a:xfrm>
                <a:off x="1099" y="3574"/>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8" name="Line 121"/>
              <p:cNvSpPr>
                <a:spLocks noChangeShapeType="1"/>
              </p:cNvSpPr>
              <p:nvPr/>
            </p:nvSpPr>
            <p:spPr bwMode="auto">
              <a:xfrm flipV="1">
                <a:off x="1099" y="3574"/>
                <a:ext cx="0" cy="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39" name="Line 122"/>
              <p:cNvSpPr>
                <a:spLocks noChangeShapeType="1"/>
              </p:cNvSpPr>
              <p:nvPr/>
            </p:nvSpPr>
            <p:spPr bwMode="auto">
              <a:xfrm>
                <a:off x="1093" y="3609"/>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0" name="Line 123"/>
              <p:cNvSpPr>
                <a:spLocks noChangeShapeType="1"/>
              </p:cNvSpPr>
              <p:nvPr/>
            </p:nvSpPr>
            <p:spPr bwMode="auto">
              <a:xfrm flipV="1">
                <a:off x="1093" y="3609"/>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1" name="Line 124"/>
              <p:cNvSpPr>
                <a:spLocks noChangeShapeType="1"/>
              </p:cNvSpPr>
              <p:nvPr/>
            </p:nvSpPr>
            <p:spPr bwMode="auto">
              <a:xfrm>
                <a:off x="1087" y="3627"/>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2" name="Line 125"/>
              <p:cNvSpPr>
                <a:spLocks noChangeShapeType="1"/>
              </p:cNvSpPr>
              <p:nvPr/>
            </p:nvSpPr>
            <p:spPr bwMode="auto">
              <a:xfrm flipV="1">
                <a:off x="1087" y="3627"/>
                <a:ext cx="0" cy="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3" name="Line 126"/>
              <p:cNvSpPr>
                <a:spLocks noChangeShapeType="1"/>
              </p:cNvSpPr>
              <p:nvPr/>
            </p:nvSpPr>
            <p:spPr bwMode="auto">
              <a:xfrm>
                <a:off x="1087" y="3662"/>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4" name="Line 127"/>
              <p:cNvSpPr>
                <a:spLocks noChangeShapeType="1"/>
              </p:cNvSpPr>
              <p:nvPr/>
            </p:nvSpPr>
            <p:spPr bwMode="auto">
              <a:xfrm flipV="1">
                <a:off x="1087" y="3662"/>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5" name="Line 128"/>
              <p:cNvSpPr>
                <a:spLocks noChangeShapeType="1"/>
              </p:cNvSpPr>
              <p:nvPr/>
            </p:nvSpPr>
            <p:spPr bwMode="auto">
              <a:xfrm>
                <a:off x="1081" y="3680"/>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6" name="Line 129"/>
              <p:cNvSpPr>
                <a:spLocks noChangeShapeType="1"/>
              </p:cNvSpPr>
              <p:nvPr/>
            </p:nvSpPr>
            <p:spPr bwMode="auto">
              <a:xfrm flipV="1">
                <a:off x="1081" y="3680"/>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7" name="Line 130"/>
              <p:cNvSpPr>
                <a:spLocks noChangeShapeType="1"/>
              </p:cNvSpPr>
              <p:nvPr/>
            </p:nvSpPr>
            <p:spPr bwMode="auto">
              <a:xfrm>
                <a:off x="1075" y="3698"/>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8" name="Line 131"/>
              <p:cNvSpPr>
                <a:spLocks noChangeShapeType="1"/>
              </p:cNvSpPr>
              <p:nvPr/>
            </p:nvSpPr>
            <p:spPr bwMode="auto">
              <a:xfrm flipV="1">
                <a:off x="1075" y="3698"/>
                <a:ext cx="0" cy="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49" name="Line 132"/>
              <p:cNvSpPr>
                <a:spLocks noChangeShapeType="1"/>
              </p:cNvSpPr>
              <p:nvPr/>
            </p:nvSpPr>
            <p:spPr bwMode="auto">
              <a:xfrm>
                <a:off x="1069" y="3733"/>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0" name="Line 133"/>
              <p:cNvSpPr>
                <a:spLocks noChangeShapeType="1"/>
              </p:cNvSpPr>
              <p:nvPr/>
            </p:nvSpPr>
            <p:spPr bwMode="auto">
              <a:xfrm flipV="1">
                <a:off x="1069" y="3733"/>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1" name="Line 134"/>
              <p:cNvSpPr>
                <a:spLocks noChangeShapeType="1"/>
              </p:cNvSpPr>
              <p:nvPr/>
            </p:nvSpPr>
            <p:spPr bwMode="auto">
              <a:xfrm>
                <a:off x="1063" y="3751"/>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2" name="Line 135"/>
              <p:cNvSpPr>
                <a:spLocks noChangeShapeType="1"/>
              </p:cNvSpPr>
              <p:nvPr/>
            </p:nvSpPr>
            <p:spPr bwMode="auto">
              <a:xfrm flipV="1">
                <a:off x="1063" y="3751"/>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3" name="Line 136"/>
              <p:cNvSpPr>
                <a:spLocks noChangeShapeType="1"/>
              </p:cNvSpPr>
              <p:nvPr/>
            </p:nvSpPr>
            <p:spPr bwMode="auto">
              <a:xfrm>
                <a:off x="1040" y="3769"/>
                <a:ext cx="2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4" name="Line 137"/>
              <p:cNvSpPr>
                <a:spLocks noChangeShapeType="1"/>
              </p:cNvSpPr>
              <p:nvPr/>
            </p:nvSpPr>
            <p:spPr bwMode="auto">
              <a:xfrm flipV="1">
                <a:off x="1040" y="3769"/>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5" name="Line 138"/>
              <p:cNvSpPr>
                <a:spLocks noChangeShapeType="1"/>
              </p:cNvSpPr>
              <p:nvPr/>
            </p:nvSpPr>
            <p:spPr bwMode="auto">
              <a:xfrm>
                <a:off x="1022" y="3786"/>
                <a:ext cx="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6" name="Line 139"/>
              <p:cNvSpPr>
                <a:spLocks noChangeShapeType="1"/>
              </p:cNvSpPr>
              <p:nvPr/>
            </p:nvSpPr>
            <p:spPr bwMode="auto">
              <a:xfrm flipV="1">
                <a:off x="1022" y="3786"/>
                <a:ext cx="0" cy="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7" name="Line 140"/>
              <p:cNvSpPr>
                <a:spLocks noChangeShapeType="1"/>
              </p:cNvSpPr>
              <p:nvPr/>
            </p:nvSpPr>
            <p:spPr bwMode="auto">
              <a:xfrm>
                <a:off x="1022" y="3839"/>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8" name="Line 141"/>
              <p:cNvSpPr>
                <a:spLocks noChangeShapeType="1"/>
              </p:cNvSpPr>
              <p:nvPr/>
            </p:nvSpPr>
            <p:spPr bwMode="auto">
              <a:xfrm flipV="1">
                <a:off x="1022" y="3839"/>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59" name="Line 142"/>
              <p:cNvSpPr>
                <a:spLocks noChangeShapeType="1"/>
              </p:cNvSpPr>
              <p:nvPr/>
            </p:nvSpPr>
            <p:spPr bwMode="auto">
              <a:xfrm>
                <a:off x="1016" y="3857"/>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0" name="Line 143"/>
              <p:cNvSpPr>
                <a:spLocks noChangeShapeType="1"/>
              </p:cNvSpPr>
              <p:nvPr/>
            </p:nvSpPr>
            <p:spPr bwMode="auto">
              <a:xfrm flipV="1">
                <a:off x="1016" y="3857"/>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1" name="Line 144"/>
              <p:cNvSpPr>
                <a:spLocks noChangeShapeType="1"/>
              </p:cNvSpPr>
              <p:nvPr/>
            </p:nvSpPr>
            <p:spPr bwMode="auto">
              <a:xfrm>
                <a:off x="1010" y="3875"/>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2" name="Line 145"/>
              <p:cNvSpPr>
                <a:spLocks noChangeShapeType="1"/>
              </p:cNvSpPr>
              <p:nvPr/>
            </p:nvSpPr>
            <p:spPr bwMode="auto">
              <a:xfrm flipV="1">
                <a:off x="1010" y="3875"/>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3" name="Line 146"/>
              <p:cNvSpPr>
                <a:spLocks noChangeShapeType="1"/>
              </p:cNvSpPr>
              <p:nvPr/>
            </p:nvSpPr>
            <p:spPr bwMode="auto">
              <a:xfrm>
                <a:off x="1004" y="3892"/>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4" name="Line 147"/>
              <p:cNvSpPr>
                <a:spLocks noChangeShapeType="1"/>
              </p:cNvSpPr>
              <p:nvPr/>
            </p:nvSpPr>
            <p:spPr bwMode="auto">
              <a:xfrm flipV="1">
                <a:off x="1004" y="3892"/>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5" name="Line 148"/>
              <p:cNvSpPr>
                <a:spLocks noChangeShapeType="1"/>
              </p:cNvSpPr>
              <p:nvPr/>
            </p:nvSpPr>
            <p:spPr bwMode="auto">
              <a:xfrm>
                <a:off x="1004" y="3910"/>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6" name="Line 149"/>
              <p:cNvSpPr>
                <a:spLocks noChangeShapeType="1"/>
              </p:cNvSpPr>
              <p:nvPr/>
            </p:nvSpPr>
            <p:spPr bwMode="auto">
              <a:xfrm flipV="1">
                <a:off x="1004" y="3910"/>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7" name="Line 150"/>
              <p:cNvSpPr>
                <a:spLocks noChangeShapeType="1"/>
              </p:cNvSpPr>
              <p:nvPr/>
            </p:nvSpPr>
            <p:spPr bwMode="auto">
              <a:xfrm>
                <a:off x="999" y="3928"/>
                <a:ext cx="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8" name="Line 151"/>
              <p:cNvSpPr>
                <a:spLocks noChangeShapeType="1"/>
              </p:cNvSpPr>
              <p:nvPr/>
            </p:nvSpPr>
            <p:spPr bwMode="auto">
              <a:xfrm flipV="1">
                <a:off x="999" y="3928"/>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69" name="Line 152"/>
              <p:cNvSpPr>
                <a:spLocks noChangeShapeType="1"/>
              </p:cNvSpPr>
              <p:nvPr/>
            </p:nvSpPr>
            <p:spPr bwMode="auto">
              <a:xfrm>
                <a:off x="993" y="3945"/>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0" name="Line 153"/>
              <p:cNvSpPr>
                <a:spLocks noChangeShapeType="1"/>
              </p:cNvSpPr>
              <p:nvPr/>
            </p:nvSpPr>
            <p:spPr bwMode="auto">
              <a:xfrm flipV="1">
                <a:off x="993" y="3945"/>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1" name="Line 154"/>
              <p:cNvSpPr>
                <a:spLocks noChangeShapeType="1"/>
              </p:cNvSpPr>
              <p:nvPr/>
            </p:nvSpPr>
            <p:spPr bwMode="auto">
              <a:xfrm>
                <a:off x="993" y="3963"/>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2" name="Line 155"/>
              <p:cNvSpPr>
                <a:spLocks noChangeShapeType="1"/>
              </p:cNvSpPr>
              <p:nvPr/>
            </p:nvSpPr>
            <p:spPr bwMode="auto">
              <a:xfrm flipV="1">
                <a:off x="993" y="3963"/>
                <a:ext cx="0" cy="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3" name="Line 156"/>
              <p:cNvSpPr>
                <a:spLocks noChangeShapeType="1"/>
              </p:cNvSpPr>
              <p:nvPr/>
            </p:nvSpPr>
            <p:spPr bwMode="auto">
              <a:xfrm>
                <a:off x="957" y="3975"/>
                <a:ext cx="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4" name="Line 157"/>
              <p:cNvSpPr>
                <a:spLocks noChangeShapeType="1"/>
              </p:cNvSpPr>
              <p:nvPr/>
            </p:nvSpPr>
            <p:spPr bwMode="auto">
              <a:xfrm flipV="1">
                <a:off x="957" y="3975"/>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5" name="Line 158"/>
              <p:cNvSpPr>
                <a:spLocks noChangeShapeType="1"/>
              </p:cNvSpPr>
              <p:nvPr/>
            </p:nvSpPr>
            <p:spPr bwMode="auto">
              <a:xfrm>
                <a:off x="951" y="3993"/>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6" name="Line 159"/>
              <p:cNvSpPr>
                <a:spLocks noChangeShapeType="1"/>
              </p:cNvSpPr>
              <p:nvPr/>
            </p:nvSpPr>
            <p:spPr bwMode="auto">
              <a:xfrm flipV="1">
                <a:off x="951" y="3993"/>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7" name="Line 160"/>
              <p:cNvSpPr>
                <a:spLocks noChangeShapeType="1"/>
              </p:cNvSpPr>
              <p:nvPr/>
            </p:nvSpPr>
            <p:spPr bwMode="auto">
              <a:xfrm>
                <a:off x="945" y="4010"/>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8" name="Line 161"/>
              <p:cNvSpPr>
                <a:spLocks noChangeShapeType="1"/>
              </p:cNvSpPr>
              <p:nvPr/>
            </p:nvSpPr>
            <p:spPr bwMode="auto">
              <a:xfrm flipV="1">
                <a:off x="945" y="4010"/>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79" name="Line 162"/>
              <p:cNvSpPr>
                <a:spLocks noChangeShapeType="1"/>
              </p:cNvSpPr>
              <p:nvPr/>
            </p:nvSpPr>
            <p:spPr bwMode="auto">
              <a:xfrm>
                <a:off x="940" y="4028"/>
                <a:ext cx="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0" name="Line 163"/>
              <p:cNvSpPr>
                <a:spLocks noChangeShapeType="1"/>
              </p:cNvSpPr>
              <p:nvPr/>
            </p:nvSpPr>
            <p:spPr bwMode="auto">
              <a:xfrm flipV="1">
                <a:off x="940" y="4028"/>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1" name="Line 164"/>
              <p:cNvSpPr>
                <a:spLocks noChangeShapeType="1"/>
              </p:cNvSpPr>
              <p:nvPr/>
            </p:nvSpPr>
            <p:spPr bwMode="auto">
              <a:xfrm>
                <a:off x="934" y="4046"/>
                <a:ext cx="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2" name="Line 165"/>
              <p:cNvSpPr>
                <a:spLocks noChangeShapeType="1"/>
              </p:cNvSpPr>
              <p:nvPr/>
            </p:nvSpPr>
            <p:spPr bwMode="auto">
              <a:xfrm flipV="1">
                <a:off x="934" y="4046"/>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3" name="Line 166"/>
              <p:cNvSpPr>
                <a:spLocks noChangeShapeType="1"/>
              </p:cNvSpPr>
              <p:nvPr/>
            </p:nvSpPr>
            <p:spPr bwMode="auto">
              <a:xfrm>
                <a:off x="934" y="4063"/>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4" name="Line 167"/>
              <p:cNvSpPr>
                <a:spLocks noChangeShapeType="1"/>
              </p:cNvSpPr>
              <p:nvPr/>
            </p:nvSpPr>
            <p:spPr bwMode="auto">
              <a:xfrm flipV="1">
                <a:off x="934" y="4063"/>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5" name="Line 168"/>
              <p:cNvSpPr>
                <a:spLocks noChangeShapeType="1"/>
              </p:cNvSpPr>
              <p:nvPr/>
            </p:nvSpPr>
            <p:spPr bwMode="auto">
              <a:xfrm>
                <a:off x="934" y="4081"/>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6" name="Line 169"/>
              <p:cNvSpPr>
                <a:spLocks noChangeShapeType="1"/>
              </p:cNvSpPr>
              <p:nvPr/>
            </p:nvSpPr>
            <p:spPr bwMode="auto">
              <a:xfrm flipV="1">
                <a:off x="934" y="4081"/>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7" name="Line 170"/>
              <p:cNvSpPr>
                <a:spLocks noChangeShapeType="1"/>
              </p:cNvSpPr>
              <p:nvPr/>
            </p:nvSpPr>
            <p:spPr bwMode="auto">
              <a:xfrm>
                <a:off x="922" y="4099"/>
                <a:ext cx="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8" name="Line 171"/>
              <p:cNvSpPr>
                <a:spLocks noChangeShapeType="1"/>
              </p:cNvSpPr>
              <p:nvPr/>
            </p:nvSpPr>
            <p:spPr bwMode="auto">
              <a:xfrm flipV="1">
                <a:off x="922" y="4099"/>
                <a:ext cx="0" cy="1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89" name="Line 172"/>
              <p:cNvSpPr>
                <a:spLocks noChangeShapeType="1"/>
              </p:cNvSpPr>
              <p:nvPr/>
            </p:nvSpPr>
            <p:spPr bwMode="auto">
              <a:xfrm>
                <a:off x="922" y="411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0" name="Line 173"/>
              <p:cNvSpPr>
                <a:spLocks noChangeShapeType="1"/>
              </p:cNvSpPr>
              <p:nvPr/>
            </p:nvSpPr>
            <p:spPr bwMode="auto">
              <a:xfrm flipV="1">
                <a:off x="922" y="4116"/>
                <a:ext cx="0" cy="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1" name="Line 174"/>
              <p:cNvSpPr>
                <a:spLocks noChangeShapeType="1"/>
              </p:cNvSpPr>
              <p:nvPr/>
            </p:nvSpPr>
            <p:spPr bwMode="auto">
              <a:xfrm>
                <a:off x="910" y="4134"/>
                <a:ext cx="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2" name="Line 175"/>
              <p:cNvSpPr>
                <a:spLocks noChangeShapeType="1"/>
              </p:cNvSpPr>
              <p:nvPr/>
            </p:nvSpPr>
            <p:spPr bwMode="auto">
              <a:xfrm>
                <a:off x="2850"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3" name="Line 176"/>
              <p:cNvSpPr>
                <a:spLocks noChangeShapeType="1"/>
              </p:cNvSpPr>
              <p:nvPr/>
            </p:nvSpPr>
            <p:spPr bwMode="auto">
              <a:xfrm>
                <a:off x="2402" y="2843"/>
                <a:ext cx="448"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4" name="Line 177"/>
              <p:cNvSpPr>
                <a:spLocks noChangeShapeType="1"/>
              </p:cNvSpPr>
              <p:nvPr/>
            </p:nvSpPr>
            <p:spPr bwMode="auto">
              <a:xfrm flipV="1">
                <a:off x="2402" y="2843"/>
                <a:ext cx="0" cy="5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5" name="Line 178"/>
              <p:cNvSpPr>
                <a:spLocks noChangeShapeType="1"/>
              </p:cNvSpPr>
              <p:nvPr/>
            </p:nvSpPr>
            <p:spPr bwMode="auto">
              <a:xfrm>
                <a:off x="2307" y="2902"/>
                <a:ext cx="9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6" name="Line 179"/>
              <p:cNvSpPr>
                <a:spLocks noChangeShapeType="1"/>
              </p:cNvSpPr>
              <p:nvPr/>
            </p:nvSpPr>
            <p:spPr bwMode="auto">
              <a:xfrm flipV="1">
                <a:off x="2307" y="2902"/>
                <a:ext cx="0" cy="5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7" name="Line 180"/>
              <p:cNvSpPr>
                <a:spLocks noChangeShapeType="1"/>
              </p:cNvSpPr>
              <p:nvPr/>
            </p:nvSpPr>
            <p:spPr bwMode="auto">
              <a:xfrm>
                <a:off x="2042" y="2955"/>
                <a:ext cx="26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8" name="Line 181"/>
              <p:cNvSpPr>
                <a:spLocks noChangeShapeType="1"/>
              </p:cNvSpPr>
              <p:nvPr/>
            </p:nvSpPr>
            <p:spPr bwMode="auto">
              <a:xfrm flipV="1">
                <a:off x="2042" y="2955"/>
                <a:ext cx="0" cy="35"/>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99" name="Line 182"/>
              <p:cNvSpPr>
                <a:spLocks noChangeShapeType="1"/>
              </p:cNvSpPr>
              <p:nvPr/>
            </p:nvSpPr>
            <p:spPr bwMode="auto">
              <a:xfrm>
                <a:off x="1989" y="2990"/>
                <a:ext cx="53"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0" name="Line 183"/>
              <p:cNvSpPr>
                <a:spLocks noChangeShapeType="1"/>
              </p:cNvSpPr>
              <p:nvPr/>
            </p:nvSpPr>
            <p:spPr bwMode="auto">
              <a:xfrm flipV="1">
                <a:off x="1989" y="2990"/>
                <a:ext cx="0" cy="3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1" name="Line 184"/>
              <p:cNvSpPr>
                <a:spLocks noChangeShapeType="1"/>
              </p:cNvSpPr>
              <p:nvPr/>
            </p:nvSpPr>
            <p:spPr bwMode="auto">
              <a:xfrm>
                <a:off x="1983" y="3020"/>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2" name="Line 185"/>
              <p:cNvSpPr>
                <a:spLocks noChangeShapeType="1"/>
              </p:cNvSpPr>
              <p:nvPr/>
            </p:nvSpPr>
            <p:spPr bwMode="auto">
              <a:xfrm flipV="1">
                <a:off x="1983" y="3020"/>
                <a:ext cx="0" cy="2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3" name="Line 186"/>
              <p:cNvSpPr>
                <a:spLocks noChangeShapeType="1"/>
              </p:cNvSpPr>
              <p:nvPr/>
            </p:nvSpPr>
            <p:spPr bwMode="auto">
              <a:xfrm>
                <a:off x="1960" y="3049"/>
                <a:ext cx="23"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4" name="Line 187"/>
              <p:cNvSpPr>
                <a:spLocks noChangeShapeType="1"/>
              </p:cNvSpPr>
              <p:nvPr/>
            </p:nvSpPr>
            <p:spPr bwMode="auto">
              <a:xfrm flipV="1">
                <a:off x="1960" y="3049"/>
                <a:ext cx="0" cy="3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5" name="Line 188"/>
              <p:cNvSpPr>
                <a:spLocks noChangeShapeType="1"/>
              </p:cNvSpPr>
              <p:nvPr/>
            </p:nvSpPr>
            <p:spPr bwMode="auto">
              <a:xfrm>
                <a:off x="1877" y="3079"/>
                <a:ext cx="83"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6" name="Line 189"/>
              <p:cNvSpPr>
                <a:spLocks noChangeShapeType="1"/>
              </p:cNvSpPr>
              <p:nvPr/>
            </p:nvSpPr>
            <p:spPr bwMode="auto">
              <a:xfrm flipV="1">
                <a:off x="1877" y="3079"/>
                <a:ext cx="0" cy="2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7" name="Line 190"/>
              <p:cNvSpPr>
                <a:spLocks noChangeShapeType="1"/>
              </p:cNvSpPr>
              <p:nvPr/>
            </p:nvSpPr>
            <p:spPr bwMode="auto">
              <a:xfrm>
                <a:off x="1865" y="3102"/>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8" name="Line 191"/>
              <p:cNvSpPr>
                <a:spLocks noChangeShapeType="1"/>
              </p:cNvSpPr>
              <p:nvPr/>
            </p:nvSpPr>
            <p:spPr bwMode="auto">
              <a:xfrm flipV="1">
                <a:off x="1865" y="3102"/>
                <a:ext cx="0" cy="24"/>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09" name="Line 192"/>
              <p:cNvSpPr>
                <a:spLocks noChangeShapeType="1"/>
              </p:cNvSpPr>
              <p:nvPr/>
            </p:nvSpPr>
            <p:spPr bwMode="auto">
              <a:xfrm>
                <a:off x="1836" y="3126"/>
                <a:ext cx="29"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0" name="Line 193"/>
              <p:cNvSpPr>
                <a:spLocks noChangeShapeType="1"/>
              </p:cNvSpPr>
              <p:nvPr/>
            </p:nvSpPr>
            <p:spPr bwMode="auto">
              <a:xfrm flipV="1">
                <a:off x="1836" y="3126"/>
                <a:ext cx="0" cy="2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1" name="Line 194"/>
              <p:cNvSpPr>
                <a:spLocks noChangeShapeType="1"/>
              </p:cNvSpPr>
              <p:nvPr/>
            </p:nvSpPr>
            <p:spPr bwMode="auto">
              <a:xfrm>
                <a:off x="1830" y="3149"/>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2" name="Line 195"/>
              <p:cNvSpPr>
                <a:spLocks noChangeShapeType="1"/>
              </p:cNvSpPr>
              <p:nvPr/>
            </p:nvSpPr>
            <p:spPr bwMode="auto">
              <a:xfrm flipV="1">
                <a:off x="1830" y="3149"/>
                <a:ext cx="0" cy="24"/>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3" name="Line 196"/>
              <p:cNvSpPr>
                <a:spLocks noChangeShapeType="1"/>
              </p:cNvSpPr>
              <p:nvPr/>
            </p:nvSpPr>
            <p:spPr bwMode="auto">
              <a:xfrm>
                <a:off x="1771" y="3173"/>
                <a:ext cx="59"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4" name="Line 197"/>
              <p:cNvSpPr>
                <a:spLocks noChangeShapeType="1"/>
              </p:cNvSpPr>
              <p:nvPr/>
            </p:nvSpPr>
            <p:spPr bwMode="auto">
              <a:xfrm flipV="1">
                <a:off x="1771" y="3173"/>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5" name="Line 198"/>
              <p:cNvSpPr>
                <a:spLocks noChangeShapeType="1"/>
              </p:cNvSpPr>
              <p:nvPr/>
            </p:nvSpPr>
            <p:spPr bwMode="auto">
              <a:xfrm>
                <a:off x="1694" y="3191"/>
                <a:ext cx="77"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6" name="Line 199"/>
              <p:cNvSpPr>
                <a:spLocks noChangeShapeType="1"/>
              </p:cNvSpPr>
              <p:nvPr/>
            </p:nvSpPr>
            <p:spPr bwMode="auto">
              <a:xfrm flipV="1">
                <a:off x="1694" y="3191"/>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7" name="Line 200"/>
              <p:cNvSpPr>
                <a:spLocks noChangeShapeType="1"/>
              </p:cNvSpPr>
              <p:nvPr/>
            </p:nvSpPr>
            <p:spPr bwMode="auto">
              <a:xfrm>
                <a:off x="1682" y="3208"/>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8" name="Line 201"/>
              <p:cNvSpPr>
                <a:spLocks noChangeShapeType="1"/>
              </p:cNvSpPr>
              <p:nvPr/>
            </p:nvSpPr>
            <p:spPr bwMode="auto">
              <a:xfrm flipV="1">
                <a:off x="1682" y="3208"/>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19" name="Line 202"/>
              <p:cNvSpPr>
                <a:spLocks noChangeShapeType="1"/>
              </p:cNvSpPr>
              <p:nvPr/>
            </p:nvSpPr>
            <p:spPr bwMode="auto">
              <a:xfrm>
                <a:off x="1677" y="3226"/>
                <a:ext cx="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0" name="Line 203"/>
              <p:cNvSpPr>
                <a:spLocks noChangeShapeType="1"/>
              </p:cNvSpPr>
              <p:nvPr/>
            </p:nvSpPr>
            <p:spPr bwMode="auto">
              <a:xfrm flipV="1">
                <a:off x="1677" y="3226"/>
                <a:ext cx="0" cy="24"/>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1" name="Line 204"/>
              <p:cNvSpPr>
                <a:spLocks noChangeShapeType="1"/>
              </p:cNvSpPr>
              <p:nvPr/>
            </p:nvSpPr>
            <p:spPr bwMode="auto">
              <a:xfrm>
                <a:off x="1647" y="3250"/>
                <a:ext cx="3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2" name="Line 205"/>
              <p:cNvSpPr>
                <a:spLocks noChangeShapeType="1"/>
              </p:cNvSpPr>
              <p:nvPr/>
            </p:nvSpPr>
            <p:spPr bwMode="auto">
              <a:xfrm flipV="1">
                <a:off x="1647" y="3250"/>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3" name="Line 206"/>
              <p:cNvSpPr>
                <a:spLocks noChangeShapeType="1"/>
              </p:cNvSpPr>
              <p:nvPr/>
            </p:nvSpPr>
            <p:spPr bwMode="auto">
              <a:xfrm>
                <a:off x="1635" y="3267"/>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4" name="Line 207"/>
              <p:cNvSpPr>
                <a:spLocks noChangeShapeType="1"/>
              </p:cNvSpPr>
              <p:nvPr/>
            </p:nvSpPr>
            <p:spPr bwMode="auto">
              <a:xfrm flipV="1">
                <a:off x="1635" y="3267"/>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5" name="Line 208"/>
              <p:cNvSpPr>
                <a:spLocks noChangeShapeType="1"/>
              </p:cNvSpPr>
              <p:nvPr/>
            </p:nvSpPr>
            <p:spPr bwMode="auto">
              <a:xfrm>
                <a:off x="1600" y="3279"/>
                <a:ext cx="3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6" name="Line 209"/>
              <p:cNvSpPr>
                <a:spLocks noChangeShapeType="1"/>
              </p:cNvSpPr>
              <p:nvPr/>
            </p:nvSpPr>
            <p:spPr bwMode="auto">
              <a:xfrm flipV="1">
                <a:off x="1600" y="3279"/>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7" name="Line 210"/>
              <p:cNvSpPr>
                <a:spLocks noChangeShapeType="1"/>
              </p:cNvSpPr>
              <p:nvPr/>
            </p:nvSpPr>
            <p:spPr bwMode="auto">
              <a:xfrm>
                <a:off x="1588" y="3297"/>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8" name="Line 211"/>
              <p:cNvSpPr>
                <a:spLocks noChangeShapeType="1"/>
              </p:cNvSpPr>
              <p:nvPr/>
            </p:nvSpPr>
            <p:spPr bwMode="auto">
              <a:xfrm flipV="1">
                <a:off x="1588" y="3297"/>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29" name="Line 212"/>
              <p:cNvSpPr>
                <a:spLocks noChangeShapeType="1"/>
              </p:cNvSpPr>
              <p:nvPr/>
            </p:nvSpPr>
            <p:spPr bwMode="auto">
              <a:xfrm>
                <a:off x="1523" y="3315"/>
                <a:ext cx="6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0" name="Line 213"/>
              <p:cNvSpPr>
                <a:spLocks noChangeShapeType="1"/>
              </p:cNvSpPr>
              <p:nvPr/>
            </p:nvSpPr>
            <p:spPr bwMode="auto">
              <a:xfrm flipV="1">
                <a:off x="1523" y="3315"/>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1" name="Line 214"/>
              <p:cNvSpPr>
                <a:spLocks noChangeShapeType="1"/>
              </p:cNvSpPr>
              <p:nvPr/>
            </p:nvSpPr>
            <p:spPr bwMode="auto">
              <a:xfrm>
                <a:off x="1506" y="3332"/>
                <a:ext cx="17"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2" name="Line 215"/>
              <p:cNvSpPr>
                <a:spLocks noChangeShapeType="1"/>
              </p:cNvSpPr>
              <p:nvPr/>
            </p:nvSpPr>
            <p:spPr bwMode="auto">
              <a:xfrm flipV="1">
                <a:off x="1506" y="3332"/>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3" name="Line 216"/>
              <p:cNvSpPr>
                <a:spLocks noChangeShapeType="1"/>
              </p:cNvSpPr>
              <p:nvPr/>
            </p:nvSpPr>
            <p:spPr bwMode="auto">
              <a:xfrm>
                <a:off x="1482" y="3350"/>
                <a:ext cx="24"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4" name="Line 217"/>
              <p:cNvSpPr>
                <a:spLocks noChangeShapeType="1"/>
              </p:cNvSpPr>
              <p:nvPr/>
            </p:nvSpPr>
            <p:spPr bwMode="auto">
              <a:xfrm flipV="1">
                <a:off x="1482" y="3350"/>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5" name="Line 218"/>
              <p:cNvSpPr>
                <a:spLocks noChangeShapeType="1"/>
              </p:cNvSpPr>
              <p:nvPr/>
            </p:nvSpPr>
            <p:spPr bwMode="auto">
              <a:xfrm>
                <a:off x="1458" y="3368"/>
                <a:ext cx="24"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6" name="Line 219"/>
              <p:cNvSpPr>
                <a:spLocks noChangeShapeType="1"/>
              </p:cNvSpPr>
              <p:nvPr/>
            </p:nvSpPr>
            <p:spPr bwMode="auto">
              <a:xfrm flipV="1">
                <a:off x="1458" y="3368"/>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7" name="Line 220"/>
              <p:cNvSpPr>
                <a:spLocks noChangeShapeType="1"/>
              </p:cNvSpPr>
              <p:nvPr/>
            </p:nvSpPr>
            <p:spPr bwMode="auto">
              <a:xfrm>
                <a:off x="1423" y="3385"/>
                <a:ext cx="3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8" name="Line 221"/>
              <p:cNvSpPr>
                <a:spLocks noChangeShapeType="1"/>
              </p:cNvSpPr>
              <p:nvPr/>
            </p:nvSpPr>
            <p:spPr bwMode="auto">
              <a:xfrm flipV="1">
                <a:off x="1423" y="3385"/>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39" name="Line 222"/>
              <p:cNvSpPr>
                <a:spLocks noChangeShapeType="1"/>
              </p:cNvSpPr>
              <p:nvPr/>
            </p:nvSpPr>
            <p:spPr bwMode="auto">
              <a:xfrm>
                <a:off x="1417" y="3397"/>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0" name="Line 223"/>
              <p:cNvSpPr>
                <a:spLocks noChangeShapeType="1"/>
              </p:cNvSpPr>
              <p:nvPr/>
            </p:nvSpPr>
            <p:spPr bwMode="auto">
              <a:xfrm flipV="1">
                <a:off x="1417" y="3397"/>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1" name="Line 224"/>
              <p:cNvSpPr>
                <a:spLocks noChangeShapeType="1"/>
              </p:cNvSpPr>
              <p:nvPr/>
            </p:nvSpPr>
            <p:spPr bwMode="auto">
              <a:xfrm>
                <a:off x="1411" y="3415"/>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2" name="Line 225"/>
              <p:cNvSpPr>
                <a:spLocks noChangeShapeType="1"/>
              </p:cNvSpPr>
              <p:nvPr/>
            </p:nvSpPr>
            <p:spPr bwMode="auto">
              <a:xfrm flipV="1">
                <a:off x="1411" y="3415"/>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3" name="Line 226"/>
              <p:cNvSpPr>
                <a:spLocks noChangeShapeType="1"/>
              </p:cNvSpPr>
              <p:nvPr/>
            </p:nvSpPr>
            <p:spPr bwMode="auto">
              <a:xfrm>
                <a:off x="1394" y="3432"/>
                <a:ext cx="17"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4" name="Line 227"/>
              <p:cNvSpPr>
                <a:spLocks noChangeShapeType="1"/>
              </p:cNvSpPr>
              <p:nvPr/>
            </p:nvSpPr>
            <p:spPr bwMode="auto">
              <a:xfrm flipV="1">
                <a:off x="1394" y="3432"/>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5" name="Line 228"/>
              <p:cNvSpPr>
                <a:spLocks noChangeShapeType="1"/>
              </p:cNvSpPr>
              <p:nvPr/>
            </p:nvSpPr>
            <p:spPr bwMode="auto">
              <a:xfrm>
                <a:off x="1382" y="3450"/>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6" name="Line 229"/>
              <p:cNvSpPr>
                <a:spLocks noChangeShapeType="1"/>
              </p:cNvSpPr>
              <p:nvPr/>
            </p:nvSpPr>
            <p:spPr bwMode="auto">
              <a:xfrm flipV="1">
                <a:off x="1382" y="3450"/>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7" name="Line 230"/>
              <p:cNvSpPr>
                <a:spLocks noChangeShapeType="1"/>
              </p:cNvSpPr>
              <p:nvPr/>
            </p:nvSpPr>
            <p:spPr bwMode="auto">
              <a:xfrm>
                <a:off x="1376" y="3468"/>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8" name="Line 231"/>
              <p:cNvSpPr>
                <a:spLocks noChangeShapeType="1"/>
              </p:cNvSpPr>
              <p:nvPr/>
            </p:nvSpPr>
            <p:spPr bwMode="auto">
              <a:xfrm flipV="1">
                <a:off x="1376" y="3468"/>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49" name="Line 232"/>
              <p:cNvSpPr>
                <a:spLocks noChangeShapeType="1"/>
              </p:cNvSpPr>
              <p:nvPr/>
            </p:nvSpPr>
            <p:spPr bwMode="auto">
              <a:xfrm>
                <a:off x="1370" y="3486"/>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0" name="Line 233"/>
              <p:cNvSpPr>
                <a:spLocks noChangeShapeType="1"/>
              </p:cNvSpPr>
              <p:nvPr/>
            </p:nvSpPr>
            <p:spPr bwMode="auto">
              <a:xfrm flipV="1">
                <a:off x="1370" y="3486"/>
                <a:ext cx="0" cy="1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1" name="Line 234"/>
              <p:cNvSpPr>
                <a:spLocks noChangeShapeType="1"/>
              </p:cNvSpPr>
              <p:nvPr/>
            </p:nvSpPr>
            <p:spPr bwMode="auto">
              <a:xfrm>
                <a:off x="1364" y="3497"/>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2" name="Line 235"/>
              <p:cNvSpPr>
                <a:spLocks noChangeShapeType="1"/>
              </p:cNvSpPr>
              <p:nvPr/>
            </p:nvSpPr>
            <p:spPr bwMode="auto">
              <a:xfrm flipV="1">
                <a:off x="1364" y="3497"/>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3" name="Line 236"/>
              <p:cNvSpPr>
                <a:spLocks noChangeShapeType="1"/>
              </p:cNvSpPr>
              <p:nvPr/>
            </p:nvSpPr>
            <p:spPr bwMode="auto">
              <a:xfrm>
                <a:off x="1358" y="3515"/>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4" name="Line 237"/>
              <p:cNvSpPr>
                <a:spLocks noChangeShapeType="1"/>
              </p:cNvSpPr>
              <p:nvPr/>
            </p:nvSpPr>
            <p:spPr bwMode="auto">
              <a:xfrm flipV="1">
                <a:off x="1358" y="3515"/>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5" name="Line 238"/>
              <p:cNvSpPr>
                <a:spLocks noChangeShapeType="1"/>
              </p:cNvSpPr>
              <p:nvPr/>
            </p:nvSpPr>
            <p:spPr bwMode="auto">
              <a:xfrm>
                <a:off x="1282" y="3533"/>
                <a:ext cx="7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6" name="Line 239"/>
              <p:cNvSpPr>
                <a:spLocks noChangeShapeType="1"/>
              </p:cNvSpPr>
              <p:nvPr/>
            </p:nvSpPr>
            <p:spPr bwMode="auto">
              <a:xfrm flipV="1">
                <a:off x="1282" y="3533"/>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7" name="Line 240"/>
              <p:cNvSpPr>
                <a:spLocks noChangeShapeType="1"/>
              </p:cNvSpPr>
              <p:nvPr/>
            </p:nvSpPr>
            <p:spPr bwMode="auto">
              <a:xfrm>
                <a:off x="1276" y="3550"/>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8" name="Line 241"/>
              <p:cNvSpPr>
                <a:spLocks noChangeShapeType="1"/>
              </p:cNvSpPr>
              <p:nvPr/>
            </p:nvSpPr>
            <p:spPr bwMode="auto">
              <a:xfrm flipV="1">
                <a:off x="1276" y="3550"/>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59" name="Line 242"/>
              <p:cNvSpPr>
                <a:spLocks noChangeShapeType="1"/>
              </p:cNvSpPr>
              <p:nvPr/>
            </p:nvSpPr>
            <p:spPr bwMode="auto">
              <a:xfrm>
                <a:off x="1276" y="3568"/>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0" name="Line 243"/>
              <p:cNvSpPr>
                <a:spLocks noChangeShapeType="1"/>
              </p:cNvSpPr>
              <p:nvPr/>
            </p:nvSpPr>
            <p:spPr bwMode="auto">
              <a:xfrm flipV="1">
                <a:off x="1276" y="3568"/>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1" name="Line 244"/>
              <p:cNvSpPr>
                <a:spLocks noChangeShapeType="1"/>
              </p:cNvSpPr>
              <p:nvPr/>
            </p:nvSpPr>
            <p:spPr bwMode="auto">
              <a:xfrm>
                <a:off x="1264" y="3580"/>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2" name="Line 245"/>
              <p:cNvSpPr>
                <a:spLocks noChangeShapeType="1"/>
              </p:cNvSpPr>
              <p:nvPr/>
            </p:nvSpPr>
            <p:spPr bwMode="auto">
              <a:xfrm flipV="1">
                <a:off x="1264" y="3580"/>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3" name="Line 246"/>
              <p:cNvSpPr>
                <a:spLocks noChangeShapeType="1"/>
              </p:cNvSpPr>
              <p:nvPr/>
            </p:nvSpPr>
            <p:spPr bwMode="auto">
              <a:xfrm>
                <a:off x="1252" y="3598"/>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4" name="Line 247"/>
              <p:cNvSpPr>
                <a:spLocks noChangeShapeType="1"/>
              </p:cNvSpPr>
              <p:nvPr/>
            </p:nvSpPr>
            <p:spPr bwMode="auto">
              <a:xfrm flipV="1">
                <a:off x="1252" y="3598"/>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5" name="Line 248"/>
              <p:cNvSpPr>
                <a:spLocks noChangeShapeType="1"/>
              </p:cNvSpPr>
              <p:nvPr/>
            </p:nvSpPr>
            <p:spPr bwMode="auto">
              <a:xfrm>
                <a:off x="1234" y="3615"/>
                <a:ext cx="18"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6" name="Line 249"/>
              <p:cNvSpPr>
                <a:spLocks noChangeShapeType="1"/>
              </p:cNvSpPr>
              <p:nvPr/>
            </p:nvSpPr>
            <p:spPr bwMode="auto">
              <a:xfrm flipV="1">
                <a:off x="1234" y="3615"/>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7" name="Line 250"/>
              <p:cNvSpPr>
                <a:spLocks noChangeShapeType="1"/>
              </p:cNvSpPr>
              <p:nvPr/>
            </p:nvSpPr>
            <p:spPr bwMode="auto">
              <a:xfrm>
                <a:off x="1234" y="363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8" name="Line 251"/>
              <p:cNvSpPr>
                <a:spLocks noChangeShapeType="1"/>
              </p:cNvSpPr>
              <p:nvPr/>
            </p:nvSpPr>
            <p:spPr bwMode="auto">
              <a:xfrm flipV="1">
                <a:off x="1234" y="3633"/>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69" name="Line 252"/>
              <p:cNvSpPr>
                <a:spLocks noChangeShapeType="1"/>
              </p:cNvSpPr>
              <p:nvPr/>
            </p:nvSpPr>
            <p:spPr bwMode="auto">
              <a:xfrm>
                <a:off x="1205" y="3645"/>
                <a:ext cx="29"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0" name="Line 253"/>
              <p:cNvSpPr>
                <a:spLocks noChangeShapeType="1"/>
              </p:cNvSpPr>
              <p:nvPr/>
            </p:nvSpPr>
            <p:spPr bwMode="auto">
              <a:xfrm flipV="1">
                <a:off x="1205" y="3645"/>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1" name="Line 254"/>
              <p:cNvSpPr>
                <a:spLocks noChangeShapeType="1"/>
              </p:cNvSpPr>
              <p:nvPr/>
            </p:nvSpPr>
            <p:spPr bwMode="auto">
              <a:xfrm>
                <a:off x="1199" y="3662"/>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2" name="Line 255"/>
              <p:cNvSpPr>
                <a:spLocks noChangeShapeType="1"/>
              </p:cNvSpPr>
              <p:nvPr/>
            </p:nvSpPr>
            <p:spPr bwMode="auto">
              <a:xfrm flipV="1">
                <a:off x="1199" y="3662"/>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3" name="Line 256"/>
              <p:cNvSpPr>
                <a:spLocks noChangeShapeType="1"/>
              </p:cNvSpPr>
              <p:nvPr/>
            </p:nvSpPr>
            <p:spPr bwMode="auto">
              <a:xfrm>
                <a:off x="1187" y="3680"/>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4" name="Line 257"/>
              <p:cNvSpPr>
                <a:spLocks noChangeShapeType="1"/>
              </p:cNvSpPr>
              <p:nvPr/>
            </p:nvSpPr>
            <p:spPr bwMode="auto">
              <a:xfrm flipV="1">
                <a:off x="1187" y="3680"/>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5" name="Line 258"/>
              <p:cNvSpPr>
                <a:spLocks noChangeShapeType="1"/>
              </p:cNvSpPr>
              <p:nvPr/>
            </p:nvSpPr>
            <p:spPr bwMode="auto">
              <a:xfrm>
                <a:off x="1181" y="3698"/>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6" name="Line 259"/>
              <p:cNvSpPr>
                <a:spLocks noChangeShapeType="1"/>
              </p:cNvSpPr>
              <p:nvPr/>
            </p:nvSpPr>
            <p:spPr bwMode="auto">
              <a:xfrm flipV="1">
                <a:off x="1181" y="3698"/>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7" name="Line 260"/>
              <p:cNvSpPr>
                <a:spLocks noChangeShapeType="1"/>
              </p:cNvSpPr>
              <p:nvPr/>
            </p:nvSpPr>
            <p:spPr bwMode="auto">
              <a:xfrm>
                <a:off x="1164" y="3710"/>
                <a:ext cx="17"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8" name="Line 261"/>
              <p:cNvSpPr>
                <a:spLocks noChangeShapeType="1"/>
              </p:cNvSpPr>
              <p:nvPr/>
            </p:nvSpPr>
            <p:spPr bwMode="auto">
              <a:xfrm flipV="1">
                <a:off x="1164" y="3710"/>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79" name="Line 262"/>
              <p:cNvSpPr>
                <a:spLocks noChangeShapeType="1"/>
              </p:cNvSpPr>
              <p:nvPr/>
            </p:nvSpPr>
            <p:spPr bwMode="auto">
              <a:xfrm>
                <a:off x="1158" y="3727"/>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0" name="Line 263"/>
              <p:cNvSpPr>
                <a:spLocks noChangeShapeType="1"/>
              </p:cNvSpPr>
              <p:nvPr/>
            </p:nvSpPr>
            <p:spPr bwMode="auto">
              <a:xfrm flipV="1">
                <a:off x="1158" y="3727"/>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1" name="Line 264"/>
              <p:cNvSpPr>
                <a:spLocks noChangeShapeType="1"/>
              </p:cNvSpPr>
              <p:nvPr/>
            </p:nvSpPr>
            <p:spPr bwMode="auto">
              <a:xfrm>
                <a:off x="1158" y="374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2" name="Line 265"/>
              <p:cNvSpPr>
                <a:spLocks noChangeShapeType="1"/>
              </p:cNvSpPr>
              <p:nvPr/>
            </p:nvSpPr>
            <p:spPr bwMode="auto">
              <a:xfrm flipV="1">
                <a:off x="1158" y="3745"/>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3" name="Line 266"/>
              <p:cNvSpPr>
                <a:spLocks noChangeShapeType="1"/>
              </p:cNvSpPr>
              <p:nvPr/>
            </p:nvSpPr>
            <p:spPr bwMode="auto">
              <a:xfrm>
                <a:off x="1152" y="3757"/>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4" name="Line 267"/>
              <p:cNvSpPr>
                <a:spLocks noChangeShapeType="1"/>
              </p:cNvSpPr>
              <p:nvPr/>
            </p:nvSpPr>
            <p:spPr bwMode="auto">
              <a:xfrm flipV="1">
                <a:off x="1152" y="3757"/>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5" name="Line 268"/>
              <p:cNvSpPr>
                <a:spLocks noChangeShapeType="1"/>
              </p:cNvSpPr>
              <p:nvPr/>
            </p:nvSpPr>
            <p:spPr bwMode="auto">
              <a:xfrm>
                <a:off x="1146" y="3774"/>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6" name="Line 269"/>
              <p:cNvSpPr>
                <a:spLocks noChangeShapeType="1"/>
              </p:cNvSpPr>
              <p:nvPr/>
            </p:nvSpPr>
            <p:spPr bwMode="auto">
              <a:xfrm flipV="1">
                <a:off x="1146" y="3774"/>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7" name="Line 270"/>
              <p:cNvSpPr>
                <a:spLocks noChangeShapeType="1"/>
              </p:cNvSpPr>
              <p:nvPr/>
            </p:nvSpPr>
            <p:spPr bwMode="auto">
              <a:xfrm>
                <a:off x="1128" y="3792"/>
                <a:ext cx="18"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8" name="Line 271"/>
              <p:cNvSpPr>
                <a:spLocks noChangeShapeType="1"/>
              </p:cNvSpPr>
              <p:nvPr/>
            </p:nvSpPr>
            <p:spPr bwMode="auto">
              <a:xfrm flipV="1">
                <a:off x="1128" y="3792"/>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89" name="Line 272"/>
              <p:cNvSpPr>
                <a:spLocks noChangeShapeType="1"/>
              </p:cNvSpPr>
              <p:nvPr/>
            </p:nvSpPr>
            <p:spPr bwMode="auto">
              <a:xfrm>
                <a:off x="1128" y="381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0" name="Line 273"/>
              <p:cNvSpPr>
                <a:spLocks noChangeShapeType="1"/>
              </p:cNvSpPr>
              <p:nvPr/>
            </p:nvSpPr>
            <p:spPr bwMode="auto">
              <a:xfrm flipV="1">
                <a:off x="1128" y="3810"/>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1" name="Line 274"/>
              <p:cNvSpPr>
                <a:spLocks noChangeShapeType="1"/>
              </p:cNvSpPr>
              <p:nvPr/>
            </p:nvSpPr>
            <p:spPr bwMode="auto">
              <a:xfrm>
                <a:off x="1122" y="3822"/>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2" name="Line 275"/>
              <p:cNvSpPr>
                <a:spLocks noChangeShapeType="1"/>
              </p:cNvSpPr>
              <p:nvPr/>
            </p:nvSpPr>
            <p:spPr bwMode="auto">
              <a:xfrm flipV="1">
                <a:off x="1122" y="3822"/>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3" name="Line 276"/>
              <p:cNvSpPr>
                <a:spLocks noChangeShapeType="1"/>
              </p:cNvSpPr>
              <p:nvPr/>
            </p:nvSpPr>
            <p:spPr bwMode="auto">
              <a:xfrm>
                <a:off x="1116" y="3839"/>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4" name="Line 277"/>
              <p:cNvSpPr>
                <a:spLocks noChangeShapeType="1"/>
              </p:cNvSpPr>
              <p:nvPr/>
            </p:nvSpPr>
            <p:spPr bwMode="auto">
              <a:xfrm flipV="1">
                <a:off x="1116" y="3839"/>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5" name="Line 278"/>
              <p:cNvSpPr>
                <a:spLocks noChangeShapeType="1"/>
              </p:cNvSpPr>
              <p:nvPr/>
            </p:nvSpPr>
            <p:spPr bwMode="auto">
              <a:xfrm>
                <a:off x="1111" y="3857"/>
                <a:ext cx="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6" name="Line 279"/>
              <p:cNvSpPr>
                <a:spLocks noChangeShapeType="1"/>
              </p:cNvSpPr>
              <p:nvPr/>
            </p:nvSpPr>
            <p:spPr bwMode="auto">
              <a:xfrm flipV="1">
                <a:off x="1111" y="3857"/>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7" name="Line 280"/>
              <p:cNvSpPr>
                <a:spLocks noChangeShapeType="1"/>
              </p:cNvSpPr>
              <p:nvPr/>
            </p:nvSpPr>
            <p:spPr bwMode="auto">
              <a:xfrm>
                <a:off x="1099" y="3869"/>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8" name="Line 281"/>
              <p:cNvSpPr>
                <a:spLocks noChangeShapeType="1"/>
              </p:cNvSpPr>
              <p:nvPr/>
            </p:nvSpPr>
            <p:spPr bwMode="auto">
              <a:xfrm flipV="1">
                <a:off x="1099" y="3869"/>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299" name="Line 282"/>
              <p:cNvSpPr>
                <a:spLocks noChangeShapeType="1"/>
              </p:cNvSpPr>
              <p:nvPr/>
            </p:nvSpPr>
            <p:spPr bwMode="auto">
              <a:xfrm>
                <a:off x="1099" y="3886"/>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0" name="Line 283"/>
              <p:cNvSpPr>
                <a:spLocks noChangeShapeType="1"/>
              </p:cNvSpPr>
              <p:nvPr/>
            </p:nvSpPr>
            <p:spPr bwMode="auto">
              <a:xfrm flipV="1">
                <a:off x="1099" y="3886"/>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1" name="Line 284"/>
              <p:cNvSpPr>
                <a:spLocks noChangeShapeType="1"/>
              </p:cNvSpPr>
              <p:nvPr/>
            </p:nvSpPr>
            <p:spPr bwMode="auto">
              <a:xfrm>
                <a:off x="1093" y="3904"/>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2" name="Line 285"/>
              <p:cNvSpPr>
                <a:spLocks noChangeShapeType="1"/>
              </p:cNvSpPr>
              <p:nvPr/>
            </p:nvSpPr>
            <p:spPr bwMode="auto">
              <a:xfrm flipV="1">
                <a:off x="1093" y="3904"/>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3" name="Line 286"/>
              <p:cNvSpPr>
                <a:spLocks noChangeShapeType="1"/>
              </p:cNvSpPr>
              <p:nvPr/>
            </p:nvSpPr>
            <p:spPr bwMode="auto">
              <a:xfrm>
                <a:off x="1057" y="3916"/>
                <a:ext cx="3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4" name="Line 287"/>
              <p:cNvSpPr>
                <a:spLocks noChangeShapeType="1"/>
              </p:cNvSpPr>
              <p:nvPr/>
            </p:nvSpPr>
            <p:spPr bwMode="auto">
              <a:xfrm flipV="1">
                <a:off x="1057" y="3916"/>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5" name="Line 288"/>
              <p:cNvSpPr>
                <a:spLocks noChangeShapeType="1"/>
              </p:cNvSpPr>
              <p:nvPr/>
            </p:nvSpPr>
            <p:spPr bwMode="auto">
              <a:xfrm>
                <a:off x="1052" y="3934"/>
                <a:ext cx="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6" name="Line 289"/>
              <p:cNvSpPr>
                <a:spLocks noChangeShapeType="1"/>
              </p:cNvSpPr>
              <p:nvPr/>
            </p:nvSpPr>
            <p:spPr bwMode="auto">
              <a:xfrm flipV="1">
                <a:off x="1052" y="3934"/>
                <a:ext cx="0" cy="1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7" name="Line 290"/>
              <p:cNvSpPr>
                <a:spLocks noChangeShapeType="1"/>
              </p:cNvSpPr>
              <p:nvPr/>
            </p:nvSpPr>
            <p:spPr bwMode="auto">
              <a:xfrm>
                <a:off x="1052" y="394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8" name="Line 291"/>
              <p:cNvSpPr>
                <a:spLocks noChangeShapeType="1"/>
              </p:cNvSpPr>
              <p:nvPr/>
            </p:nvSpPr>
            <p:spPr bwMode="auto">
              <a:xfrm flipV="1">
                <a:off x="1052" y="3945"/>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09" name="Line 292"/>
              <p:cNvSpPr>
                <a:spLocks noChangeShapeType="1"/>
              </p:cNvSpPr>
              <p:nvPr/>
            </p:nvSpPr>
            <p:spPr bwMode="auto">
              <a:xfrm>
                <a:off x="1040" y="3963"/>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0" name="Line 293"/>
              <p:cNvSpPr>
                <a:spLocks noChangeShapeType="1"/>
              </p:cNvSpPr>
              <p:nvPr/>
            </p:nvSpPr>
            <p:spPr bwMode="auto">
              <a:xfrm flipV="1">
                <a:off x="1040" y="3963"/>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1" name="Line 294"/>
              <p:cNvSpPr>
                <a:spLocks noChangeShapeType="1"/>
              </p:cNvSpPr>
              <p:nvPr/>
            </p:nvSpPr>
            <p:spPr bwMode="auto">
              <a:xfrm>
                <a:off x="1034" y="3981"/>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2" name="Line 295"/>
              <p:cNvSpPr>
                <a:spLocks noChangeShapeType="1"/>
              </p:cNvSpPr>
              <p:nvPr/>
            </p:nvSpPr>
            <p:spPr bwMode="auto">
              <a:xfrm flipV="1">
                <a:off x="1034" y="3981"/>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3" name="Line 296"/>
              <p:cNvSpPr>
                <a:spLocks noChangeShapeType="1"/>
              </p:cNvSpPr>
              <p:nvPr/>
            </p:nvSpPr>
            <p:spPr bwMode="auto">
              <a:xfrm>
                <a:off x="1034" y="399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4" name="Line 297"/>
              <p:cNvSpPr>
                <a:spLocks noChangeShapeType="1"/>
              </p:cNvSpPr>
              <p:nvPr/>
            </p:nvSpPr>
            <p:spPr bwMode="auto">
              <a:xfrm flipV="1">
                <a:off x="1034" y="3993"/>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5" name="Line 298"/>
              <p:cNvSpPr>
                <a:spLocks noChangeShapeType="1"/>
              </p:cNvSpPr>
              <p:nvPr/>
            </p:nvSpPr>
            <p:spPr bwMode="auto">
              <a:xfrm>
                <a:off x="1016" y="4010"/>
                <a:ext cx="18"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6" name="Line 299"/>
              <p:cNvSpPr>
                <a:spLocks noChangeShapeType="1"/>
              </p:cNvSpPr>
              <p:nvPr/>
            </p:nvSpPr>
            <p:spPr bwMode="auto">
              <a:xfrm flipV="1">
                <a:off x="1016" y="4010"/>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7" name="Line 300"/>
              <p:cNvSpPr>
                <a:spLocks noChangeShapeType="1"/>
              </p:cNvSpPr>
              <p:nvPr/>
            </p:nvSpPr>
            <p:spPr bwMode="auto">
              <a:xfrm>
                <a:off x="1016" y="4028"/>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8" name="Line 301"/>
              <p:cNvSpPr>
                <a:spLocks noChangeShapeType="1"/>
              </p:cNvSpPr>
              <p:nvPr/>
            </p:nvSpPr>
            <p:spPr bwMode="auto">
              <a:xfrm flipV="1">
                <a:off x="1016" y="4028"/>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19" name="Line 302"/>
              <p:cNvSpPr>
                <a:spLocks noChangeShapeType="1"/>
              </p:cNvSpPr>
              <p:nvPr/>
            </p:nvSpPr>
            <p:spPr bwMode="auto">
              <a:xfrm>
                <a:off x="1004" y="4040"/>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0" name="Line 303"/>
              <p:cNvSpPr>
                <a:spLocks noChangeShapeType="1"/>
              </p:cNvSpPr>
              <p:nvPr/>
            </p:nvSpPr>
            <p:spPr bwMode="auto">
              <a:xfrm flipV="1">
                <a:off x="1004" y="4040"/>
                <a:ext cx="0" cy="1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1" name="Line 304"/>
              <p:cNvSpPr>
                <a:spLocks noChangeShapeType="1"/>
              </p:cNvSpPr>
              <p:nvPr/>
            </p:nvSpPr>
            <p:spPr bwMode="auto">
              <a:xfrm>
                <a:off x="993" y="4057"/>
                <a:ext cx="11"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2" name="Line 305"/>
              <p:cNvSpPr>
                <a:spLocks noChangeShapeType="1"/>
              </p:cNvSpPr>
              <p:nvPr/>
            </p:nvSpPr>
            <p:spPr bwMode="auto">
              <a:xfrm flipV="1">
                <a:off x="993" y="4057"/>
                <a:ext cx="0" cy="1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3" name="Line 306"/>
              <p:cNvSpPr>
                <a:spLocks noChangeShapeType="1"/>
              </p:cNvSpPr>
              <p:nvPr/>
            </p:nvSpPr>
            <p:spPr bwMode="auto">
              <a:xfrm>
                <a:off x="981" y="4069"/>
                <a:ext cx="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4" name="Line 307"/>
              <p:cNvSpPr>
                <a:spLocks noChangeShapeType="1"/>
              </p:cNvSpPr>
              <p:nvPr/>
            </p:nvSpPr>
            <p:spPr bwMode="auto">
              <a:xfrm flipV="1">
                <a:off x="981" y="4069"/>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5" name="Line 308"/>
              <p:cNvSpPr>
                <a:spLocks noChangeShapeType="1"/>
              </p:cNvSpPr>
              <p:nvPr/>
            </p:nvSpPr>
            <p:spPr bwMode="auto">
              <a:xfrm>
                <a:off x="975" y="4087"/>
                <a:ext cx="6"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6" name="Line 309"/>
              <p:cNvSpPr>
                <a:spLocks noChangeShapeType="1"/>
              </p:cNvSpPr>
              <p:nvPr/>
            </p:nvSpPr>
            <p:spPr bwMode="auto">
              <a:xfrm flipV="1">
                <a:off x="975" y="4087"/>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7" name="Line 310"/>
              <p:cNvSpPr>
                <a:spLocks noChangeShapeType="1"/>
              </p:cNvSpPr>
              <p:nvPr/>
            </p:nvSpPr>
            <p:spPr bwMode="auto">
              <a:xfrm>
                <a:off x="940" y="4105"/>
                <a:ext cx="3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8" name="Line 311"/>
              <p:cNvSpPr>
                <a:spLocks noChangeShapeType="1"/>
              </p:cNvSpPr>
              <p:nvPr/>
            </p:nvSpPr>
            <p:spPr bwMode="auto">
              <a:xfrm flipV="1">
                <a:off x="940" y="4105"/>
                <a:ext cx="0" cy="1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29" name="Line 312"/>
              <p:cNvSpPr>
                <a:spLocks noChangeShapeType="1"/>
              </p:cNvSpPr>
              <p:nvPr/>
            </p:nvSpPr>
            <p:spPr bwMode="auto">
              <a:xfrm>
                <a:off x="910" y="4116"/>
                <a:ext cx="3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0" name="Line 313"/>
              <p:cNvSpPr>
                <a:spLocks noChangeShapeType="1"/>
              </p:cNvSpPr>
              <p:nvPr/>
            </p:nvSpPr>
            <p:spPr bwMode="auto">
              <a:xfrm flipV="1">
                <a:off x="910" y="4116"/>
                <a:ext cx="0" cy="1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1" name="Line 314"/>
              <p:cNvSpPr>
                <a:spLocks noChangeShapeType="1"/>
              </p:cNvSpPr>
              <p:nvPr/>
            </p:nvSpPr>
            <p:spPr bwMode="auto">
              <a:xfrm>
                <a:off x="910" y="4134"/>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2" name="Line 315"/>
              <p:cNvSpPr>
                <a:spLocks noChangeShapeType="1"/>
              </p:cNvSpPr>
              <p:nvPr/>
            </p:nvSpPr>
            <p:spPr bwMode="auto">
              <a:xfrm>
                <a:off x="2856" y="253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3" name="Line 316"/>
              <p:cNvSpPr>
                <a:spLocks noChangeShapeType="1"/>
              </p:cNvSpPr>
              <p:nvPr/>
            </p:nvSpPr>
            <p:spPr bwMode="auto">
              <a:xfrm>
                <a:off x="2773" y="253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4" name="Line 317"/>
              <p:cNvSpPr>
                <a:spLocks noChangeShapeType="1"/>
              </p:cNvSpPr>
              <p:nvPr/>
            </p:nvSpPr>
            <p:spPr bwMode="auto">
              <a:xfrm>
                <a:off x="2761" y="253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5" name="Line 318"/>
              <p:cNvSpPr>
                <a:spLocks noChangeShapeType="1"/>
              </p:cNvSpPr>
              <p:nvPr/>
            </p:nvSpPr>
            <p:spPr bwMode="auto">
              <a:xfrm>
                <a:off x="2708" y="253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6" name="Line 319"/>
              <p:cNvSpPr>
                <a:spLocks noChangeShapeType="1"/>
              </p:cNvSpPr>
              <p:nvPr/>
            </p:nvSpPr>
            <p:spPr bwMode="auto">
              <a:xfrm>
                <a:off x="2673" y="253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7" name="Line 320"/>
              <p:cNvSpPr>
                <a:spLocks noChangeShapeType="1"/>
              </p:cNvSpPr>
              <p:nvPr/>
            </p:nvSpPr>
            <p:spPr bwMode="auto">
              <a:xfrm>
                <a:off x="2508" y="262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8" name="Line 321"/>
              <p:cNvSpPr>
                <a:spLocks noChangeShapeType="1"/>
              </p:cNvSpPr>
              <p:nvPr/>
            </p:nvSpPr>
            <p:spPr bwMode="auto">
              <a:xfrm>
                <a:off x="2478" y="262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39" name="Line 322"/>
              <p:cNvSpPr>
                <a:spLocks noChangeShapeType="1"/>
              </p:cNvSpPr>
              <p:nvPr/>
            </p:nvSpPr>
            <p:spPr bwMode="auto">
              <a:xfrm>
                <a:off x="2414" y="262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0" name="Line 323"/>
              <p:cNvSpPr>
                <a:spLocks noChangeShapeType="1"/>
              </p:cNvSpPr>
              <p:nvPr/>
            </p:nvSpPr>
            <p:spPr bwMode="auto">
              <a:xfrm>
                <a:off x="2231" y="262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1" name="Line 324"/>
              <p:cNvSpPr>
                <a:spLocks noChangeShapeType="1"/>
              </p:cNvSpPr>
              <p:nvPr/>
            </p:nvSpPr>
            <p:spPr bwMode="auto">
              <a:xfrm>
                <a:off x="2166" y="262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2" name="Line 325"/>
              <p:cNvSpPr>
                <a:spLocks noChangeShapeType="1"/>
              </p:cNvSpPr>
              <p:nvPr/>
            </p:nvSpPr>
            <p:spPr bwMode="auto">
              <a:xfrm>
                <a:off x="2160" y="262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3" name="Line 326"/>
              <p:cNvSpPr>
                <a:spLocks noChangeShapeType="1"/>
              </p:cNvSpPr>
              <p:nvPr/>
            </p:nvSpPr>
            <p:spPr bwMode="auto">
              <a:xfrm>
                <a:off x="2154" y="262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4" name="Line 327"/>
              <p:cNvSpPr>
                <a:spLocks noChangeShapeType="1"/>
              </p:cNvSpPr>
              <p:nvPr/>
            </p:nvSpPr>
            <p:spPr bwMode="auto">
              <a:xfrm>
                <a:off x="2142" y="2625"/>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5" name="Line 328"/>
              <p:cNvSpPr>
                <a:spLocks noChangeShapeType="1"/>
              </p:cNvSpPr>
              <p:nvPr/>
            </p:nvSpPr>
            <p:spPr bwMode="auto">
              <a:xfrm>
                <a:off x="2066" y="266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6" name="Line 329"/>
              <p:cNvSpPr>
                <a:spLocks noChangeShapeType="1"/>
              </p:cNvSpPr>
              <p:nvPr/>
            </p:nvSpPr>
            <p:spPr bwMode="auto">
              <a:xfrm>
                <a:off x="1995" y="266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7" name="Line 330"/>
              <p:cNvSpPr>
                <a:spLocks noChangeShapeType="1"/>
              </p:cNvSpPr>
              <p:nvPr/>
            </p:nvSpPr>
            <p:spPr bwMode="auto">
              <a:xfrm>
                <a:off x="1989" y="266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8" name="Line 331"/>
              <p:cNvSpPr>
                <a:spLocks noChangeShapeType="1"/>
              </p:cNvSpPr>
              <p:nvPr/>
            </p:nvSpPr>
            <p:spPr bwMode="auto">
              <a:xfrm>
                <a:off x="1960" y="266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49" name="Line 332"/>
              <p:cNvSpPr>
                <a:spLocks noChangeShapeType="1"/>
              </p:cNvSpPr>
              <p:nvPr/>
            </p:nvSpPr>
            <p:spPr bwMode="auto">
              <a:xfrm>
                <a:off x="1948" y="266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0" name="Line 333"/>
              <p:cNvSpPr>
                <a:spLocks noChangeShapeType="1"/>
              </p:cNvSpPr>
              <p:nvPr/>
            </p:nvSpPr>
            <p:spPr bwMode="auto">
              <a:xfrm>
                <a:off x="1912" y="266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1" name="Line 334"/>
              <p:cNvSpPr>
                <a:spLocks noChangeShapeType="1"/>
              </p:cNvSpPr>
              <p:nvPr/>
            </p:nvSpPr>
            <p:spPr bwMode="auto">
              <a:xfrm>
                <a:off x="1895" y="2690"/>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2" name="Line 335"/>
              <p:cNvSpPr>
                <a:spLocks noChangeShapeType="1"/>
              </p:cNvSpPr>
              <p:nvPr/>
            </p:nvSpPr>
            <p:spPr bwMode="auto">
              <a:xfrm>
                <a:off x="1859" y="2713"/>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3" name="Line 336"/>
              <p:cNvSpPr>
                <a:spLocks noChangeShapeType="1"/>
              </p:cNvSpPr>
              <p:nvPr/>
            </p:nvSpPr>
            <p:spPr bwMode="auto">
              <a:xfrm>
                <a:off x="1830" y="2713"/>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4" name="Line 337"/>
              <p:cNvSpPr>
                <a:spLocks noChangeShapeType="1"/>
              </p:cNvSpPr>
              <p:nvPr/>
            </p:nvSpPr>
            <p:spPr bwMode="auto">
              <a:xfrm>
                <a:off x="1818" y="2743"/>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5" name="Line 338"/>
              <p:cNvSpPr>
                <a:spLocks noChangeShapeType="1"/>
              </p:cNvSpPr>
              <p:nvPr/>
            </p:nvSpPr>
            <p:spPr bwMode="auto">
              <a:xfrm>
                <a:off x="1800" y="2743"/>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6" name="Line 339"/>
              <p:cNvSpPr>
                <a:spLocks noChangeShapeType="1"/>
              </p:cNvSpPr>
              <p:nvPr/>
            </p:nvSpPr>
            <p:spPr bwMode="auto">
              <a:xfrm>
                <a:off x="1789" y="2743"/>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7" name="Line 340"/>
              <p:cNvSpPr>
                <a:spLocks noChangeShapeType="1"/>
              </p:cNvSpPr>
              <p:nvPr/>
            </p:nvSpPr>
            <p:spPr bwMode="auto">
              <a:xfrm>
                <a:off x="1724" y="2784"/>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8" name="Line 341"/>
              <p:cNvSpPr>
                <a:spLocks noChangeShapeType="1"/>
              </p:cNvSpPr>
              <p:nvPr/>
            </p:nvSpPr>
            <p:spPr bwMode="auto">
              <a:xfrm>
                <a:off x="1724" y="2784"/>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59" name="Line 342"/>
              <p:cNvSpPr>
                <a:spLocks noChangeShapeType="1"/>
              </p:cNvSpPr>
              <p:nvPr/>
            </p:nvSpPr>
            <p:spPr bwMode="auto">
              <a:xfrm>
                <a:off x="1647" y="2802"/>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0" name="Line 343"/>
              <p:cNvSpPr>
                <a:spLocks noChangeShapeType="1"/>
              </p:cNvSpPr>
              <p:nvPr/>
            </p:nvSpPr>
            <p:spPr bwMode="auto">
              <a:xfrm>
                <a:off x="1623" y="2802"/>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1" name="Line 344"/>
              <p:cNvSpPr>
                <a:spLocks noChangeShapeType="1"/>
              </p:cNvSpPr>
              <p:nvPr/>
            </p:nvSpPr>
            <p:spPr bwMode="auto">
              <a:xfrm>
                <a:off x="1494" y="2937"/>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2" name="Line 345"/>
              <p:cNvSpPr>
                <a:spLocks noChangeShapeType="1"/>
              </p:cNvSpPr>
              <p:nvPr/>
            </p:nvSpPr>
            <p:spPr bwMode="auto">
              <a:xfrm>
                <a:off x="1376" y="3102"/>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3" name="Line 346"/>
              <p:cNvSpPr>
                <a:spLocks noChangeShapeType="1"/>
              </p:cNvSpPr>
              <p:nvPr/>
            </p:nvSpPr>
            <p:spPr bwMode="auto">
              <a:xfrm>
                <a:off x="1240" y="3250"/>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4" name="Line 347"/>
              <p:cNvSpPr>
                <a:spLocks noChangeShapeType="1"/>
              </p:cNvSpPr>
              <p:nvPr/>
            </p:nvSpPr>
            <p:spPr bwMode="auto">
              <a:xfrm>
                <a:off x="1046" y="3769"/>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5" name="Line 348"/>
              <p:cNvSpPr>
                <a:spLocks noChangeShapeType="1"/>
              </p:cNvSpPr>
              <p:nvPr/>
            </p:nvSpPr>
            <p:spPr bwMode="auto">
              <a:xfrm>
                <a:off x="1034" y="378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6" name="Line 349"/>
              <p:cNvSpPr>
                <a:spLocks noChangeShapeType="1"/>
              </p:cNvSpPr>
              <p:nvPr/>
            </p:nvSpPr>
            <p:spPr bwMode="auto">
              <a:xfrm>
                <a:off x="1034" y="378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7" name="Line 350"/>
              <p:cNvSpPr>
                <a:spLocks noChangeShapeType="1"/>
              </p:cNvSpPr>
              <p:nvPr/>
            </p:nvSpPr>
            <p:spPr bwMode="auto">
              <a:xfrm>
                <a:off x="910" y="4134"/>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8" name="Line 351"/>
              <p:cNvSpPr>
                <a:spLocks noChangeShapeType="1"/>
              </p:cNvSpPr>
              <p:nvPr/>
            </p:nvSpPr>
            <p:spPr bwMode="auto">
              <a:xfrm>
                <a:off x="2850"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69" name="Line 352"/>
              <p:cNvSpPr>
                <a:spLocks noChangeShapeType="1"/>
              </p:cNvSpPr>
              <p:nvPr/>
            </p:nvSpPr>
            <p:spPr bwMode="auto">
              <a:xfrm>
                <a:off x="2814"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0" name="Line 353"/>
              <p:cNvSpPr>
                <a:spLocks noChangeShapeType="1"/>
              </p:cNvSpPr>
              <p:nvPr/>
            </p:nvSpPr>
            <p:spPr bwMode="auto">
              <a:xfrm>
                <a:off x="2814"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1" name="Line 354"/>
              <p:cNvSpPr>
                <a:spLocks noChangeShapeType="1"/>
              </p:cNvSpPr>
              <p:nvPr/>
            </p:nvSpPr>
            <p:spPr bwMode="auto">
              <a:xfrm>
                <a:off x="2773"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2" name="Line 355"/>
              <p:cNvSpPr>
                <a:spLocks noChangeShapeType="1"/>
              </p:cNvSpPr>
              <p:nvPr/>
            </p:nvSpPr>
            <p:spPr bwMode="auto">
              <a:xfrm>
                <a:off x="2697"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3" name="Line 356"/>
              <p:cNvSpPr>
                <a:spLocks noChangeShapeType="1"/>
              </p:cNvSpPr>
              <p:nvPr/>
            </p:nvSpPr>
            <p:spPr bwMode="auto">
              <a:xfrm>
                <a:off x="2697"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4" name="Line 357"/>
              <p:cNvSpPr>
                <a:spLocks noChangeShapeType="1"/>
              </p:cNvSpPr>
              <p:nvPr/>
            </p:nvSpPr>
            <p:spPr bwMode="auto">
              <a:xfrm>
                <a:off x="2602"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5" name="Line 358"/>
              <p:cNvSpPr>
                <a:spLocks noChangeShapeType="1"/>
              </p:cNvSpPr>
              <p:nvPr/>
            </p:nvSpPr>
            <p:spPr bwMode="auto">
              <a:xfrm>
                <a:off x="2596"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6" name="Line 359"/>
              <p:cNvSpPr>
                <a:spLocks noChangeShapeType="1"/>
              </p:cNvSpPr>
              <p:nvPr/>
            </p:nvSpPr>
            <p:spPr bwMode="auto">
              <a:xfrm>
                <a:off x="2590"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7" name="Line 360"/>
              <p:cNvSpPr>
                <a:spLocks noChangeShapeType="1"/>
              </p:cNvSpPr>
              <p:nvPr/>
            </p:nvSpPr>
            <p:spPr bwMode="auto">
              <a:xfrm>
                <a:off x="2590"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8" name="Line 361"/>
              <p:cNvSpPr>
                <a:spLocks noChangeShapeType="1"/>
              </p:cNvSpPr>
              <p:nvPr/>
            </p:nvSpPr>
            <p:spPr bwMode="auto">
              <a:xfrm>
                <a:off x="2567"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79" name="Line 362"/>
              <p:cNvSpPr>
                <a:spLocks noChangeShapeType="1"/>
              </p:cNvSpPr>
              <p:nvPr/>
            </p:nvSpPr>
            <p:spPr bwMode="auto">
              <a:xfrm>
                <a:off x="2443" y="284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0" name="Line 363"/>
              <p:cNvSpPr>
                <a:spLocks noChangeShapeType="1"/>
              </p:cNvSpPr>
              <p:nvPr/>
            </p:nvSpPr>
            <p:spPr bwMode="auto">
              <a:xfrm>
                <a:off x="2390" y="2902"/>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1" name="Line 364"/>
              <p:cNvSpPr>
                <a:spLocks noChangeShapeType="1"/>
              </p:cNvSpPr>
              <p:nvPr/>
            </p:nvSpPr>
            <p:spPr bwMode="auto">
              <a:xfrm>
                <a:off x="2349" y="2902"/>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2" name="Line 365"/>
              <p:cNvSpPr>
                <a:spLocks noChangeShapeType="1"/>
              </p:cNvSpPr>
              <p:nvPr/>
            </p:nvSpPr>
            <p:spPr bwMode="auto">
              <a:xfrm>
                <a:off x="2337" y="2902"/>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3" name="Line 366"/>
              <p:cNvSpPr>
                <a:spLocks noChangeShapeType="1"/>
              </p:cNvSpPr>
              <p:nvPr/>
            </p:nvSpPr>
            <p:spPr bwMode="auto">
              <a:xfrm>
                <a:off x="2254" y="295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4" name="Line 367"/>
              <p:cNvSpPr>
                <a:spLocks noChangeShapeType="1"/>
              </p:cNvSpPr>
              <p:nvPr/>
            </p:nvSpPr>
            <p:spPr bwMode="auto">
              <a:xfrm>
                <a:off x="2254" y="295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5" name="Line 368"/>
              <p:cNvSpPr>
                <a:spLocks noChangeShapeType="1"/>
              </p:cNvSpPr>
              <p:nvPr/>
            </p:nvSpPr>
            <p:spPr bwMode="auto">
              <a:xfrm>
                <a:off x="2248" y="295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6" name="Line 369"/>
              <p:cNvSpPr>
                <a:spLocks noChangeShapeType="1"/>
              </p:cNvSpPr>
              <p:nvPr/>
            </p:nvSpPr>
            <p:spPr bwMode="auto">
              <a:xfrm>
                <a:off x="2237" y="295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7" name="Line 370"/>
              <p:cNvSpPr>
                <a:spLocks noChangeShapeType="1"/>
              </p:cNvSpPr>
              <p:nvPr/>
            </p:nvSpPr>
            <p:spPr bwMode="auto">
              <a:xfrm>
                <a:off x="2237" y="295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8" name="Line 371"/>
              <p:cNvSpPr>
                <a:spLocks noChangeShapeType="1"/>
              </p:cNvSpPr>
              <p:nvPr/>
            </p:nvSpPr>
            <p:spPr bwMode="auto">
              <a:xfrm>
                <a:off x="2072" y="295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89" name="Line 372"/>
              <p:cNvSpPr>
                <a:spLocks noChangeShapeType="1"/>
              </p:cNvSpPr>
              <p:nvPr/>
            </p:nvSpPr>
            <p:spPr bwMode="auto">
              <a:xfrm>
                <a:off x="2060" y="295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0" name="Line 373"/>
              <p:cNvSpPr>
                <a:spLocks noChangeShapeType="1"/>
              </p:cNvSpPr>
              <p:nvPr/>
            </p:nvSpPr>
            <p:spPr bwMode="auto">
              <a:xfrm>
                <a:off x="2024" y="299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1" name="Line 374"/>
              <p:cNvSpPr>
                <a:spLocks noChangeShapeType="1"/>
              </p:cNvSpPr>
              <p:nvPr/>
            </p:nvSpPr>
            <p:spPr bwMode="auto">
              <a:xfrm>
                <a:off x="2019" y="299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2" name="Line 375"/>
              <p:cNvSpPr>
                <a:spLocks noChangeShapeType="1"/>
              </p:cNvSpPr>
              <p:nvPr/>
            </p:nvSpPr>
            <p:spPr bwMode="auto">
              <a:xfrm>
                <a:off x="2001" y="299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3" name="Line 376"/>
              <p:cNvSpPr>
                <a:spLocks noChangeShapeType="1"/>
              </p:cNvSpPr>
              <p:nvPr/>
            </p:nvSpPr>
            <p:spPr bwMode="auto">
              <a:xfrm>
                <a:off x="1995" y="299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4" name="Line 377"/>
              <p:cNvSpPr>
                <a:spLocks noChangeShapeType="1"/>
              </p:cNvSpPr>
              <p:nvPr/>
            </p:nvSpPr>
            <p:spPr bwMode="auto">
              <a:xfrm>
                <a:off x="1965" y="304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5" name="Line 378"/>
              <p:cNvSpPr>
                <a:spLocks noChangeShapeType="1"/>
              </p:cNvSpPr>
              <p:nvPr/>
            </p:nvSpPr>
            <p:spPr bwMode="auto">
              <a:xfrm>
                <a:off x="1960" y="304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6" name="Line 379"/>
              <p:cNvSpPr>
                <a:spLocks noChangeShapeType="1"/>
              </p:cNvSpPr>
              <p:nvPr/>
            </p:nvSpPr>
            <p:spPr bwMode="auto">
              <a:xfrm>
                <a:off x="1954" y="30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7" name="Line 380"/>
              <p:cNvSpPr>
                <a:spLocks noChangeShapeType="1"/>
              </p:cNvSpPr>
              <p:nvPr/>
            </p:nvSpPr>
            <p:spPr bwMode="auto">
              <a:xfrm>
                <a:off x="1954" y="30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8" name="Line 381"/>
              <p:cNvSpPr>
                <a:spLocks noChangeShapeType="1"/>
              </p:cNvSpPr>
              <p:nvPr/>
            </p:nvSpPr>
            <p:spPr bwMode="auto">
              <a:xfrm>
                <a:off x="1954" y="30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399" name="Line 382"/>
              <p:cNvSpPr>
                <a:spLocks noChangeShapeType="1"/>
              </p:cNvSpPr>
              <p:nvPr/>
            </p:nvSpPr>
            <p:spPr bwMode="auto">
              <a:xfrm>
                <a:off x="1936" y="30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0" name="Line 383"/>
              <p:cNvSpPr>
                <a:spLocks noChangeShapeType="1"/>
              </p:cNvSpPr>
              <p:nvPr/>
            </p:nvSpPr>
            <p:spPr bwMode="auto">
              <a:xfrm>
                <a:off x="1918" y="30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1" name="Line 384"/>
              <p:cNvSpPr>
                <a:spLocks noChangeShapeType="1"/>
              </p:cNvSpPr>
              <p:nvPr/>
            </p:nvSpPr>
            <p:spPr bwMode="auto">
              <a:xfrm>
                <a:off x="1912" y="30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2" name="Line 385"/>
              <p:cNvSpPr>
                <a:spLocks noChangeShapeType="1"/>
              </p:cNvSpPr>
              <p:nvPr/>
            </p:nvSpPr>
            <p:spPr bwMode="auto">
              <a:xfrm>
                <a:off x="1883" y="30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3" name="Line 386"/>
              <p:cNvSpPr>
                <a:spLocks noChangeShapeType="1"/>
              </p:cNvSpPr>
              <p:nvPr/>
            </p:nvSpPr>
            <p:spPr bwMode="auto">
              <a:xfrm>
                <a:off x="1883" y="30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4" name="Line 387"/>
              <p:cNvSpPr>
                <a:spLocks noChangeShapeType="1"/>
              </p:cNvSpPr>
              <p:nvPr/>
            </p:nvSpPr>
            <p:spPr bwMode="auto">
              <a:xfrm>
                <a:off x="1859" y="3126"/>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5" name="Line 388"/>
              <p:cNvSpPr>
                <a:spLocks noChangeShapeType="1"/>
              </p:cNvSpPr>
              <p:nvPr/>
            </p:nvSpPr>
            <p:spPr bwMode="auto">
              <a:xfrm>
                <a:off x="1836" y="3126"/>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6" name="Line 389"/>
              <p:cNvSpPr>
                <a:spLocks noChangeShapeType="1"/>
              </p:cNvSpPr>
              <p:nvPr/>
            </p:nvSpPr>
            <p:spPr bwMode="auto">
              <a:xfrm>
                <a:off x="1824" y="317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7" name="Line 390"/>
              <p:cNvSpPr>
                <a:spLocks noChangeShapeType="1"/>
              </p:cNvSpPr>
              <p:nvPr/>
            </p:nvSpPr>
            <p:spPr bwMode="auto">
              <a:xfrm>
                <a:off x="1812" y="317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8" name="Line 391"/>
              <p:cNvSpPr>
                <a:spLocks noChangeShapeType="1"/>
              </p:cNvSpPr>
              <p:nvPr/>
            </p:nvSpPr>
            <p:spPr bwMode="auto">
              <a:xfrm>
                <a:off x="1789" y="317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09" name="Line 392"/>
              <p:cNvSpPr>
                <a:spLocks noChangeShapeType="1"/>
              </p:cNvSpPr>
              <p:nvPr/>
            </p:nvSpPr>
            <p:spPr bwMode="auto">
              <a:xfrm>
                <a:off x="1765" y="3191"/>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0" name="Line 393"/>
              <p:cNvSpPr>
                <a:spLocks noChangeShapeType="1"/>
              </p:cNvSpPr>
              <p:nvPr/>
            </p:nvSpPr>
            <p:spPr bwMode="auto">
              <a:xfrm>
                <a:off x="1765" y="3191"/>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1" name="Line 394"/>
              <p:cNvSpPr>
                <a:spLocks noChangeShapeType="1"/>
              </p:cNvSpPr>
              <p:nvPr/>
            </p:nvSpPr>
            <p:spPr bwMode="auto">
              <a:xfrm>
                <a:off x="1747" y="3191"/>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2" name="Line 395"/>
              <p:cNvSpPr>
                <a:spLocks noChangeShapeType="1"/>
              </p:cNvSpPr>
              <p:nvPr/>
            </p:nvSpPr>
            <p:spPr bwMode="auto">
              <a:xfrm>
                <a:off x="1747" y="3191"/>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3" name="Line 396"/>
              <p:cNvSpPr>
                <a:spLocks noChangeShapeType="1"/>
              </p:cNvSpPr>
              <p:nvPr/>
            </p:nvSpPr>
            <p:spPr bwMode="auto">
              <a:xfrm>
                <a:off x="1730" y="3191"/>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4" name="Line 397"/>
              <p:cNvSpPr>
                <a:spLocks noChangeShapeType="1"/>
              </p:cNvSpPr>
              <p:nvPr/>
            </p:nvSpPr>
            <p:spPr bwMode="auto">
              <a:xfrm>
                <a:off x="1718" y="3191"/>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5" name="Line 398"/>
              <p:cNvSpPr>
                <a:spLocks noChangeShapeType="1"/>
              </p:cNvSpPr>
              <p:nvPr/>
            </p:nvSpPr>
            <p:spPr bwMode="auto">
              <a:xfrm>
                <a:off x="1694" y="3191"/>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6" name="Line 399"/>
              <p:cNvSpPr>
                <a:spLocks noChangeShapeType="1"/>
              </p:cNvSpPr>
              <p:nvPr/>
            </p:nvSpPr>
            <p:spPr bwMode="auto">
              <a:xfrm>
                <a:off x="1671" y="325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7" name="Line 400"/>
              <p:cNvSpPr>
                <a:spLocks noChangeShapeType="1"/>
              </p:cNvSpPr>
              <p:nvPr/>
            </p:nvSpPr>
            <p:spPr bwMode="auto">
              <a:xfrm>
                <a:off x="1671" y="325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8" name="Line 401"/>
              <p:cNvSpPr>
                <a:spLocks noChangeShapeType="1"/>
              </p:cNvSpPr>
              <p:nvPr/>
            </p:nvSpPr>
            <p:spPr bwMode="auto">
              <a:xfrm>
                <a:off x="1653" y="325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19" name="Line 402"/>
              <p:cNvSpPr>
                <a:spLocks noChangeShapeType="1"/>
              </p:cNvSpPr>
              <p:nvPr/>
            </p:nvSpPr>
            <p:spPr bwMode="auto">
              <a:xfrm>
                <a:off x="1653" y="325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0" name="Line 403"/>
              <p:cNvSpPr>
                <a:spLocks noChangeShapeType="1"/>
              </p:cNvSpPr>
              <p:nvPr/>
            </p:nvSpPr>
            <p:spPr bwMode="auto">
              <a:xfrm>
                <a:off x="1635" y="32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1" name="Line 404"/>
              <p:cNvSpPr>
                <a:spLocks noChangeShapeType="1"/>
              </p:cNvSpPr>
              <p:nvPr/>
            </p:nvSpPr>
            <p:spPr bwMode="auto">
              <a:xfrm>
                <a:off x="1606" y="327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2" name="Line 405"/>
              <p:cNvSpPr>
                <a:spLocks noChangeShapeType="1"/>
              </p:cNvSpPr>
              <p:nvPr/>
            </p:nvSpPr>
            <p:spPr bwMode="auto">
              <a:xfrm>
                <a:off x="1488" y="3350"/>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3" name="Line 406"/>
              <p:cNvSpPr>
                <a:spLocks noChangeShapeType="1"/>
              </p:cNvSpPr>
              <p:nvPr/>
            </p:nvSpPr>
            <p:spPr bwMode="auto">
              <a:xfrm>
                <a:off x="1358" y="3515"/>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4" name="Line 407"/>
              <p:cNvSpPr>
                <a:spLocks noChangeShapeType="1"/>
              </p:cNvSpPr>
              <p:nvPr/>
            </p:nvSpPr>
            <p:spPr bwMode="auto">
              <a:xfrm>
                <a:off x="1305" y="3533"/>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5" name="Line 408"/>
              <p:cNvSpPr>
                <a:spLocks noChangeShapeType="1"/>
              </p:cNvSpPr>
              <p:nvPr/>
            </p:nvSpPr>
            <p:spPr bwMode="auto">
              <a:xfrm>
                <a:off x="1199" y="3662"/>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6" name="Line 409"/>
              <p:cNvSpPr>
                <a:spLocks noChangeShapeType="1"/>
              </p:cNvSpPr>
              <p:nvPr/>
            </p:nvSpPr>
            <p:spPr bwMode="auto">
              <a:xfrm>
                <a:off x="1134" y="3792"/>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7" name="Line 410"/>
              <p:cNvSpPr>
                <a:spLocks noChangeShapeType="1"/>
              </p:cNvSpPr>
              <p:nvPr/>
            </p:nvSpPr>
            <p:spPr bwMode="auto">
              <a:xfrm>
                <a:off x="1128" y="3792"/>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8" name="Line 411"/>
              <p:cNvSpPr>
                <a:spLocks noChangeShapeType="1"/>
              </p:cNvSpPr>
              <p:nvPr/>
            </p:nvSpPr>
            <p:spPr bwMode="auto">
              <a:xfrm>
                <a:off x="1122" y="3822"/>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29" name="Line 412"/>
              <p:cNvSpPr>
                <a:spLocks noChangeShapeType="1"/>
              </p:cNvSpPr>
              <p:nvPr/>
            </p:nvSpPr>
            <p:spPr bwMode="auto">
              <a:xfrm>
                <a:off x="1122" y="3839"/>
                <a:ext cx="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430" name="Line 413"/>
              <p:cNvSpPr>
                <a:spLocks noChangeShapeType="1"/>
              </p:cNvSpPr>
              <p:nvPr/>
            </p:nvSpPr>
            <p:spPr bwMode="auto">
              <a:xfrm>
                <a:off x="928" y="4116"/>
                <a:ext cx="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sp>
          <p:nvSpPr>
            <p:cNvPr id="9" name="Text Box 415"/>
            <p:cNvSpPr txBox="1">
              <a:spLocks noChangeArrowheads="1"/>
            </p:cNvSpPr>
            <p:nvPr/>
          </p:nvSpPr>
          <p:spPr bwMode="auto">
            <a:xfrm>
              <a:off x="2461426" y="5315424"/>
              <a:ext cx="2888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600" b="0" i="0">
                  <a:solidFill>
                    <a:srgbClr val="000000"/>
                  </a:solidFill>
                  <a:latin typeface="+mj-lt"/>
                  <a:ea typeface="ＭＳ Ｐゴシック" charset="-128"/>
                </a:rPr>
                <a:t>0</a:t>
              </a:r>
            </a:p>
          </p:txBody>
        </p:sp>
        <p:sp>
          <p:nvSpPr>
            <p:cNvPr id="10" name="Text Box 416"/>
            <p:cNvSpPr txBox="1">
              <a:spLocks noChangeArrowheads="1"/>
            </p:cNvSpPr>
            <p:nvPr/>
          </p:nvSpPr>
          <p:spPr bwMode="auto">
            <a:xfrm>
              <a:off x="4133064" y="5315424"/>
              <a:ext cx="2888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600" b="0" i="0">
                  <a:solidFill>
                    <a:srgbClr val="000000"/>
                  </a:solidFill>
                  <a:latin typeface="+mj-lt"/>
                  <a:ea typeface="ＭＳ Ｐゴシック" charset="-128"/>
                </a:rPr>
                <a:t>5</a:t>
              </a:r>
            </a:p>
          </p:txBody>
        </p:sp>
        <p:sp>
          <p:nvSpPr>
            <p:cNvPr id="11" name="Text Box 417"/>
            <p:cNvSpPr txBox="1">
              <a:spLocks noChangeArrowheads="1"/>
            </p:cNvSpPr>
            <p:nvPr/>
          </p:nvSpPr>
          <p:spPr bwMode="auto">
            <a:xfrm>
              <a:off x="5750726" y="5315424"/>
              <a:ext cx="393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600" b="0" i="0">
                  <a:solidFill>
                    <a:srgbClr val="000000"/>
                  </a:solidFill>
                  <a:latin typeface="+mj-lt"/>
                  <a:ea typeface="ＭＳ Ｐゴシック" charset="-128"/>
                </a:rPr>
                <a:t>10</a:t>
              </a:r>
            </a:p>
          </p:txBody>
        </p:sp>
        <p:sp>
          <p:nvSpPr>
            <p:cNvPr id="12" name="Text Box 418"/>
            <p:cNvSpPr txBox="1">
              <a:spLocks noChangeArrowheads="1"/>
            </p:cNvSpPr>
            <p:nvPr/>
          </p:nvSpPr>
          <p:spPr bwMode="auto">
            <a:xfrm>
              <a:off x="2272514" y="5128099"/>
              <a:ext cx="2888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600" b="0" i="0">
                  <a:solidFill>
                    <a:srgbClr val="000000"/>
                  </a:solidFill>
                  <a:latin typeface="+mj-lt"/>
                  <a:ea typeface="ＭＳ Ｐゴシック" charset="-128"/>
                </a:rPr>
                <a:t>0</a:t>
              </a:r>
            </a:p>
          </p:txBody>
        </p:sp>
        <p:sp>
          <p:nvSpPr>
            <p:cNvPr id="13" name="Text Box 419"/>
            <p:cNvSpPr txBox="1">
              <a:spLocks noChangeArrowheads="1"/>
            </p:cNvSpPr>
            <p:nvPr/>
          </p:nvSpPr>
          <p:spPr bwMode="auto">
            <a:xfrm>
              <a:off x="2170914" y="4626449"/>
              <a:ext cx="393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600" b="0" i="0">
                  <a:solidFill>
                    <a:srgbClr val="000000"/>
                  </a:solidFill>
                  <a:latin typeface="+mj-lt"/>
                  <a:ea typeface="ＭＳ Ｐゴシック" charset="-128"/>
                </a:rPr>
                <a:t>20</a:t>
              </a:r>
            </a:p>
          </p:txBody>
        </p:sp>
        <p:sp>
          <p:nvSpPr>
            <p:cNvPr id="14" name="Text Box 420"/>
            <p:cNvSpPr txBox="1">
              <a:spLocks noChangeArrowheads="1"/>
            </p:cNvSpPr>
            <p:nvPr/>
          </p:nvSpPr>
          <p:spPr bwMode="auto">
            <a:xfrm>
              <a:off x="2170914" y="4124799"/>
              <a:ext cx="393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600" b="0" i="0">
                  <a:solidFill>
                    <a:srgbClr val="000000"/>
                  </a:solidFill>
                  <a:latin typeface="+mj-lt"/>
                  <a:ea typeface="ＭＳ Ｐゴシック" charset="-128"/>
                </a:rPr>
                <a:t>40</a:t>
              </a:r>
            </a:p>
          </p:txBody>
        </p:sp>
        <p:sp>
          <p:nvSpPr>
            <p:cNvPr id="15" name="Text Box 421"/>
            <p:cNvSpPr txBox="1">
              <a:spLocks noChangeArrowheads="1"/>
            </p:cNvSpPr>
            <p:nvPr/>
          </p:nvSpPr>
          <p:spPr bwMode="auto">
            <a:xfrm>
              <a:off x="2170914" y="3623149"/>
              <a:ext cx="393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600" b="0" i="0">
                  <a:solidFill>
                    <a:srgbClr val="000000"/>
                  </a:solidFill>
                  <a:latin typeface="+mj-lt"/>
                  <a:ea typeface="ＭＳ Ｐゴシック" charset="-128"/>
                </a:rPr>
                <a:t>60</a:t>
              </a:r>
            </a:p>
          </p:txBody>
        </p:sp>
        <p:sp>
          <p:nvSpPr>
            <p:cNvPr id="16" name="Text Box 422"/>
            <p:cNvSpPr txBox="1">
              <a:spLocks noChangeArrowheads="1"/>
            </p:cNvSpPr>
            <p:nvPr/>
          </p:nvSpPr>
          <p:spPr bwMode="auto">
            <a:xfrm>
              <a:off x="2170914" y="3121499"/>
              <a:ext cx="393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600" b="0" i="0">
                  <a:solidFill>
                    <a:srgbClr val="000000"/>
                  </a:solidFill>
                  <a:latin typeface="+mj-lt"/>
                  <a:ea typeface="ＭＳ Ｐゴシック" charset="-128"/>
                </a:rPr>
                <a:t>80</a:t>
              </a:r>
            </a:p>
          </p:txBody>
        </p:sp>
        <p:sp>
          <p:nvSpPr>
            <p:cNvPr id="17" name="Text Box 423"/>
            <p:cNvSpPr txBox="1">
              <a:spLocks noChangeArrowheads="1"/>
            </p:cNvSpPr>
            <p:nvPr/>
          </p:nvSpPr>
          <p:spPr bwMode="auto">
            <a:xfrm>
              <a:off x="2067726" y="2619849"/>
              <a:ext cx="4972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600" b="0" i="0">
                  <a:solidFill>
                    <a:srgbClr val="000000"/>
                  </a:solidFill>
                  <a:latin typeface="+mj-lt"/>
                  <a:ea typeface="ＭＳ Ｐゴシック" charset="-128"/>
                </a:rPr>
                <a:t>100</a:t>
              </a:r>
            </a:p>
          </p:txBody>
        </p:sp>
        <p:sp>
          <p:nvSpPr>
            <p:cNvPr id="18" name="Text Box 424"/>
            <p:cNvSpPr txBox="1">
              <a:spLocks noChangeArrowheads="1"/>
            </p:cNvSpPr>
            <p:nvPr/>
          </p:nvSpPr>
          <p:spPr bwMode="auto">
            <a:xfrm>
              <a:off x="3439326" y="5640861"/>
              <a:ext cx="21792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800" b="0" i="0">
                  <a:solidFill>
                    <a:srgbClr val="000000"/>
                  </a:solidFill>
                  <a:latin typeface="+mj-lt"/>
                  <a:ea typeface="ＭＳ Ｐゴシック" charset="-128"/>
                </a:rPr>
                <a:t>Years after treatment</a:t>
              </a:r>
            </a:p>
          </p:txBody>
        </p:sp>
        <p:sp>
          <p:nvSpPr>
            <p:cNvPr id="19" name="Text Box 425"/>
            <p:cNvSpPr txBox="1">
              <a:spLocks noChangeArrowheads="1"/>
            </p:cNvSpPr>
            <p:nvPr/>
          </p:nvSpPr>
          <p:spPr bwMode="auto">
            <a:xfrm rot="16200000">
              <a:off x="165278" y="3733757"/>
              <a:ext cx="31032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r>
                <a:rPr kumimoji="1" lang="en-US" altLang="ja-JP" sz="1800" b="0" i="0">
                  <a:solidFill>
                    <a:srgbClr val="000000"/>
                  </a:solidFill>
                  <a:latin typeface="+mj-lt"/>
                  <a:ea typeface="ＭＳ Ｐゴシック" charset="-128"/>
                </a:rPr>
                <a:t>Cumulative recurrence rate (%)</a:t>
              </a:r>
            </a:p>
          </p:txBody>
        </p:sp>
        <p:sp>
          <p:nvSpPr>
            <p:cNvPr id="20" name="Text Box 427"/>
            <p:cNvSpPr txBox="1">
              <a:spLocks noChangeArrowheads="1"/>
            </p:cNvSpPr>
            <p:nvPr/>
          </p:nvSpPr>
          <p:spPr bwMode="auto">
            <a:xfrm>
              <a:off x="5304639" y="3137374"/>
              <a:ext cx="1981200" cy="371513"/>
            </a:xfrm>
            <a:prstGeom prst="rect">
              <a:avLst/>
            </a:prstGeom>
            <a:solidFill>
              <a:schemeClr val="bg1"/>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spcBef>
                  <a:spcPct val="50000"/>
                </a:spcBef>
              </a:pPr>
              <a:r>
                <a:rPr kumimoji="1" lang="en-US" altLang="ja-JP" sz="1800" b="0" i="0" dirty="0">
                  <a:solidFill>
                    <a:srgbClr val="FF0000"/>
                  </a:solidFill>
                  <a:latin typeface="+mj-lt"/>
                  <a:ea typeface="ＭＳ Ｐゴシック" charset="-128"/>
                </a:rPr>
                <a:t>AFP-L3 ≥5%</a:t>
              </a:r>
              <a:endParaRPr kumimoji="1" lang="ja-JP" altLang="en-US" sz="1800" b="0" i="0" dirty="0">
                <a:solidFill>
                  <a:srgbClr val="FF0000"/>
                </a:solidFill>
                <a:latin typeface="+mj-lt"/>
                <a:ea typeface="ＭＳ Ｐゴシック" charset="-128"/>
              </a:endParaRPr>
            </a:p>
          </p:txBody>
        </p:sp>
        <p:sp>
          <p:nvSpPr>
            <p:cNvPr id="21" name="Text Box 78"/>
            <p:cNvSpPr txBox="1">
              <a:spLocks noChangeArrowheads="1"/>
            </p:cNvSpPr>
            <p:nvPr/>
          </p:nvSpPr>
          <p:spPr bwMode="auto">
            <a:xfrm>
              <a:off x="3972726" y="4802661"/>
              <a:ext cx="2041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algn="r" eaLnBrk="1" hangingPunct="1">
                <a:spcBef>
                  <a:spcPct val="50000"/>
                </a:spcBef>
              </a:pPr>
              <a:r>
                <a:rPr lang="en-US" altLang="ja-JP" sz="1800" b="0" i="0">
                  <a:solidFill>
                    <a:srgbClr val="000000"/>
                  </a:solidFill>
                  <a:latin typeface="+mj-lt"/>
                  <a:ea typeface="ＭＳ Ｐゴシック" charset="-128"/>
                </a:rPr>
                <a:t>p &lt; 0.001</a:t>
              </a:r>
            </a:p>
          </p:txBody>
        </p:sp>
        <p:sp>
          <p:nvSpPr>
            <p:cNvPr id="22" name="Text Box 426"/>
            <p:cNvSpPr txBox="1">
              <a:spLocks noChangeArrowheads="1"/>
            </p:cNvSpPr>
            <p:nvPr/>
          </p:nvSpPr>
          <p:spPr bwMode="auto">
            <a:xfrm>
              <a:off x="5304639" y="3572056"/>
              <a:ext cx="2112962" cy="371513"/>
            </a:xfrm>
            <a:prstGeom prst="rect">
              <a:avLst/>
            </a:prstGeom>
            <a:solidFill>
              <a:schemeClr val="bg1"/>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b="1" i="1">
                  <a:solidFill>
                    <a:schemeClr val="tx1"/>
                  </a:solidFill>
                  <a:latin typeface="Arial" charset="0"/>
                  <a:cs typeface="Arial" charset="0"/>
                </a:defRPr>
              </a:lvl1pPr>
              <a:lvl2pPr marL="742950" indent="-285750" eaLnBrk="0" hangingPunct="0">
                <a:defRPr sz="2000" b="1" i="1">
                  <a:solidFill>
                    <a:schemeClr val="tx1"/>
                  </a:solidFill>
                  <a:latin typeface="Arial" charset="0"/>
                  <a:cs typeface="Arial" charset="0"/>
                </a:defRPr>
              </a:lvl2pPr>
              <a:lvl3pPr marL="1143000" indent="-228600" eaLnBrk="0" hangingPunct="0">
                <a:defRPr sz="2000" b="1" i="1">
                  <a:solidFill>
                    <a:schemeClr val="tx1"/>
                  </a:solidFill>
                  <a:latin typeface="Arial" charset="0"/>
                  <a:cs typeface="Arial" charset="0"/>
                </a:defRPr>
              </a:lvl3pPr>
              <a:lvl4pPr marL="1600200" indent="-228600" eaLnBrk="0" hangingPunct="0">
                <a:defRPr sz="2000" b="1" i="1">
                  <a:solidFill>
                    <a:schemeClr val="tx1"/>
                  </a:solidFill>
                  <a:latin typeface="Arial" charset="0"/>
                  <a:cs typeface="Arial" charset="0"/>
                </a:defRPr>
              </a:lvl4pPr>
              <a:lvl5pPr marL="2057400" indent="-228600" eaLnBrk="0" hangingPunct="0">
                <a:defRPr sz="2000" b="1" i="1">
                  <a:solidFill>
                    <a:schemeClr val="tx1"/>
                  </a:solidFill>
                  <a:latin typeface="Arial" charset="0"/>
                  <a:cs typeface="Arial" charset="0"/>
                </a:defRPr>
              </a:lvl5pPr>
              <a:lvl6pPr marL="2514600" indent="-228600" eaLnBrk="0" fontAlgn="base" hangingPunct="0">
                <a:spcBef>
                  <a:spcPct val="0"/>
                </a:spcBef>
                <a:spcAft>
                  <a:spcPct val="0"/>
                </a:spcAft>
                <a:defRPr sz="2000" b="1" i="1">
                  <a:solidFill>
                    <a:schemeClr val="tx1"/>
                  </a:solidFill>
                  <a:latin typeface="Arial" charset="0"/>
                  <a:cs typeface="Arial" charset="0"/>
                </a:defRPr>
              </a:lvl6pPr>
              <a:lvl7pPr marL="2971800" indent="-228600" eaLnBrk="0" fontAlgn="base" hangingPunct="0">
                <a:spcBef>
                  <a:spcPct val="0"/>
                </a:spcBef>
                <a:spcAft>
                  <a:spcPct val="0"/>
                </a:spcAft>
                <a:defRPr sz="2000" b="1" i="1">
                  <a:solidFill>
                    <a:schemeClr val="tx1"/>
                  </a:solidFill>
                  <a:latin typeface="Arial" charset="0"/>
                  <a:cs typeface="Arial" charset="0"/>
                </a:defRPr>
              </a:lvl7pPr>
              <a:lvl8pPr marL="3429000" indent="-228600" eaLnBrk="0" fontAlgn="base" hangingPunct="0">
                <a:spcBef>
                  <a:spcPct val="0"/>
                </a:spcBef>
                <a:spcAft>
                  <a:spcPct val="0"/>
                </a:spcAft>
                <a:defRPr sz="2000" b="1" i="1">
                  <a:solidFill>
                    <a:schemeClr val="tx1"/>
                  </a:solidFill>
                  <a:latin typeface="Arial" charset="0"/>
                  <a:cs typeface="Arial" charset="0"/>
                </a:defRPr>
              </a:lvl8pPr>
              <a:lvl9pPr marL="3886200" indent="-228600" eaLnBrk="0" fontAlgn="base" hangingPunct="0">
                <a:spcBef>
                  <a:spcPct val="0"/>
                </a:spcBef>
                <a:spcAft>
                  <a:spcPct val="0"/>
                </a:spcAft>
                <a:defRPr sz="2000" b="1" i="1">
                  <a:solidFill>
                    <a:schemeClr val="tx1"/>
                  </a:solidFill>
                  <a:latin typeface="Arial" charset="0"/>
                  <a:cs typeface="Arial" charset="0"/>
                </a:defRPr>
              </a:lvl9pPr>
            </a:lstStyle>
            <a:p>
              <a:pPr eaLnBrk="1" hangingPunct="1">
                <a:spcBef>
                  <a:spcPct val="50000"/>
                </a:spcBef>
              </a:pPr>
              <a:r>
                <a:rPr lang="en-US" altLang="ja-JP" sz="1800" b="0" i="0">
                  <a:solidFill>
                    <a:srgbClr val="0000FF"/>
                  </a:solidFill>
                  <a:latin typeface="+mj-lt"/>
                  <a:ea typeface="ＭＳ Ｐゴシック" charset="-128"/>
                </a:rPr>
                <a:t>AFP-L3 &lt;5%</a:t>
              </a:r>
            </a:p>
          </p:txBody>
        </p:sp>
      </p:grpSp>
    </p:spTree>
    <p:extLst>
      <p:ext uri="{BB962C8B-B14F-4D97-AF65-F5344CB8AC3E}">
        <p14:creationId xmlns:p14="http://schemas.microsoft.com/office/powerpoint/2010/main" val="2211382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altLang="en-US" sz="3200" dirty="0"/>
              <a:t>HCC Biomarkers Can Help Patient Management </a:t>
            </a:r>
          </a:p>
        </p:txBody>
      </p:sp>
      <p:pic>
        <p:nvPicPr>
          <p:cNvPr id="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22658"/>
          <a:stretch/>
        </p:blipFill>
        <p:spPr bwMode="auto">
          <a:xfrm>
            <a:off x="3543300" y="4267200"/>
            <a:ext cx="5105400" cy="23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4287149" y="4475288"/>
            <a:ext cx="1237647"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en-US" altLang="ja-JP" dirty="0"/>
              <a:t>Biomarkers</a:t>
            </a:r>
            <a:endParaRPr kumimoji="1" lang="ja-JP" altLang="en-US" dirty="0"/>
          </a:p>
        </p:txBody>
      </p:sp>
      <p:sp>
        <p:nvSpPr>
          <p:cNvPr id="8" name="テキスト ボックス 7"/>
          <p:cNvSpPr txBox="1"/>
          <p:nvPr/>
        </p:nvSpPr>
        <p:spPr>
          <a:xfrm>
            <a:off x="6781800" y="4475288"/>
            <a:ext cx="1066801"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en-US" altLang="ja-JP" dirty="0"/>
              <a:t>Imaging</a:t>
            </a:r>
            <a:endParaRPr kumimoji="1" lang="ja-JP" altLang="en-US" dirty="0"/>
          </a:p>
        </p:txBody>
      </p:sp>
      <p:sp>
        <p:nvSpPr>
          <p:cNvPr id="9" name="テキスト ボックス 8"/>
          <p:cNvSpPr txBox="1"/>
          <p:nvPr/>
        </p:nvSpPr>
        <p:spPr>
          <a:xfrm>
            <a:off x="6781800" y="4898819"/>
            <a:ext cx="1219200" cy="307777"/>
          </a:xfrm>
          <a:prstGeom prst="rect">
            <a:avLst/>
          </a:prstGeom>
          <a:gradFill flip="none" rotWithShape="1">
            <a:gsLst>
              <a:gs pos="60000">
                <a:srgbClr val="99FF66"/>
              </a:gs>
              <a:gs pos="96000">
                <a:srgbClr val="00CC00"/>
              </a:gs>
            </a:gsLst>
            <a:lin ang="0" scaled="1"/>
            <a:tileRect/>
          </a:gradFill>
          <a:ln>
            <a:noFill/>
          </a:ln>
          <a:effectLst>
            <a:outerShdw blurRad="40000" dist="20000" dir="5400000" rotWithShape="0">
              <a:srgbClr val="000000">
                <a:alpha val="38000"/>
              </a:srgbClr>
            </a:outerShdw>
            <a:softEdge rad="6350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400" dirty="0"/>
              <a:t>Ultrasound</a:t>
            </a:r>
            <a:endParaRPr kumimoji="1" lang="ja-JP" altLang="en-US" sz="1400" dirty="0"/>
          </a:p>
        </p:txBody>
      </p:sp>
      <p:sp>
        <p:nvSpPr>
          <p:cNvPr id="10" name="Content Placeholder 2"/>
          <p:cNvSpPr>
            <a:spLocks noGrp="1"/>
          </p:cNvSpPr>
          <p:nvPr>
            <p:ph idx="1"/>
          </p:nvPr>
        </p:nvSpPr>
        <p:spPr>
          <a:xfrm>
            <a:off x="1752600" y="1308957"/>
            <a:ext cx="9067800" cy="2367835"/>
          </a:xfrm>
        </p:spPr>
        <p:txBody>
          <a:bodyPr>
            <a:noAutofit/>
          </a:bodyPr>
          <a:lstStyle/>
          <a:p>
            <a:pPr lvl="0"/>
            <a:r>
              <a:rPr lang="en-US" altLang="ja-JP" sz="2000" dirty="0">
                <a:latin typeface="+mj-lt"/>
              </a:rPr>
              <a:t>HCC biomarkers are useful for:</a:t>
            </a:r>
          </a:p>
          <a:p>
            <a:pPr lvl="1"/>
            <a:r>
              <a:rPr lang="en-US" altLang="ja-JP" sz="1600" dirty="0">
                <a:latin typeface="+mj-lt"/>
              </a:rPr>
              <a:t>Risk assessment under surveillance </a:t>
            </a:r>
          </a:p>
          <a:p>
            <a:pPr lvl="1"/>
            <a:r>
              <a:rPr lang="en-US" altLang="ja-JP" sz="1600" dirty="0">
                <a:latin typeface="+mj-lt"/>
              </a:rPr>
              <a:t>Early detection and prognosis </a:t>
            </a:r>
          </a:p>
          <a:p>
            <a:pPr lvl="1"/>
            <a:r>
              <a:rPr lang="en-US" altLang="ja-JP" sz="1600" dirty="0">
                <a:latin typeface="+mj-lt"/>
              </a:rPr>
              <a:t>Stage of disease</a:t>
            </a:r>
          </a:p>
          <a:p>
            <a:pPr lvl="1"/>
            <a:r>
              <a:rPr lang="en-US" altLang="ja-JP" sz="1600" dirty="0">
                <a:latin typeface="+mj-lt"/>
              </a:rPr>
              <a:t>Vascular invasion</a:t>
            </a:r>
          </a:p>
          <a:p>
            <a:pPr lvl="1"/>
            <a:r>
              <a:rPr lang="en-US" altLang="ja-JP" sz="1600" dirty="0">
                <a:latin typeface="+mj-lt"/>
              </a:rPr>
              <a:t>Differentiation of tumor</a:t>
            </a:r>
          </a:p>
          <a:p>
            <a:pPr lvl="1"/>
            <a:r>
              <a:rPr lang="en-US" altLang="ja-JP" sz="1600" dirty="0">
                <a:latin typeface="+mj-lt"/>
              </a:rPr>
              <a:t>Prediction of recurrence</a:t>
            </a:r>
          </a:p>
          <a:p>
            <a:pPr lvl="0"/>
            <a:r>
              <a:rPr lang="en-US" altLang="ja-JP" sz="2000" dirty="0">
                <a:latin typeface="+mj-lt"/>
              </a:rPr>
              <a:t>Combined use of AFP, AFP-L3% and PIVKA-II can help patient management in conjunction with imaging modalities.</a:t>
            </a:r>
            <a:endParaRPr lang="ja-JP" altLang="ja-JP" sz="2000" dirty="0">
              <a:latin typeface="+mj-lt"/>
            </a:endParaRPr>
          </a:p>
          <a:p>
            <a:pPr marL="0" lvl="0" indent="0">
              <a:buNone/>
            </a:pPr>
            <a:endParaRPr lang="en-US" sz="2000" dirty="0">
              <a:latin typeface="+mj-lt"/>
            </a:endParaRPr>
          </a:p>
        </p:txBody>
      </p:sp>
    </p:spTree>
    <p:extLst>
      <p:ext uri="{BB962C8B-B14F-4D97-AF65-F5344CB8AC3E}">
        <p14:creationId xmlns:p14="http://schemas.microsoft.com/office/powerpoint/2010/main" val="3521609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sz="3200" dirty="0"/>
              <a:t>PIVKA-II (DCP) : correlation with MVI</a:t>
            </a:r>
          </a:p>
        </p:txBody>
      </p:sp>
      <p:sp>
        <p:nvSpPr>
          <p:cNvPr id="4" name="Date Placeholder 3"/>
          <p:cNvSpPr>
            <a:spLocks noGrp="1"/>
          </p:cNvSpPr>
          <p:nvPr>
            <p:ph type="dt" sz="half" idx="4294967295"/>
          </p:nvPr>
        </p:nvSpPr>
        <p:spPr>
          <a:xfrm>
            <a:off x="290754" y="6281183"/>
            <a:ext cx="5334000" cy="391633"/>
          </a:xfrm>
          <a:prstGeom prst="rect">
            <a:avLst/>
          </a:prstGeom>
        </p:spPr>
        <p:txBody>
          <a:bodyPr/>
          <a:lstStyle/>
          <a:p>
            <a:pPr>
              <a:defRPr/>
            </a:pPr>
            <a:r>
              <a:rPr lang="en-US" altLang="ja-JP" sz="1000" dirty="0">
                <a:solidFill>
                  <a:srgbClr val="000000"/>
                </a:solidFill>
                <a:latin typeface="Arial" panose="020B0604020202020204" pitchFamily="34" charset="0"/>
                <a:cs typeface="Arial" panose="020B0604020202020204" pitchFamily="34" charset="0"/>
              </a:rPr>
              <a:t>© Copyright 2014 Wako Life Sciences, Inc. 4/1/2014</a:t>
            </a:r>
            <a:endParaRPr lang="en-US" altLang="ja-JP" sz="1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lum contrast="30000"/>
          </a:blip>
          <a:stretch>
            <a:fillRect/>
          </a:stretch>
        </p:blipFill>
        <p:spPr>
          <a:xfrm>
            <a:off x="6381826" y="1447800"/>
            <a:ext cx="5035474" cy="5177565"/>
          </a:xfrm>
          <a:prstGeom prst="rect">
            <a:avLst/>
          </a:prstGeom>
          <a:effectLst>
            <a:outerShdw blurRad="254000" dist="50800" dir="5400000" algn="ctr" rotWithShape="0">
              <a:srgbClr val="000000">
                <a:alpha val="43137"/>
              </a:srgbClr>
            </a:outerShdw>
          </a:effectLst>
        </p:spPr>
      </p:pic>
      <p:pic>
        <p:nvPicPr>
          <p:cNvPr id="9" name="Picture 8"/>
          <p:cNvPicPr>
            <a:picLocks noChangeAspect="1"/>
          </p:cNvPicPr>
          <p:nvPr/>
        </p:nvPicPr>
        <p:blipFill>
          <a:blip r:embed="rId4">
            <a:lum contrast="30000"/>
          </a:blip>
          <a:stretch>
            <a:fillRect/>
          </a:stretch>
        </p:blipFill>
        <p:spPr>
          <a:xfrm>
            <a:off x="584014" y="1656912"/>
            <a:ext cx="5226161" cy="3616762"/>
          </a:xfrm>
          <a:prstGeom prst="rect">
            <a:avLst/>
          </a:prstGeom>
          <a:effectLst>
            <a:outerShdw blurRad="254000" dist="50800" dir="5400000" algn="ctr" rotWithShape="0">
              <a:srgbClr val="000000">
                <a:alpha val="43137"/>
              </a:srgbClr>
            </a:outerShdw>
          </a:effectLst>
        </p:spPr>
      </p:pic>
      <p:pic>
        <p:nvPicPr>
          <p:cNvPr id="10" name="Picture 9"/>
          <p:cNvPicPr>
            <a:picLocks noChangeAspect="1"/>
          </p:cNvPicPr>
          <p:nvPr/>
        </p:nvPicPr>
        <p:blipFill>
          <a:blip r:embed="rId5"/>
          <a:stretch>
            <a:fillRect/>
          </a:stretch>
        </p:blipFill>
        <p:spPr>
          <a:xfrm>
            <a:off x="584014" y="5406586"/>
            <a:ext cx="3483000" cy="594933"/>
          </a:xfrm>
          <a:prstGeom prst="rect">
            <a:avLst/>
          </a:prstGeom>
        </p:spPr>
      </p:pic>
    </p:spTree>
    <p:extLst>
      <p:ext uri="{BB962C8B-B14F-4D97-AF65-F5344CB8AC3E}">
        <p14:creationId xmlns:p14="http://schemas.microsoft.com/office/powerpoint/2010/main" val="2809582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109728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sz="3200" dirty="0"/>
              <a:t>AFP and PIVKA-II (DCP) and histology</a:t>
            </a:r>
          </a:p>
        </p:txBody>
      </p:sp>
      <p:pic>
        <p:nvPicPr>
          <p:cNvPr id="5" name="Picture 4"/>
          <p:cNvPicPr>
            <a:picLocks noChangeAspect="1"/>
          </p:cNvPicPr>
          <p:nvPr/>
        </p:nvPicPr>
        <p:blipFill>
          <a:blip r:embed="rId3">
            <a:lum contrast="30000"/>
          </a:blip>
          <a:stretch>
            <a:fillRect/>
          </a:stretch>
        </p:blipFill>
        <p:spPr>
          <a:xfrm>
            <a:off x="1075214" y="1524000"/>
            <a:ext cx="10041571" cy="4850340"/>
          </a:xfrm>
          <a:prstGeom prst="rect">
            <a:avLst/>
          </a:prstGeom>
          <a:effectLst>
            <a:outerShdw blurRad="254000" dist="38100" dir="2700000" algn="tl" rotWithShape="0">
              <a:prstClr val="black">
                <a:alpha val="40000"/>
              </a:prstClr>
            </a:outerShdw>
          </a:effectLst>
        </p:spPr>
      </p:pic>
    </p:spTree>
    <p:extLst>
      <p:ext uri="{BB962C8B-B14F-4D97-AF65-F5344CB8AC3E}">
        <p14:creationId xmlns:p14="http://schemas.microsoft.com/office/powerpoint/2010/main" val="2298488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9604" y="381000"/>
            <a:ext cx="109728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sz="3200" dirty="0"/>
              <a:t>Prediction of MVI</a:t>
            </a:r>
          </a:p>
        </p:txBody>
      </p:sp>
      <p:pic>
        <p:nvPicPr>
          <p:cNvPr id="5" name="Picture 4"/>
          <p:cNvPicPr>
            <a:picLocks noChangeAspect="1"/>
          </p:cNvPicPr>
          <p:nvPr/>
        </p:nvPicPr>
        <p:blipFill>
          <a:blip r:embed="rId3">
            <a:lum contrast="20000"/>
          </a:blip>
          <a:stretch>
            <a:fillRect/>
          </a:stretch>
        </p:blipFill>
        <p:spPr>
          <a:xfrm>
            <a:off x="1303920" y="1295400"/>
            <a:ext cx="9584159" cy="5373236"/>
          </a:xfrm>
          <a:prstGeom prst="rect">
            <a:avLst/>
          </a:prstGeom>
          <a:effectLst>
            <a:outerShdw blurRad="254000" dist="38100" dir="2700000" algn="tl" rotWithShape="0">
              <a:prstClr val="black">
                <a:alpha val="40000"/>
              </a:prstClr>
            </a:outerShdw>
          </a:effectLst>
        </p:spPr>
      </p:pic>
    </p:spTree>
    <p:extLst>
      <p:ext uri="{BB962C8B-B14F-4D97-AF65-F5344CB8AC3E}">
        <p14:creationId xmlns:p14="http://schemas.microsoft.com/office/powerpoint/2010/main" val="5659217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Title 4"/>
          <p:cNvSpPr>
            <a:spLocks noGrp="1"/>
          </p:cNvSpPr>
          <p:nvPr>
            <p:ph type="title"/>
          </p:nvPr>
        </p:nvSpPr>
        <p:spPr>
          <a:xfrm>
            <a:off x="609600" y="381000"/>
            <a:ext cx="10972800" cy="144779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latin typeface="Arial" charset="0"/>
                <a:cs typeface="Arial" charset="0"/>
              </a:rPr>
              <a:t>AFP, AFP-L3% and DCP levels during sorafenib treatment in patients with advanced HCC</a:t>
            </a:r>
            <a:endParaRPr lang="en-US" sz="700" i="1" dirty="0">
              <a:latin typeface="Arial" charset="0"/>
              <a:cs typeface="Arial" charset="0"/>
            </a:endParaRPr>
          </a:p>
        </p:txBody>
      </p:sp>
      <p:graphicFrame>
        <p:nvGraphicFramePr>
          <p:cNvPr id="10" name="Content Placeholder 6"/>
          <p:cNvGraphicFramePr>
            <a:graphicFrameLocks noGrp="1"/>
          </p:cNvGraphicFramePr>
          <p:nvPr>
            <p:ph idx="1"/>
            <p:extLst>
              <p:ext uri="{D42A27DB-BD31-4B8C-83A1-F6EECF244321}">
                <p14:modId xmlns:p14="http://schemas.microsoft.com/office/powerpoint/2010/main" val="2721601922"/>
              </p:ext>
            </p:extLst>
          </p:nvPr>
        </p:nvGraphicFramePr>
        <p:xfrm>
          <a:off x="1851797" y="1609472"/>
          <a:ext cx="8610600" cy="4553455"/>
        </p:xfrm>
        <a:graphic>
          <a:graphicData uri="http://schemas.openxmlformats.org/drawingml/2006/table">
            <a:tbl>
              <a:tblPr firstRow="1" bandRow="1">
                <a:tableStyleId>{2D5ABB26-0587-4C30-8999-92F81FD0307C}</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66084">
                <a:tc>
                  <a:txBody>
                    <a:bodyPr/>
                    <a:lstStyle/>
                    <a:p>
                      <a:r>
                        <a:rPr lang="en-US" sz="1800" b="1" dirty="0">
                          <a:latin typeface="Calibri" pitchFamily="34" charset="0"/>
                        </a:rPr>
                        <a:t>Study design</a:t>
                      </a:r>
                    </a:p>
                  </a:txBody>
                  <a:tcPr>
                    <a:cell3D prstMaterial="dkEdge">
                      <a:bevel w="77470" h="12700" prst="softRound"/>
                      <a:lightRig rig="flood" dir="t"/>
                    </a:cell3D>
                    <a:solidFill>
                      <a:schemeClr val="accent5">
                        <a:lumMod val="75000"/>
                      </a:schemeClr>
                    </a:solidFill>
                  </a:tcPr>
                </a:tc>
                <a:tc>
                  <a:txBody>
                    <a:bodyPr/>
                    <a:lstStyle/>
                    <a:p>
                      <a:r>
                        <a:rPr lang="en-US" sz="1800" b="1" dirty="0">
                          <a:latin typeface="Calibri" pitchFamily="34" charset="0"/>
                        </a:rPr>
                        <a:t>Results (2)</a:t>
                      </a:r>
                    </a:p>
                  </a:txBody>
                  <a:tcPr>
                    <a:cell3D prstMaterial="dkEdge">
                      <a:bevel w="77470" h="12700" prst="softRound"/>
                      <a:lightRig rig="flood" dir="t"/>
                    </a:cell3D>
                    <a:solidFill>
                      <a:schemeClr val="accent5">
                        <a:lumMod val="75000"/>
                      </a:schemeClr>
                    </a:solidFill>
                  </a:tcPr>
                </a:tc>
                <a:extLst>
                  <a:ext uri="{0D108BD9-81ED-4DB2-BD59-A6C34878D82A}">
                    <a16:rowId xmlns:a16="http://schemas.microsoft.com/office/drawing/2014/main" val="10000"/>
                  </a:ext>
                </a:extLst>
              </a:tr>
              <a:tr h="2007725">
                <a:tc>
                  <a:txBody>
                    <a:bodyPr/>
                    <a:lstStyle/>
                    <a:p>
                      <a:pPr marL="117475" indent="-117475">
                        <a:buFont typeface="Arial" pitchFamily="34" charset="0"/>
                        <a:buChar char="•"/>
                      </a:pPr>
                      <a:r>
                        <a:rPr lang="en-US" sz="1800" baseline="0" dirty="0">
                          <a:latin typeface="Calibri" pitchFamily="34" charset="0"/>
                        </a:rPr>
                        <a:t>Evaluation of AFP, AFP-L3%, and DCP as markers of response in 32 HCC patients  treated with sorafenib 400 mg bid (Germany; 2007-2008)</a:t>
                      </a:r>
                    </a:p>
                    <a:p>
                      <a:pPr marL="117475" indent="-117475">
                        <a:buFont typeface="Arial" pitchFamily="34" charset="0"/>
                        <a:buChar char="•"/>
                      </a:pPr>
                      <a:r>
                        <a:rPr lang="en-US" sz="1800" baseline="0" dirty="0">
                          <a:latin typeface="Calibri" pitchFamily="34" charset="0"/>
                        </a:rPr>
                        <a:t>Follow-up CT scans performed every 3-4 months to assess tumor response</a:t>
                      </a:r>
                    </a:p>
                  </a:txBody>
                  <a:tcPr>
                    <a:cell3D prstMaterial="dkEdge">
                      <a:bevel w="77470" h="12700" prst="softRound"/>
                      <a:lightRig rig="flood" dir="t"/>
                    </a:cell3D>
                    <a:solidFill>
                      <a:schemeClr val="accent5">
                        <a:lumMod val="40000"/>
                        <a:lumOff val="60000"/>
                      </a:schemeClr>
                    </a:solidFill>
                  </a:tcPr>
                </a:tc>
                <a:tc>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baseline="0" dirty="0">
                          <a:solidFill>
                            <a:schemeClr val="tx1"/>
                          </a:solidFill>
                          <a:latin typeface="Calibri" pitchFamily="34" charset="0"/>
                          <a:ea typeface="+mn-ea"/>
                          <a:cs typeface="+mn-cs"/>
                        </a:rPr>
                        <a:t>Disease control rate (DCR) for all patients: was 35%</a:t>
                      </a:r>
                    </a:p>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baseline="0" dirty="0">
                          <a:solidFill>
                            <a:schemeClr val="tx1"/>
                          </a:solidFill>
                          <a:latin typeface="Calibri" pitchFamily="34" charset="0"/>
                          <a:ea typeface="+mn-ea"/>
                          <a:cs typeface="+mn-cs"/>
                        </a:rPr>
                        <a:t>DCR of patients without rising AFP during sorafenib therapy was 38%</a:t>
                      </a:r>
                    </a:p>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baseline="0" dirty="0">
                          <a:solidFill>
                            <a:schemeClr val="tx1"/>
                          </a:solidFill>
                          <a:latin typeface="Calibri" pitchFamily="34" charset="0"/>
                          <a:ea typeface="+mn-ea"/>
                          <a:cs typeface="+mn-cs"/>
                        </a:rPr>
                        <a:t>DCR was 67%/100% for patients without rise of DCP and/or AFP-L3% respectively</a:t>
                      </a:r>
                    </a:p>
                  </a:txBody>
                  <a:tcPr>
                    <a:cell3D prstMaterial="dkEdge">
                      <a:bevel w="77470" h="12700" prst="softRound"/>
                      <a:lightRig rig="flood" dir="t"/>
                    </a:cell3D>
                    <a:solidFill>
                      <a:schemeClr val="accent5">
                        <a:lumMod val="40000"/>
                        <a:lumOff val="60000"/>
                      </a:schemeClr>
                    </a:solidFill>
                  </a:tcPr>
                </a:tc>
                <a:extLst>
                  <a:ext uri="{0D108BD9-81ED-4DB2-BD59-A6C34878D82A}">
                    <a16:rowId xmlns:a16="http://schemas.microsoft.com/office/drawing/2014/main" val="10001"/>
                  </a:ext>
                </a:extLst>
              </a:tr>
              <a:tr h="266084">
                <a:tc>
                  <a:txBody>
                    <a:bodyPr/>
                    <a:lstStyle/>
                    <a:p>
                      <a:r>
                        <a:rPr lang="en-US" sz="1800" b="1" dirty="0">
                          <a:latin typeface="Calibri" pitchFamily="34" charset="0"/>
                        </a:rPr>
                        <a:t>Results (1)</a:t>
                      </a:r>
                    </a:p>
                  </a:txBody>
                  <a:tcPr>
                    <a:cell3D prstMaterial="dkEdge">
                      <a:bevel w="77470" h="12700" prst="softRound"/>
                      <a:lightRig rig="flood" dir="t"/>
                    </a:cell3D>
                    <a:solidFill>
                      <a:schemeClr val="accent5">
                        <a:lumMod val="75000"/>
                      </a:schemeClr>
                    </a:solidFill>
                  </a:tcPr>
                </a:tc>
                <a:tc>
                  <a:txBody>
                    <a:bodyPr/>
                    <a:lstStyle/>
                    <a:p>
                      <a:r>
                        <a:rPr lang="en-US" sz="1800" b="1" dirty="0">
                          <a:latin typeface="Calibri" pitchFamily="34" charset="0"/>
                        </a:rPr>
                        <a:t>Authors' conclusions</a:t>
                      </a:r>
                    </a:p>
                  </a:txBody>
                  <a:tcPr>
                    <a:cell3D prstMaterial="dkEdge">
                      <a:bevel w="77470" h="12700" prst="softRound"/>
                      <a:lightRig rig="flood" dir="t"/>
                    </a:cell3D>
                    <a:solidFill>
                      <a:schemeClr val="accent5">
                        <a:lumMod val="75000"/>
                      </a:schemeClr>
                    </a:solidFill>
                  </a:tcPr>
                </a:tc>
                <a:extLst>
                  <a:ext uri="{0D108BD9-81ED-4DB2-BD59-A6C34878D82A}">
                    <a16:rowId xmlns:a16="http://schemas.microsoft.com/office/drawing/2014/main" val="10002"/>
                  </a:ext>
                </a:extLst>
              </a:tr>
              <a:tr h="1814210">
                <a:tc>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a:latin typeface="Calibri" pitchFamily="34" charset="0"/>
                        </a:rPr>
                        <a:t>14/32 (44%) had all 3 markers significantly elevated; 1 pt had no elevated markers</a:t>
                      </a:r>
                    </a:p>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a:latin typeface="Calibri" pitchFamily="34" charset="0"/>
                        </a:rPr>
                        <a:t>DCP elevated above ULN in 29/32 (91%)</a:t>
                      </a:r>
                    </a:p>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a:latin typeface="Calibri" pitchFamily="34" charset="0"/>
                        </a:rPr>
                        <a:t>AFP elevated in 22/32 patients</a:t>
                      </a:r>
                    </a:p>
                    <a:p>
                      <a:pPr marL="236538" marR="0" indent="-117475" algn="l" defTabSz="914400" rtl="0" eaLnBrk="1" fontAlgn="auto" latinLnBrk="0" hangingPunct="1">
                        <a:lnSpc>
                          <a:spcPct val="100000"/>
                        </a:lnSpc>
                        <a:spcBef>
                          <a:spcPts val="0"/>
                        </a:spcBef>
                        <a:spcAft>
                          <a:spcPts val="0"/>
                        </a:spcAft>
                        <a:buClrTx/>
                        <a:buSzTx/>
                        <a:buFontTx/>
                        <a:buChar char="-"/>
                        <a:tabLst/>
                        <a:defRPr/>
                      </a:pPr>
                      <a:r>
                        <a:rPr lang="en-US" sz="1800" baseline="0" dirty="0">
                          <a:latin typeface="Calibri" pitchFamily="34" charset="0"/>
                        </a:rPr>
                        <a:t>16/22 had elevated AFP-L3%</a:t>
                      </a:r>
                    </a:p>
                  </a:txBody>
                  <a:tcPr>
                    <a:cell3D prstMaterial="dkEdge">
                      <a:bevel w="77470" h="12700" prst="softRound"/>
                      <a:lightRig rig="flood" dir="t"/>
                    </a:cell3D>
                    <a:solidFill>
                      <a:schemeClr val="accent5">
                        <a:lumMod val="40000"/>
                        <a:lumOff val="60000"/>
                      </a:schemeClr>
                    </a:solidFill>
                  </a:tcPr>
                </a:tc>
                <a:tc>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a:latin typeface="Calibri" pitchFamily="34" charset="0"/>
                        </a:rPr>
                        <a:t>Monitoring of AFP, AFP-L3%, and DCP may provide</a:t>
                      </a:r>
                      <a:r>
                        <a:rPr lang="en-US" sz="1800" baseline="0" dirty="0">
                          <a:latin typeface="Calibri" pitchFamily="34" charset="0"/>
                        </a:rPr>
                        <a:t> a readily available marker combination to assess response to sorafenib treatment</a:t>
                      </a:r>
                      <a:endParaRPr lang="en-US" sz="1800" dirty="0">
                        <a:latin typeface="Calibri" pitchFamily="34" charset="0"/>
                      </a:endParaRPr>
                    </a:p>
                  </a:txBody>
                  <a:tcPr>
                    <a:cell3D prstMaterial="dkEdge">
                      <a:bevel w="77470" h="12700" prst="softRound"/>
                      <a:lightRig rig="flood" dir="t"/>
                    </a:cell3D>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48131" name="TextBox 3"/>
          <p:cNvSpPr txBox="1">
            <a:spLocks noChangeArrowheads="1"/>
          </p:cNvSpPr>
          <p:nvPr/>
        </p:nvSpPr>
        <p:spPr bwMode="auto">
          <a:xfrm>
            <a:off x="1524000" y="6581776"/>
            <a:ext cx="3062288"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Weinmann A, et al. ILCA 2009. Abstract P-170.</a:t>
            </a:r>
          </a:p>
        </p:txBody>
      </p:sp>
      <p:sp>
        <p:nvSpPr>
          <p:cNvPr id="2" name="TextBox 1">
            <a:extLst>
              <a:ext uri="{FF2B5EF4-FFF2-40B4-BE49-F238E27FC236}">
                <a16:creationId xmlns:a16="http://schemas.microsoft.com/office/drawing/2014/main" id="{0D7BBCC1-52AA-494F-95D6-647B99529651}"/>
              </a:ext>
            </a:extLst>
          </p:cNvPr>
          <p:cNvSpPr txBox="1"/>
          <p:nvPr/>
        </p:nvSpPr>
        <p:spPr>
          <a:xfrm>
            <a:off x="152400" y="6184612"/>
            <a:ext cx="10896600" cy="584775"/>
          </a:xfrm>
          <a:prstGeom prst="rect">
            <a:avLst/>
          </a:prstGeom>
          <a:noFill/>
        </p:spPr>
        <p:txBody>
          <a:bodyPr wrap="square" rtlCol="0">
            <a:spAutoFit/>
          </a:bodyPr>
          <a:lstStyle/>
          <a:p>
            <a:r>
              <a:rPr lang="en-US" sz="800" dirty="0">
                <a:latin typeface="Arial" charset="0"/>
                <a:cs typeface="Arial" charset="0"/>
              </a:rPr>
              <a:t>Arndt </a:t>
            </a:r>
            <a:r>
              <a:rPr lang="en-US" sz="800" dirty="0" err="1">
                <a:latin typeface="Arial" charset="0"/>
                <a:cs typeface="Arial" charset="0"/>
              </a:rPr>
              <a:t>Weinmann</a:t>
            </a:r>
            <a:r>
              <a:rPr lang="en-US" sz="800" dirty="0">
                <a:latin typeface="Arial" charset="0"/>
                <a:cs typeface="Arial" charset="0"/>
              </a:rPr>
              <a:t>*</a:t>
            </a:r>
            <a:r>
              <a:rPr lang="en-US" sz="800" baseline="30000" dirty="0">
                <a:latin typeface="Arial" charset="0"/>
                <a:cs typeface="Arial" charset="0"/>
              </a:rPr>
              <a:t>1</a:t>
            </a:r>
            <a:r>
              <a:rPr lang="en-US" sz="800" dirty="0">
                <a:latin typeface="Arial" charset="0"/>
                <a:cs typeface="Arial" charset="0"/>
              </a:rPr>
              <a:t>, Henning Schulze-Bergkamen</a:t>
            </a:r>
            <a:r>
              <a:rPr lang="en-US" sz="800" baseline="30000" dirty="0">
                <a:latin typeface="Arial" charset="0"/>
                <a:cs typeface="Arial" charset="0"/>
              </a:rPr>
              <a:t>2</a:t>
            </a:r>
            <a:r>
              <a:rPr lang="en-US" sz="800" dirty="0">
                <a:latin typeface="Arial" charset="0"/>
                <a:cs typeface="Arial" charset="0"/>
              </a:rPr>
              <a:t>, Marcus Wörns</a:t>
            </a:r>
            <a:r>
              <a:rPr lang="en-US" sz="800" baseline="30000" dirty="0">
                <a:latin typeface="Arial" charset="0"/>
                <a:cs typeface="Arial" charset="0"/>
              </a:rPr>
              <a:t>1</a:t>
            </a:r>
            <a:r>
              <a:rPr lang="en-US" sz="800" dirty="0">
                <a:latin typeface="Arial" charset="0"/>
                <a:cs typeface="Arial" charset="0"/>
              </a:rPr>
              <a:t>, Pia Spies</a:t>
            </a:r>
            <a:r>
              <a:rPr lang="en-US" sz="800" baseline="30000" dirty="0">
                <a:latin typeface="Arial" charset="0"/>
                <a:cs typeface="Arial" charset="0"/>
              </a:rPr>
              <a:t>1</a:t>
            </a:r>
            <a:r>
              <a:rPr lang="en-US" sz="800" dirty="0">
                <a:latin typeface="Arial" charset="0"/>
                <a:cs typeface="Arial" charset="0"/>
              </a:rPr>
              <a:t>, Christoph Düber</a:t>
            </a:r>
            <a:r>
              <a:rPr lang="en-US" sz="800" baseline="30000" dirty="0">
                <a:latin typeface="Arial" charset="0"/>
                <a:cs typeface="Arial" charset="0"/>
              </a:rPr>
              <a:t>3</a:t>
            </a:r>
            <a:r>
              <a:rPr lang="en-US" sz="800" dirty="0">
                <a:latin typeface="Arial" charset="0"/>
                <a:cs typeface="Arial" charset="0"/>
              </a:rPr>
              <a:t>, Gerd Otto</a:t>
            </a:r>
            <a:r>
              <a:rPr lang="en-US" sz="800" baseline="30000" dirty="0">
                <a:latin typeface="Arial" charset="0"/>
                <a:cs typeface="Arial" charset="0"/>
              </a:rPr>
              <a:t>4</a:t>
            </a:r>
            <a:r>
              <a:rPr lang="en-US" sz="800" dirty="0">
                <a:latin typeface="Arial" charset="0"/>
                <a:cs typeface="Arial" charset="0"/>
              </a:rPr>
              <a:t>, Annette Shresta</a:t>
            </a:r>
            <a:r>
              <a:rPr lang="en-US" sz="800" baseline="30000" dirty="0">
                <a:latin typeface="Arial" charset="0"/>
                <a:cs typeface="Arial" charset="0"/>
              </a:rPr>
              <a:t>1</a:t>
            </a:r>
            <a:r>
              <a:rPr lang="en-US" sz="800" dirty="0">
                <a:latin typeface="Arial" charset="0"/>
                <a:cs typeface="Arial" charset="0"/>
              </a:rPr>
              <a:t>, Robert Küper</a:t>
            </a:r>
            <a:r>
              <a:rPr lang="en-US" sz="800" baseline="30000" dirty="0">
                <a:latin typeface="Arial" charset="0"/>
                <a:cs typeface="Arial" charset="0"/>
              </a:rPr>
              <a:t>5</a:t>
            </a:r>
            <a:r>
              <a:rPr lang="en-US" sz="800" dirty="0">
                <a:latin typeface="Arial" charset="0"/>
                <a:cs typeface="Arial" charset="0"/>
              </a:rPr>
              <a:t>, Josef Schurek6, Peter R. Galle</a:t>
            </a:r>
            <a:r>
              <a:rPr lang="en-US" sz="800" baseline="30000" dirty="0">
                <a:latin typeface="Arial" charset="0"/>
                <a:cs typeface="Arial" charset="0"/>
              </a:rPr>
              <a:t>1</a:t>
            </a:r>
            <a:r>
              <a:rPr lang="en-US" sz="800" dirty="0">
                <a:latin typeface="Arial" charset="0"/>
                <a:cs typeface="Arial" charset="0"/>
              </a:rPr>
              <a:t>, Martin Volkmann</a:t>
            </a:r>
            <a:r>
              <a:rPr lang="en-US" sz="800" baseline="30000" dirty="0">
                <a:latin typeface="Arial" charset="0"/>
                <a:cs typeface="Arial" charset="0"/>
              </a:rPr>
              <a:t>6</a:t>
            </a:r>
            <a:br>
              <a:rPr lang="en-US" sz="800" dirty="0">
                <a:latin typeface="Arial" charset="0"/>
                <a:cs typeface="Arial" charset="0"/>
              </a:rPr>
            </a:br>
            <a:r>
              <a:rPr lang="en-US" sz="800" baseline="30000" dirty="0">
                <a:latin typeface="Arial" charset="0"/>
                <a:cs typeface="Arial" charset="0"/>
              </a:rPr>
              <a:t>1</a:t>
            </a:r>
            <a:r>
              <a:rPr lang="en-US" sz="800" dirty="0">
                <a:latin typeface="Arial" charset="0"/>
                <a:cs typeface="Arial" charset="0"/>
              </a:rPr>
              <a:t>I Medical Clinic, University Medical Center of the Johannes Gutenberg University Mainz, Mainz, </a:t>
            </a:r>
            <a:r>
              <a:rPr lang="en-US" sz="800" baseline="30000" dirty="0">
                <a:latin typeface="Arial" charset="0"/>
                <a:cs typeface="Arial" charset="0"/>
              </a:rPr>
              <a:t>2</a:t>
            </a:r>
            <a:r>
              <a:rPr lang="en-US" sz="800" dirty="0">
                <a:latin typeface="Arial" charset="0"/>
                <a:cs typeface="Arial" charset="0"/>
              </a:rPr>
              <a:t>Department of medical oncology, National Center for Tumor Diseases, Heidelberg, </a:t>
            </a:r>
            <a:r>
              <a:rPr lang="en-US" sz="800" baseline="30000" dirty="0">
                <a:latin typeface="Arial" charset="0"/>
                <a:cs typeface="Arial" charset="0"/>
              </a:rPr>
              <a:t>3</a:t>
            </a:r>
            <a:r>
              <a:rPr lang="en-US" sz="800" dirty="0">
                <a:latin typeface="Arial" charset="0"/>
                <a:cs typeface="Arial" charset="0"/>
              </a:rPr>
              <a:t>Department of Diagnostic and Interventional Radiology, University Medical Center of the Johannes Gutenberg University Mainz, Mainz, </a:t>
            </a:r>
            <a:r>
              <a:rPr lang="en-US" sz="800" baseline="30000" dirty="0">
                <a:latin typeface="Arial" charset="0"/>
                <a:cs typeface="Arial" charset="0"/>
              </a:rPr>
              <a:t>4</a:t>
            </a:r>
            <a:r>
              <a:rPr lang="en-US" sz="800" dirty="0">
                <a:latin typeface="Arial" charset="0"/>
                <a:cs typeface="Arial" charset="0"/>
              </a:rPr>
              <a:t>Department of Transplantation and </a:t>
            </a:r>
            <a:r>
              <a:rPr lang="en-US" sz="800" dirty="0" err="1">
                <a:latin typeface="Arial" charset="0"/>
                <a:cs typeface="Arial" charset="0"/>
              </a:rPr>
              <a:t>Hepatobiliopancreatic</a:t>
            </a:r>
            <a:r>
              <a:rPr lang="en-US" sz="800" dirty="0">
                <a:latin typeface="Arial" charset="0"/>
                <a:cs typeface="Arial" charset="0"/>
              </a:rPr>
              <a:t> Surgery, University Medical Center of the Johannes Gutenberg University Mainz, Heidelberg, </a:t>
            </a:r>
            <a:r>
              <a:rPr lang="en-US" sz="800" baseline="30000" dirty="0">
                <a:latin typeface="Arial" charset="0"/>
                <a:cs typeface="Arial" charset="0"/>
              </a:rPr>
              <a:t>5</a:t>
            </a:r>
            <a:r>
              <a:rPr lang="en-US" sz="800" dirty="0">
                <a:latin typeface="Arial" charset="0"/>
                <a:cs typeface="Arial" charset="0"/>
              </a:rPr>
              <a:t>Wako Pure Chemical </a:t>
            </a:r>
            <a:r>
              <a:rPr lang="de-DE" sz="800" dirty="0">
                <a:latin typeface="Arial" charset="0"/>
                <a:cs typeface="Arial" charset="0"/>
              </a:rPr>
              <a:t>Industries, Ltd., Neuss, 6Labor Prof. Seelig und Kollegen, Karlsruhe, Germany</a:t>
            </a:r>
            <a:endParaRPr lang="en-US" dirty="0"/>
          </a:p>
        </p:txBody>
      </p:sp>
    </p:spTree>
    <p:extLst>
      <p:ext uri="{BB962C8B-B14F-4D97-AF65-F5344CB8AC3E}">
        <p14:creationId xmlns:p14="http://schemas.microsoft.com/office/powerpoint/2010/main" val="1289031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0353"/>
            <a:ext cx="109728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sz="3200" dirty="0"/>
              <a:t>Case discussion:</a:t>
            </a:r>
          </a:p>
        </p:txBody>
      </p:sp>
      <p:sp>
        <p:nvSpPr>
          <p:cNvPr id="5" name="TextBox 4"/>
          <p:cNvSpPr txBox="1"/>
          <p:nvPr/>
        </p:nvSpPr>
        <p:spPr>
          <a:xfrm>
            <a:off x="685800" y="1524000"/>
            <a:ext cx="12039600" cy="4893647"/>
          </a:xfrm>
          <a:prstGeom prst="rect">
            <a:avLst/>
          </a:prstGeom>
          <a:noFill/>
        </p:spPr>
        <p:txBody>
          <a:bodyPr wrap="square" rtlCol="0">
            <a:spAutoFit/>
          </a:bodyPr>
          <a:lstStyle/>
          <a:p>
            <a:r>
              <a:rPr lang="en-US" sz="2400" dirty="0"/>
              <a:t>42 </a:t>
            </a:r>
            <a:r>
              <a:rPr lang="en-US" sz="2400" dirty="0" err="1"/>
              <a:t>yo</a:t>
            </a:r>
            <a:r>
              <a:rPr lang="en-US" sz="2400" dirty="0"/>
              <a:t> VN man presents with a </a:t>
            </a:r>
          </a:p>
          <a:p>
            <a:r>
              <a:rPr lang="en-US" sz="2400" dirty="0"/>
              <a:t>	3 cm mass in the left lobe of the liver by US confirmed by CT scan</a:t>
            </a:r>
          </a:p>
          <a:p>
            <a:endParaRPr lang="en-US" sz="2400" dirty="0"/>
          </a:p>
          <a:p>
            <a:r>
              <a:rPr lang="en-US" sz="2400" dirty="0"/>
              <a:t>AFP 4</a:t>
            </a:r>
          </a:p>
          <a:p>
            <a:endParaRPr lang="en-US" sz="2400" dirty="0"/>
          </a:p>
          <a:p>
            <a:r>
              <a:rPr lang="en-US" sz="2400" dirty="0"/>
              <a:t>Referred for </a:t>
            </a:r>
          </a:p>
          <a:p>
            <a:r>
              <a:rPr lang="en-US" sz="2400" dirty="0"/>
              <a:t>	TACE followed by RFA, procedures completed</a:t>
            </a:r>
          </a:p>
          <a:p>
            <a:endParaRPr lang="en-US" sz="2400" dirty="0"/>
          </a:p>
          <a:p>
            <a:r>
              <a:rPr lang="en-US" sz="2400" dirty="0"/>
              <a:t>A 2 month follow up CT scan shows a residual lesion in the left lobe consistent with cancer</a:t>
            </a:r>
          </a:p>
          <a:p>
            <a:r>
              <a:rPr lang="en-US" sz="2400" dirty="0"/>
              <a:t>	AFP 3</a:t>
            </a:r>
          </a:p>
          <a:p>
            <a:endParaRPr lang="en-US" sz="2400" dirty="0"/>
          </a:p>
          <a:p>
            <a:r>
              <a:rPr lang="en-US" sz="2400" dirty="0"/>
              <a:t>Patient referred for surgical consult and consideration of liver transplantation</a:t>
            </a:r>
          </a:p>
          <a:p>
            <a:endParaRPr lang="en-US" sz="2400" dirty="0"/>
          </a:p>
        </p:txBody>
      </p:sp>
    </p:spTree>
    <p:extLst>
      <p:ext uri="{BB962C8B-B14F-4D97-AF65-F5344CB8AC3E}">
        <p14:creationId xmlns:p14="http://schemas.microsoft.com/office/powerpoint/2010/main" val="283940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7041462-8A40-4479-8EB0-E7654B9A1A9F}"/>
              </a:ext>
            </a:extLst>
          </p:cNvPr>
          <p:cNvSpPr>
            <a:spLocks noGrp="1"/>
          </p:cNvSpPr>
          <p:nvPr>
            <p:ph type="ctrTitle"/>
          </p:nvPr>
        </p:nvSpPr>
        <p:spPr/>
        <p:txBody>
          <a:bodyPr/>
          <a:lstStyle/>
          <a:p>
            <a:r>
              <a:rPr lang="en-US" altLang="en-US" sz="3000" dirty="0"/>
              <a:t>Recommended Groups for HCC Surveillance</a:t>
            </a:r>
          </a:p>
        </p:txBody>
      </p:sp>
      <p:graphicFrame>
        <p:nvGraphicFramePr>
          <p:cNvPr id="4" name="Content Placeholder 3">
            <a:extLst>
              <a:ext uri="{FF2B5EF4-FFF2-40B4-BE49-F238E27FC236}">
                <a16:creationId xmlns:a16="http://schemas.microsoft.com/office/drawing/2014/main" id="{E47F5DF7-A572-4A38-8AD3-4D798870403A}"/>
              </a:ext>
            </a:extLst>
          </p:cNvPr>
          <p:cNvGraphicFramePr>
            <a:graphicFrameLocks noGrp="1"/>
          </p:cNvGraphicFramePr>
          <p:nvPr>
            <p:ph idx="4294967295"/>
            <p:extLst>
              <p:ext uri="{D42A27DB-BD31-4B8C-83A1-F6EECF244321}">
                <p14:modId xmlns:p14="http://schemas.microsoft.com/office/powerpoint/2010/main" val="1895533461"/>
              </p:ext>
            </p:extLst>
          </p:nvPr>
        </p:nvGraphicFramePr>
        <p:xfrm>
          <a:off x="1230312" y="1371600"/>
          <a:ext cx="9731375" cy="5015631"/>
        </p:xfrm>
        <a:graphic>
          <a:graphicData uri="http://schemas.openxmlformats.org/drawingml/2006/table">
            <a:tbl>
              <a:tblPr/>
              <a:tblGrid>
                <a:gridCol w="3733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482975">
                  <a:extLst>
                    <a:ext uri="{9D8B030D-6E8A-4147-A177-3AD203B41FA5}">
                      <a16:colId xmlns:a16="http://schemas.microsoft.com/office/drawing/2014/main" val="20002"/>
                    </a:ext>
                  </a:extLst>
                </a:gridCol>
              </a:tblGrid>
              <a:tr h="1415181">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Population Group</a:t>
                      </a:r>
                      <a:endParaRPr kumimoji="0" lang="en-US" altLang="en-US" sz="1800" b="1" i="0" u="none" strike="noStrike" cap="none" normalizeH="0" baseline="0" dirty="0">
                        <a:ln>
                          <a:noFill/>
                        </a:ln>
                        <a:solidFill>
                          <a:srgbClr val="0D0D0D"/>
                        </a:solidFill>
                        <a:effectLst/>
                        <a:latin typeface="Arial" panose="020B0604020202020204" pitchFamily="34" charset="0"/>
                      </a:endParaRPr>
                    </a:p>
                  </a:txBody>
                  <a:tcPr marL="91436" marR="91436" marT="45708" marB="45708" anchor="ctr" horzOverflow="overflow">
                    <a:lnL w="12700" cap="flat" cmpd="sng" algn="ctr">
                      <a:solidFill>
                        <a:srgbClr val="009D00"/>
                      </a:solidFill>
                      <a:prstDash val="solid"/>
                      <a:round/>
                      <a:headEnd type="none" w="med" len="med"/>
                      <a:tailEnd type="none" w="med" len="med"/>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panose="020B0604020202020204" pitchFamily="34" charset="0"/>
                        </a:rPr>
                        <a:t>Threshold Incidence for Efficacy of</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panose="020B0604020202020204" pitchFamily="34" charset="0"/>
                        </a:rPr>
                        <a:t>Surveillance</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panose="020B0604020202020204" pitchFamily="34" charset="0"/>
                        </a:rPr>
                        <a:t>(&gt;0.25 LYG)(%/year)</a:t>
                      </a:r>
                      <a:endParaRPr kumimoji="0" lang="en-US" altLang="en-US" sz="1800" b="1" i="0" u="none" strike="noStrike" cap="none" normalizeH="0" baseline="0">
                        <a:ln>
                          <a:noFill/>
                        </a:ln>
                        <a:solidFill>
                          <a:srgbClr val="0D0D0D"/>
                        </a:solidFill>
                        <a:effectLst/>
                        <a:latin typeface="Arial" panose="020B0604020202020204" pitchFamily="34" charset="0"/>
                      </a:endParaRPr>
                    </a:p>
                  </a:txBody>
                  <a:tcPr marL="91436" marR="91436" marT="45708" marB="45708" anchor="ctr" horzOverflow="overflow">
                    <a:lnL>
                      <a:noFill/>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Incidence of HCC</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(%/year)</a:t>
                      </a:r>
                      <a:endParaRPr kumimoji="0" lang="en-US" altLang="en-US" sz="1800" b="1" i="0" u="none" strike="noStrike" cap="none" normalizeH="0" baseline="0" dirty="0">
                        <a:ln>
                          <a:noFill/>
                        </a:ln>
                        <a:solidFill>
                          <a:srgbClr val="0D0D0D"/>
                        </a:solidFill>
                        <a:effectLst/>
                        <a:latin typeface="Arial" panose="020B0604020202020204" pitchFamily="34" charset="0"/>
                      </a:endParaRPr>
                    </a:p>
                  </a:txBody>
                  <a:tcPr marL="91436" marR="91436" marT="45708" marB="45708" anchor="ctr" horzOverflow="overflow">
                    <a:lnL>
                      <a:noFill/>
                    </a:lnL>
                    <a:lnR w="12700" cap="flat" cmpd="sng" algn="ctr">
                      <a:solidFill>
                        <a:srgbClr val="009D00"/>
                      </a:solidFill>
                      <a:prstDash val="solid"/>
                      <a:round/>
                      <a:headEnd type="none" w="med" len="med"/>
                      <a:tailEnd type="none" w="med" len="med"/>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701675">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Asian male hepatitis B carriers &gt; age 40</a:t>
                      </a:r>
                    </a:p>
                  </a:txBody>
                  <a:tcPr marL="91436" marR="91436" marT="45708" marB="45708" anchor="ctr" horzOverflow="overflow">
                    <a:lnL w="12700" cap="flat" cmpd="sng" algn="ctr">
                      <a:solidFill>
                        <a:srgbClr val="009D00"/>
                      </a:solidFill>
                      <a:prstDash val="solid"/>
                      <a:round/>
                      <a:headEnd type="none" w="med" len="med"/>
                      <a:tailEnd type="none" w="med" len="med"/>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D0D0D"/>
                          </a:solidFill>
                          <a:effectLst/>
                          <a:latin typeface="Arial" panose="020B0604020202020204" pitchFamily="34" charset="0"/>
                        </a:rPr>
                        <a:t>0.2</a:t>
                      </a:r>
                    </a:p>
                  </a:txBody>
                  <a:tcPr marL="91436" marR="91436" marT="45708" marB="45708" anchor="ctr" horzOverflow="overflow">
                    <a:lnL>
                      <a:noFill/>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0.4–0.6</a:t>
                      </a:r>
                    </a:p>
                  </a:txBody>
                  <a:tcPr marL="91436" marR="91436" marT="45708" marB="45708" anchor="ctr" horzOverflow="overflow">
                    <a:lnL>
                      <a:noFill/>
                    </a:lnL>
                    <a:lnR w="12700" cap="flat" cmpd="sng" algn="ctr">
                      <a:solidFill>
                        <a:srgbClr val="009D00"/>
                      </a:solidFill>
                      <a:prstDash val="solid"/>
                      <a:round/>
                      <a:headEnd type="none" w="med" len="med"/>
                      <a:tailEnd type="none" w="med" len="med"/>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1"/>
                  </a:ext>
                </a:extLst>
              </a:tr>
              <a:tr h="701675">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Asian female hepatitis B carriers &gt; age 50</a:t>
                      </a:r>
                    </a:p>
                  </a:txBody>
                  <a:tcPr marL="91436" marR="91436" marT="45708" marB="45708" anchor="ctr" horzOverflow="overflow">
                    <a:lnL w="12700" cap="flat" cmpd="sng" algn="ctr">
                      <a:solidFill>
                        <a:srgbClr val="009D00"/>
                      </a:solidFill>
                      <a:prstDash val="solid"/>
                      <a:round/>
                      <a:headEnd type="none" w="med" len="med"/>
                      <a:tailEnd type="none" w="med" len="med"/>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D0D0D"/>
                          </a:solidFill>
                          <a:effectLst/>
                          <a:latin typeface="Arial" panose="020B0604020202020204" pitchFamily="34" charset="0"/>
                        </a:rPr>
                        <a:t>0.2</a:t>
                      </a:r>
                    </a:p>
                  </a:txBody>
                  <a:tcPr marL="91436" marR="91436" marT="45708" marB="45708" anchor="ctr" horzOverflow="overflow">
                    <a:lnL>
                      <a:noFill/>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0.3–0.6</a:t>
                      </a:r>
                    </a:p>
                  </a:txBody>
                  <a:tcPr marL="91436" marR="91436" marT="45708" marB="45708" anchor="ctr" horzOverflow="overflow">
                    <a:lnL>
                      <a:noFill/>
                    </a:lnL>
                    <a:lnR w="12700" cap="flat" cmpd="sng" algn="ctr">
                      <a:solidFill>
                        <a:srgbClr val="009D00"/>
                      </a:solidFill>
                      <a:prstDash val="solid"/>
                      <a:round/>
                      <a:headEnd type="none" w="med" len="med"/>
                      <a:tailEnd type="none" w="med" len="med"/>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701675">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Hepatitis B carrier with family history of HCC</a:t>
                      </a:r>
                    </a:p>
                  </a:txBody>
                  <a:tcPr marL="91436" marR="91436" marT="45708" marB="45708" anchor="ctr" horzOverflow="overflow">
                    <a:lnL w="12700" cap="flat" cmpd="sng" algn="ctr">
                      <a:solidFill>
                        <a:srgbClr val="009D00"/>
                      </a:solidFill>
                      <a:prstDash val="solid"/>
                      <a:round/>
                      <a:headEnd type="none" w="med" len="med"/>
                      <a:tailEnd type="none" w="med" len="med"/>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D0D0D"/>
                          </a:solidFill>
                          <a:effectLst/>
                          <a:latin typeface="Arial" panose="020B0604020202020204" pitchFamily="34" charset="0"/>
                        </a:rPr>
                        <a:t>0.2</a:t>
                      </a:r>
                    </a:p>
                  </a:txBody>
                  <a:tcPr marL="91436" marR="91436" marT="45708" marB="45708" anchor="ctr" horzOverflow="overflow">
                    <a:lnL>
                      <a:noFill/>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Incidence higher than </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without family history</a:t>
                      </a:r>
                    </a:p>
                  </a:txBody>
                  <a:tcPr marL="91436" marR="91436" marT="45708" marB="45708" anchor="ctr" horzOverflow="overflow">
                    <a:lnL>
                      <a:noFill/>
                    </a:lnL>
                    <a:lnR w="12700" cap="flat" cmpd="sng" algn="ctr">
                      <a:solidFill>
                        <a:srgbClr val="009D00"/>
                      </a:solidFill>
                      <a:prstDash val="solid"/>
                      <a:round/>
                      <a:headEnd type="none" w="med" len="med"/>
                      <a:tailEnd type="none" w="med" len="med"/>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3"/>
                  </a:ext>
                </a:extLst>
              </a:tr>
              <a:tr h="701675">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African/North American Blacks</a:t>
                      </a:r>
                    </a:p>
                  </a:txBody>
                  <a:tcPr marL="91436" marR="91436" marT="45708" marB="45708" anchor="ctr" horzOverflow="overflow">
                    <a:lnL w="12700" cap="flat" cmpd="sng" algn="ctr">
                      <a:solidFill>
                        <a:srgbClr val="009D00"/>
                      </a:solidFill>
                      <a:prstDash val="solid"/>
                      <a:round/>
                      <a:headEnd type="none" w="med" len="med"/>
                      <a:tailEnd type="none" w="med" len="med"/>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0.2</a:t>
                      </a:r>
                    </a:p>
                  </a:txBody>
                  <a:tcPr marL="91436" marR="91436" marT="45708" marB="45708" anchor="ctr" horzOverflow="overflow">
                    <a:lnL>
                      <a:noFill/>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HCC occurs at a younger age</a:t>
                      </a:r>
                    </a:p>
                  </a:txBody>
                  <a:tcPr marL="91436" marR="91436" marT="45708" marB="45708" anchor="ctr" horzOverflow="overflow">
                    <a:lnL>
                      <a:noFill/>
                    </a:lnL>
                    <a:lnR w="12700" cap="flat" cmpd="sng" algn="ctr">
                      <a:solidFill>
                        <a:srgbClr val="009D00"/>
                      </a:solidFill>
                      <a:prstDash val="solid"/>
                      <a:round/>
                      <a:headEnd type="none" w="med" len="med"/>
                      <a:tailEnd type="none" w="med" len="med"/>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396875">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Cirrhotic hepatitis B carriers</a:t>
                      </a:r>
                    </a:p>
                  </a:txBody>
                  <a:tcPr marL="91436" marR="91436" marT="45708" marB="45708" anchor="ctr" horzOverflow="overflow">
                    <a:lnL w="12700" cap="flat" cmpd="sng" algn="ctr">
                      <a:solidFill>
                        <a:srgbClr val="009D00"/>
                      </a:solidFill>
                      <a:prstDash val="solid"/>
                      <a:round/>
                      <a:headEnd type="none" w="med" len="med"/>
                      <a:tailEnd type="none" w="med" len="med"/>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D0D0D"/>
                          </a:solidFill>
                          <a:effectLst/>
                          <a:latin typeface="Arial" panose="020B0604020202020204" pitchFamily="34" charset="0"/>
                        </a:rPr>
                        <a:t>0.2-1.5</a:t>
                      </a:r>
                    </a:p>
                  </a:txBody>
                  <a:tcPr marL="91436" marR="91436" marT="45708" marB="45708" anchor="ctr" horzOverflow="overflow">
                    <a:lnL>
                      <a:noFill/>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3–8</a:t>
                      </a:r>
                    </a:p>
                  </a:txBody>
                  <a:tcPr marL="91436" marR="91436" marT="45708" marB="45708" anchor="ctr" horzOverflow="overflow">
                    <a:lnL>
                      <a:noFill/>
                    </a:lnL>
                    <a:lnR w="12700" cap="flat" cmpd="sng" algn="ctr">
                      <a:solidFill>
                        <a:srgbClr val="009D00"/>
                      </a:solidFill>
                      <a:prstDash val="solid"/>
                      <a:round/>
                      <a:headEnd type="none" w="med" len="med"/>
                      <a:tailEnd type="none" w="med" len="med"/>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5"/>
                  </a:ext>
                </a:extLst>
              </a:tr>
              <a:tr h="396875">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D0D0D"/>
                          </a:solidFill>
                          <a:effectLst/>
                          <a:latin typeface="Arial" panose="020B0604020202020204" pitchFamily="34" charset="0"/>
                        </a:rPr>
                        <a:t>Hepatitis C cirrhosis</a:t>
                      </a:r>
                    </a:p>
                  </a:txBody>
                  <a:tcPr marL="91436" marR="91436" marT="45708" marB="45708" anchor="ctr" horzOverflow="overflow">
                    <a:lnL w="12700" cap="flat" cmpd="sng" algn="ctr">
                      <a:solidFill>
                        <a:srgbClr val="009D00"/>
                      </a:solidFill>
                      <a:prstDash val="solid"/>
                      <a:round/>
                      <a:headEnd type="none" w="med" len="med"/>
                      <a:tailEnd type="none" w="med" len="med"/>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1.5</a:t>
                      </a:r>
                    </a:p>
                  </a:txBody>
                  <a:tcPr marL="91436" marR="91436" marT="45708" marB="45708" anchor="ctr" horzOverflow="overflow">
                    <a:lnL>
                      <a:noFill/>
                    </a:lnL>
                    <a:lnR>
                      <a:noFill/>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defTabSz="912813" eaLnBrk="0" hangingPunct="0">
                        <a:spcBef>
                          <a:spcPct val="20000"/>
                        </a:spcBef>
                        <a:buClr>
                          <a:srgbClr val="99CCFF"/>
                        </a:buClr>
                        <a:buSzPct val="100000"/>
                        <a:buFont typeface="Symbol" panose="05050102010706020507" pitchFamily="18" charset="2"/>
                        <a:defRPr sz="2800" b="1">
                          <a:solidFill>
                            <a:schemeClr val="tx1"/>
                          </a:solidFill>
                          <a:latin typeface="Arial" panose="020B0604020202020204" pitchFamily="34" charset="0"/>
                        </a:defRPr>
                      </a:lvl1pPr>
                      <a:lvl2pPr defTabSz="912813" eaLnBrk="0" hangingPunct="0">
                        <a:spcBef>
                          <a:spcPct val="20000"/>
                        </a:spcBef>
                        <a:buClr>
                          <a:srgbClr val="99CCFF"/>
                        </a:buClr>
                        <a:buSzPct val="100000"/>
                        <a:buFont typeface="Symbol" panose="05050102010706020507" pitchFamily="18" charset="2"/>
                        <a:defRPr sz="2400" b="1">
                          <a:solidFill>
                            <a:schemeClr val="tx1"/>
                          </a:solidFill>
                          <a:latin typeface="Arial" panose="020B0604020202020204" pitchFamily="34" charset="0"/>
                        </a:defRPr>
                      </a:lvl2pPr>
                      <a:lvl3pPr defTabSz="912813" eaLnBrk="0" hangingPunct="0">
                        <a:spcBef>
                          <a:spcPct val="20000"/>
                        </a:spcBef>
                        <a:buClr>
                          <a:srgbClr val="99CCFF"/>
                        </a:buClr>
                        <a:buSzPct val="100000"/>
                        <a:buFont typeface="Symbol" panose="05050102010706020507" pitchFamily="18" charset="2"/>
                        <a:defRPr sz="2100" b="1">
                          <a:solidFill>
                            <a:schemeClr val="tx1"/>
                          </a:solidFill>
                          <a:latin typeface="Arial" panose="020B0604020202020204" pitchFamily="34" charset="0"/>
                        </a:defRPr>
                      </a:lvl3pPr>
                      <a:lvl4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4pPr>
                      <a:lvl5pPr defTabSz="912813" eaLnBrk="0" hangingPunct="0">
                        <a:spcBef>
                          <a:spcPct val="20000"/>
                        </a:spcBef>
                        <a:buClr>
                          <a:srgbClr val="99CCFF"/>
                        </a:buClr>
                        <a:buSzPct val="100000"/>
                        <a:buFont typeface="Symbol" panose="05050102010706020507" pitchFamily="18" charset="2"/>
                        <a:defRPr b="1">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rgbClr val="99CCFF"/>
                        </a:buClr>
                        <a:buSzPct val="100000"/>
                        <a:buFont typeface="Symbol" panose="05050102010706020507" pitchFamily="18" charset="2"/>
                        <a:defRPr b="1">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D0D0D"/>
                          </a:solidFill>
                          <a:effectLst/>
                          <a:latin typeface="Arial" panose="020B0604020202020204" pitchFamily="34" charset="0"/>
                        </a:rPr>
                        <a:t>3–5</a:t>
                      </a:r>
                    </a:p>
                  </a:txBody>
                  <a:tcPr marL="91436" marR="91436" marT="45708" marB="45708" anchor="ctr" horzOverflow="overflow">
                    <a:lnL>
                      <a:noFill/>
                    </a:lnL>
                    <a:lnR w="12700" cap="flat" cmpd="sng" algn="ctr">
                      <a:solidFill>
                        <a:srgbClr val="009D00"/>
                      </a:solidFill>
                      <a:prstDash val="solid"/>
                      <a:round/>
                      <a:headEnd type="none" w="med" len="med"/>
                      <a:tailEnd type="none" w="med" len="med"/>
                    </a:lnR>
                    <a:lnT w="12700" cap="flat" cmpd="sng" algn="ctr">
                      <a:solidFill>
                        <a:srgbClr val="009D00"/>
                      </a:solidFill>
                      <a:prstDash val="solid"/>
                      <a:round/>
                      <a:headEnd type="none" w="med" len="med"/>
                      <a:tailEnd type="none" w="med" len="med"/>
                    </a:lnT>
                    <a:lnB w="12700" cap="flat" cmpd="sng" algn="ctr">
                      <a:solidFill>
                        <a:srgbClr val="009D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
        <p:nvSpPr>
          <p:cNvPr id="35875" name="Rectangle 6">
            <a:extLst>
              <a:ext uri="{FF2B5EF4-FFF2-40B4-BE49-F238E27FC236}">
                <a16:creationId xmlns:a16="http://schemas.microsoft.com/office/drawing/2014/main" id="{6B0C4420-9487-4D64-B179-E328406765F8}"/>
              </a:ext>
            </a:extLst>
          </p:cNvPr>
          <p:cNvSpPr>
            <a:spLocks noChangeArrowheads="1"/>
          </p:cNvSpPr>
          <p:nvPr/>
        </p:nvSpPr>
        <p:spPr bwMode="auto">
          <a:xfrm>
            <a:off x="1064623" y="6558923"/>
            <a:ext cx="2601980"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spAutoFit/>
          </a:bodyPr>
          <a:lstStyle>
            <a:lvl1pPr>
              <a:spcBef>
                <a:spcPct val="20000"/>
              </a:spcBef>
              <a:buClr>
                <a:srgbClr val="99CCFF"/>
              </a:buClr>
              <a:buSzPct val="100000"/>
              <a:buFont typeface="Symbol" panose="05050102010706020507" pitchFamily="18" charset="2"/>
              <a:buChar char="·"/>
              <a:defRPr sz="3200" b="1">
                <a:solidFill>
                  <a:schemeClr val="tx1"/>
                </a:solidFill>
                <a:latin typeface="Arial" panose="020B0604020202020204" pitchFamily="34" charset="0"/>
              </a:defRPr>
            </a:lvl1pPr>
            <a:lvl2pPr marL="742950" indent="-285750">
              <a:spcBef>
                <a:spcPct val="20000"/>
              </a:spcBef>
              <a:buClr>
                <a:srgbClr val="99CCFF"/>
              </a:buClr>
              <a:buSzPct val="100000"/>
              <a:buFont typeface="Symbol" panose="05050102010706020507" pitchFamily="18" charset="2"/>
              <a:buChar char="·"/>
              <a:defRPr sz="2800" b="1">
                <a:solidFill>
                  <a:schemeClr val="tx1"/>
                </a:solidFill>
                <a:latin typeface="Arial" panose="020B0604020202020204" pitchFamily="34" charset="0"/>
              </a:defRPr>
            </a:lvl2pPr>
            <a:lvl3pPr marL="1143000" indent="-228600">
              <a:spcBef>
                <a:spcPct val="20000"/>
              </a:spcBef>
              <a:buClr>
                <a:srgbClr val="99CCFF"/>
              </a:buClr>
              <a:buSzPct val="100000"/>
              <a:buFont typeface="Symbol" panose="05050102010706020507" pitchFamily="18" charset="2"/>
              <a:buChar char="·"/>
              <a:defRPr sz="2500" b="1">
                <a:solidFill>
                  <a:schemeClr val="tx1"/>
                </a:solidFill>
                <a:latin typeface="Arial" panose="020B0604020202020204" pitchFamily="34" charset="0"/>
              </a:defRPr>
            </a:lvl3pPr>
            <a:lvl4pPr marL="16002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4pPr>
            <a:lvl5pPr marL="2057400" indent="-228600">
              <a:spcBef>
                <a:spcPct val="20000"/>
              </a:spcBef>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CCFF"/>
              </a:buClr>
              <a:buSzPct val="100000"/>
              <a:buFont typeface="Symbol" panose="05050102010706020507" pitchFamily="18" charset="2"/>
              <a:buChar char="·"/>
              <a:defRPr sz="2000" b="1">
                <a:solidFill>
                  <a:schemeClr val="tx1"/>
                </a:solidFill>
                <a:latin typeface="Arial" panose="020B0604020202020204" pitchFamily="34" charset="0"/>
              </a:defRPr>
            </a:lvl9pPr>
          </a:lstStyle>
          <a:p>
            <a:pPr algn="r" eaLnBrk="0" fontAlgn="base" hangingPunct="0">
              <a:spcBef>
                <a:spcPct val="0"/>
              </a:spcBef>
              <a:spcAft>
                <a:spcPct val="0"/>
              </a:spcAft>
              <a:buClrTx/>
              <a:buSzTx/>
              <a:buNone/>
            </a:pPr>
            <a:r>
              <a:rPr lang="en-US" altLang="en-US" sz="1000" i="1" dirty="0">
                <a:latin typeface="Calibri" panose="020F0502020204030204" pitchFamily="34" charset="0"/>
              </a:rPr>
              <a:t>Sherman M. </a:t>
            </a:r>
            <a:r>
              <a:rPr lang="en-US" altLang="en-US" sz="1000" i="1" dirty="0" err="1">
                <a:latin typeface="Calibri" panose="020F0502020204030204" pitchFamily="34" charset="0"/>
              </a:rPr>
              <a:t>Semin</a:t>
            </a:r>
            <a:r>
              <a:rPr lang="en-US" altLang="en-US" sz="1000" i="1" dirty="0">
                <a:latin typeface="Calibri" panose="020F0502020204030204" pitchFamily="34" charset="0"/>
              </a:rPr>
              <a:t> Liver Dis. 2010;30(1):3-16.</a:t>
            </a:r>
          </a:p>
        </p:txBody>
      </p:sp>
      <p:sp>
        <p:nvSpPr>
          <p:cNvPr id="7" name="Title 1">
            <a:extLst>
              <a:ext uri="{FF2B5EF4-FFF2-40B4-BE49-F238E27FC236}">
                <a16:creationId xmlns:a16="http://schemas.microsoft.com/office/drawing/2014/main" id="{B3448565-39DE-4C9C-98AF-45167D897E54}"/>
              </a:ext>
            </a:extLst>
          </p:cNvPr>
          <p:cNvSpPr txBox="1">
            <a:spLocks/>
          </p:cNvSpPr>
          <p:nvPr/>
        </p:nvSpPr>
        <p:spPr>
          <a:xfrm>
            <a:off x="1524000" y="31512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2800" b="1" i="0" kern="1200" spc="-5" dirty="0">
                <a:solidFill>
                  <a:schemeClr val="tx1"/>
                </a:solidFill>
                <a:latin typeface="Calibri"/>
                <a:ea typeface="+mj-ea"/>
                <a:cs typeface="Calibri"/>
              </a:defRPr>
            </a:lvl1pPr>
          </a:lstStyle>
          <a:p>
            <a:pPr>
              <a:defRPr/>
            </a:pPr>
            <a:r>
              <a:rPr lang="en-US" altLang="en-US" sz="3200" dirty="0">
                <a:latin typeface="Calibri" panose="020F0502020204030204" pitchFamily="34" charset="0"/>
              </a:rPr>
              <a:t>Recommended Groups for HCC Surveillance</a:t>
            </a:r>
          </a:p>
        </p:txBody>
      </p:sp>
    </p:spTree>
    <p:custDataLst>
      <p:tags r:id="rId1"/>
    </p:custData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sz="3200" dirty="0"/>
              <a:t>Case discussion: Part II</a:t>
            </a:r>
          </a:p>
        </p:txBody>
      </p:sp>
      <p:sp>
        <p:nvSpPr>
          <p:cNvPr id="5" name="TextBox 4"/>
          <p:cNvSpPr txBox="1"/>
          <p:nvPr/>
        </p:nvSpPr>
        <p:spPr>
          <a:xfrm>
            <a:off x="1447800" y="1752600"/>
            <a:ext cx="9198737" cy="4401205"/>
          </a:xfrm>
          <a:prstGeom prst="rect">
            <a:avLst/>
          </a:prstGeom>
          <a:noFill/>
        </p:spPr>
        <p:txBody>
          <a:bodyPr wrap="none" rtlCol="0">
            <a:spAutoFit/>
          </a:bodyPr>
          <a:lstStyle/>
          <a:p>
            <a:r>
              <a:rPr lang="en-US" sz="2800" dirty="0"/>
              <a:t>Diagnosis : HBV</a:t>
            </a:r>
          </a:p>
          <a:p>
            <a:r>
              <a:rPr lang="en-US" sz="2800" dirty="0"/>
              <a:t>	 HBV DNA 10^6</a:t>
            </a:r>
          </a:p>
          <a:p>
            <a:r>
              <a:rPr lang="en-US" sz="2800" dirty="0"/>
              <a:t>	platelet count is 160,000</a:t>
            </a:r>
          </a:p>
          <a:p>
            <a:r>
              <a:rPr lang="en-US" sz="2800" dirty="0"/>
              <a:t>	gynecomastia</a:t>
            </a:r>
          </a:p>
          <a:p>
            <a:r>
              <a:rPr lang="en-US" sz="2800" dirty="0"/>
              <a:t>	Alcohol use 2-4 </a:t>
            </a:r>
            <a:r>
              <a:rPr lang="en-US" sz="2800" dirty="0" err="1"/>
              <a:t>oz</a:t>
            </a:r>
            <a:r>
              <a:rPr lang="en-US" sz="2800" dirty="0"/>
              <a:t> per day</a:t>
            </a:r>
          </a:p>
          <a:p>
            <a:r>
              <a:rPr lang="en-US" sz="2800" dirty="0"/>
              <a:t>	EGD: no varices</a:t>
            </a:r>
          </a:p>
          <a:p>
            <a:r>
              <a:rPr lang="en-US" sz="2800" dirty="0"/>
              <a:t>	CT/US show normal PV at 11 mm and spleen at 11.5 cm</a:t>
            </a:r>
          </a:p>
          <a:p>
            <a:r>
              <a:rPr lang="en-US" sz="2800" dirty="0"/>
              <a:t>	Vitamin D level is 19</a:t>
            </a:r>
          </a:p>
          <a:p>
            <a:r>
              <a:rPr lang="en-US" sz="2800" dirty="0"/>
              <a:t>	Cholesterol 201</a:t>
            </a:r>
          </a:p>
          <a:p>
            <a:endParaRPr lang="en-US" sz="2800" dirty="0"/>
          </a:p>
        </p:txBody>
      </p:sp>
    </p:spTree>
    <p:extLst>
      <p:ext uri="{BB962C8B-B14F-4D97-AF65-F5344CB8AC3E}">
        <p14:creationId xmlns:p14="http://schemas.microsoft.com/office/powerpoint/2010/main" val="35946808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7200"/>
            <a:ext cx="109728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sz="3200" dirty="0"/>
              <a:t>Case discussion: Part III</a:t>
            </a:r>
          </a:p>
        </p:txBody>
      </p:sp>
      <p:sp>
        <p:nvSpPr>
          <p:cNvPr id="5" name="TextBox 4"/>
          <p:cNvSpPr txBox="1"/>
          <p:nvPr/>
        </p:nvSpPr>
        <p:spPr>
          <a:xfrm>
            <a:off x="2429610" y="1676400"/>
            <a:ext cx="7332777" cy="4832092"/>
          </a:xfrm>
          <a:prstGeom prst="rect">
            <a:avLst/>
          </a:prstGeom>
          <a:noFill/>
        </p:spPr>
        <p:txBody>
          <a:bodyPr wrap="none" rtlCol="0">
            <a:spAutoFit/>
          </a:bodyPr>
          <a:lstStyle/>
          <a:p>
            <a:r>
              <a:rPr lang="en-US" sz="2800" dirty="0"/>
              <a:t>Surgical consult completed</a:t>
            </a:r>
          </a:p>
          <a:p>
            <a:r>
              <a:rPr lang="en-US" sz="2800" dirty="0"/>
              <a:t>	No liver donor available for liver transplant</a:t>
            </a:r>
          </a:p>
          <a:p>
            <a:endParaRPr lang="en-US" sz="2800" dirty="0"/>
          </a:p>
          <a:p>
            <a:r>
              <a:rPr lang="en-US" sz="2800" dirty="0"/>
              <a:t>AFPL3% is 5 %</a:t>
            </a:r>
          </a:p>
          <a:p>
            <a:r>
              <a:rPr lang="en-US" sz="2800" dirty="0"/>
              <a:t>PIVKA-II (DCP)  200 </a:t>
            </a:r>
            <a:r>
              <a:rPr lang="en-US" sz="2800" dirty="0" err="1"/>
              <a:t>mAU</a:t>
            </a:r>
            <a:r>
              <a:rPr lang="en-US" sz="2800" dirty="0"/>
              <a:t>/mL</a:t>
            </a:r>
          </a:p>
          <a:p>
            <a:r>
              <a:rPr lang="en-US" sz="2800" dirty="0"/>
              <a:t>	</a:t>
            </a:r>
          </a:p>
          <a:p>
            <a:r>
              <a:rPr lang="en-US" sz="2800" dirty="0"/>
              <a:t>Surgical resection of left lobe completed</a:t>
            </a:r>
          </a:p>
          <a:p>
            <a:endParaRPr lang="en-US" sz="2800" dirty="0"/>
          </a:p>
          <a:p>
            <a:r>
              <a:rPr lang="en-US" sz="2800" dirty="0"/>
              <a:t>Pathology : microvascular invasion</a:t>
            </a:r>
          </a:p>
          <a:p>
            <a:r>
              <a:rPr lang="en-US" sz="2800" dirty="0"/>
              <a:t>	margins clear of tumor </a:t>
            </a:r>
          </a:p>
          <a:p>
            <a:endParaRPr lang="en-US" sz="2800" dirty="0"/>
          </a:p>
        </p:txBody>
      </p:sp>
    </p:spTree>
    <p:extLst>
      <p:ext uri="{BB962C8B-B14F-4D97-AF65-F5344CB8AC3E}">
        <p14:creationId xmlns:p14="http://schemas.microsoft.com/office/powerpoint/2010/main" val="2878818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57200"/>
            <a:ext cx="109728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sz="3200" dirty="0"/>
              <a:t>Case discussion: Part IV</a:t>
            </a:r>
          </a:p>
        </p:txBody>
      </p:sp>
      <p:sp>
        <p:nvSpPr>
          <p:cNvPr id="5" name="TextBox 4"/>
          <p:cNvSpPr txBox="1"/>
          <p:nvPr/>
        </p:nvSpPr>
        <p:spPr>
          <a:xfrm>
            <a:off x="2429610" y="1752600"/>
            <a:ext cx="7332777" cy="4832092"/>
          </a:xfrm>
          <a:prstGeom prst="rect">
            <a:avLst/>
          </a:prstGeom>
          <a:noFill/>
        </p:spPr>
        <p:txBody>
          <a:bodyPr wrap="none" rtlCol="0">
            <a:spAutoFit/>
          </a:bodyPr>
          <a:lstStyle/>
          <a:p>
            <a:r>
              <a:rPr lang="en-US" sz="2800" dirty="0"/>
              <a:t>Surgical consult completed</a:t>
            </a:r>
          </a:p>
          <a:p>
            <a:r>
              <a:rPr lang="en-US" sz="2800" dirty="0"/>
              <a:t>	No liver donor available for liver transplant</a:t>
            </a:r>
          </a:p>
          <a:p>
            <a:endParaRPr lang="en-US" sz="2800" dirty="0"/>
          </a:p>
          <a:p>
            <a:r>
              <a:rPr lang="en-US" sz="2800" dirty="0"/>
              <a:t>AFPL3% is 5%</a:t>
            </a:r>
          </a:p>
          <a:p>
            <a:r>
              <a:rPr lang="en-US" sz="2800" dirty="0"/>
              <a:t>PIVKA-II (DCP)  200 </a:t>
            </a:r>
            <a:r>
              <a:rPr lang="en-US" sz="2800" dirty="0" err="1"/>
              <a:t>mAU</a:t>
            </a:r>
            <a:r>
              <a:rPr lang="en-US" sz="2800" dirty="0"/>
              <a:t>/mL</a:t>
            </a:r>
          </a:p>
          <a:p>
            <a:endParaRPr lang="en-US" sz="2800" dirty="0"/>
          </a:p>
          <a:p>
            <a:r>
              <a:rPr lang="en-US" sz="2800" dirty="0"/>
              <a:t>Surgical resection of left lobe completed</a:t>
            </a:r>
          </a:p>
          <a:p>
            <a:endParaRPr lang="en-US" sz="2800" dirty="0"/>
          </a:p>
          <a:p>
            <a:r>
              <a:rPr lang="en-US" sz="2800" dirty="0"/>
              <a:t>Pathology : microvascular invasion</a:t>
            </a:r>
          </a:p>
          <a:p>
            <a:r>
              <a:rPr lang="en-US" sz="2800" dirty="0"/>
              <a:t>	margins clear of tumor </a:t>
            </a:r>
          </a:p>
          <a:p>
            <a:endParaRPr lang="en-US" sz="2800" dirty="0"/>
          </a:p>
        </p:txBody>
      </p:sp>
    </p:spTree>
    <p:extLst>
      <p:ext uri="{BB962C8B-B14F-4D97-AF65-F5344CB8AC3E}">
        <p14:creationId xmlns:p14="http://schemas.microsoft.com/office/powerpoint/2010/main" val="3914145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n-US" sz="3200" dirty="0"/>
              <a:t>Case discussion: Part V</a:t>
            </a:r>
          </a:p>
        </p:txBody>
      </p:sp>
      <p:sp>
        <p:nvSpPr>
          <p:cNvPr id="5" name="TextBox 4"/>
          <p:cNvSpPr txBox="1"/>
          <p:nvPr/>
        </p:nvSpPr>
        <p:spPr>
          <a:xfrm>
            <a:off x="1981200" y="1447800"/>
            <a:ext cx="9053343" cy="5693866"/>
          </a:xfrm>
          <a:prstGeom prst="rect">
            <a:avLst/>
          </a:prstGeom>
          <a:noFill/>
        </p:spPr>
        <p:txBody>
          <a:bodyPr wrap="square" rtlCol="0">
            <a:spAutoFit/>
          </a:bodyPr>
          <a:lstStyle/>
          <a:p>
            <a:r>
              <a:rPr lang="en-US" sz="2800" dirty="0"/>
              <a:t>Treatment</a:t>
            </a:r>
          </a:p>
          <a:p>
            <a:r>
              <a:rPr lang="en-US" sz="2800" dirty="0"/>
              <a:t>	Entecavir 0.5 mg per day</a:t>
            </a:r>
          </a:p>
          <a:p>
            <a:r>
              <a:rPr lang="en-US" sz="2800" dirty="0"/>
              <a:t>	Vitamin D 2000 IU per day</a:t>
            </a:r>
          </a:p>
          <a:p>
            <a:r>
              <a:rPr lang="en-US" sz="2800" dirty="0"/>
              <a:t>	Pravastatin 20 mg per day</a:t>
            </a:r>
          </a:p>
          <a:p>
            <a:r>
              <a:rPr lang="en-US" sz="2800" dirty="0"/>
              <a:t>	Alcohol abstinence</a:t>
            </a:r>
          </a:p>
          <a:p>
            <a:endParaRPr lang="en-US" sz="2800" dirty="0"/>
          </a:p>
          <a:p>
            <a:r>
              <a:rPr lang="en-US" sz="2800" dirty="0"/>
              <a:t>Follow up with MR/ alt with US every 3 months with AFP, AFP-L3% and PIVKA-II (DCP) </a:t>
            </a:r>
          </a:p>
          <a:p>
            <a:endParaRPr lang="en-US" sz="2800" dirty="0"/>
          </a:p>
          <a:p>
            <a:r>
              <a:rPr lang="en-US" sz="2800" dirty="0"/>
              <a:t>At 24 months after surgery: </a:t>
            </a:r>
          </a:p>
          <a:p>
            <a:r>
              <a:rPr lang="en-US" sz="2800" dirty="0"/>
              <a:t>	MR negative for cancer, </a:t>
            </a:r>
          </a:p>
          <a:p>
            <a:r>
              <a:rPr lang="en-US" sz="2800" dirty="0"/>
              <a:t>	PIVKA-II; 20mAU/mL, AFP; 2 ng/mL, AFP-L3%; 6%</a:t>
            </a:r>
          </a:p>
          <a:p>
            <a:endParaRPr lang="en-US" sz="2800" dirty="0"/>
          </a:p>
        </p:txBody>
      </p:sp>
    </p:spTree>
    <p:extLst>
      <p:ext uri="{BB962C8B-B14F-4D97-AF65-F5344CB8AC3E}">
        <p14:creationId xmlns:p14="http://schemas.microsoft.com/office/powerpoint/2010/main" val="2871514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descr="b9fa03a8-5ecc-472e-9328-2181c2e72ec2@namprd06">
            <a:extLst>
              <a:ext uri="{FF2B5EF4-FFF2-40B4-BE49-F238E27FC236}">
                <a16:creationId xmlns:a16="http://schemas.microsoft.com/office/drawing/2014/main" id="{159BC4EC-343C-4965-A8F8-5D46A96025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4" b="30108"/>
          <a:stretch/>
        </p:blipFill>
        <p:spPr bwMode="auto">
          <a:xfrm>
            <a:off x="633412" y="1219200"/>
            <a:ext cx="109251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188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B9D24D-C97F-4A81-9BF4-124672D7D43D}"/>
              </a:ext>
            </a:extLst>
          </p:cNvPr>
          <p:cNvPicPr>
            <a:picLocks noChangeAspect="1"/>
          </p:cNvPicPr>
          <p:nvPr/>
        </p:nvPicPr>
        <p:blipFill rotWithShape="1">
          <a:blip r:embed="rId2"/>
          <a:srcRect l="2500" t="8923" r="8125" b="19689"/>
          <a:stretch/>
        </p:blipFill>
        <p:spPr>
          <a:xfrm>
            <a:off x="685800" y="1295400"/>
            <a:ext cx="10896600" cy="3657600"/>
          </a:xfrm>
          <a:prstGeom prst="rect">
            <a:avLst/>
          </a:prstGeom>
        </p:spPr>
      </p:pic>
      <p:pic>
        <p:nvPicPr>
          <p:cNvPr id="4" name="Picture 3">
            <a:extLst>
              <a:ext uri="{FF2B5EF4-FFF2-40B4-BE49-F238E27FC236}">
                <a16:creationId xmlns:a16="http://schemas.microsoft.com/office/drawing/2014/main" id="{DC281FC1-FFCC-43F0-8D76-15959A0565D8}"/>
              </a:ext>
            </a:extLst>
          </p:cNvPr>
          <p:cNvPicPr>
            <a:picLocks noChangeAspect="1"/>
          </p:cNvPicPr>
          <p:nvPr/>
        </p:nvPicPr>
        <p:blipFill>
          <a:blip r:embed="rId3"/>
          <a:stretch>
            <a:fillRect/>
          </a:stretch>
        </p:blipFill>
        <p:spPr>
          <a:xfrm>
            <a:off x="3619500" y="5029200"/>
            <a:ext cx="4953000" cy="1718861"/>
          </a:xfrm>
          <a:prstGeom prst="rect">
            <a:avLst/>
          </a:prstGeom>
        </p:spPr>
      </p:pic>
      <p:sp>
        <p:nvSpPr>
          <p:cNvPr id="3" name="Title 2">
            <a:extLst>
              <a:ext uri="{FF2B5EF4-FFF2-40B4-BE49-F238E27FC236}">
                <a16:creationId xmlns:a16="http://schemas.microsoft.com/office/drawing/2014/main" id="{5819EAE8-A4A5-4F3A-9F9E-8787663FD1EB}"/>
              </a:ext>
            </a:extLst>
          </p:cNvPr>
          <p:cNvSpPr>
            <a:spLocks noGrp="1"/>
          </p:cNvSpPr>
          <p:nvPr>
            <p:ph type="title"/>
          </p:nvPr>
        </p:nvSpPr>
        <p:spPr/>
        <p:txBody>
          <a:bodyPr/>
          <a:lstStyle/>
          <a:p>
            <a:r>
              <a:rPr lang="en-US" dirty="0"/>
              <a:t>Phases of Biomarker Development</a:t>
            </a:r>
          </a:p>
        </p:txBody>
      </p:sp>
    </p:spTree>
    <p:extLst>
      <p:ext uri="{BB962C8B-B14F-4D97-AF65-F5344CB8AC3E}">
        <p14:creationId xmlns:p14="http://schemas.microsoft.com/office/powerpoint/2010/main" val="20427036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BCEA04-AC99-434C-BCD3-1075675CA7CC}"/>
              </a:ext>
            </a:extLst>
          </p:cNvPr>
          <p:cNvPicPr>
            <a:picLocks noChangeAspect="1"/>
          </p:cNvPicPr>
          <p:nvPr/>
        </p:nvPicPr>
        <p:blipFill>
          <a:blip r:embed="rId2"/>
          <a:stretch>
            <a:fillRect/>
          </a:stretch>
        </p:blipFill>
        <p:spPr>
          <a:xfrm>
            <a:off x="1641959" y="838200"/>
            <a:ext cx="8908081" cy="5771811"/>
          </a:xfrm>
          <a:prstGeom prst="rect">
            <a:avLst/>
          </a:prstGeom>
        </p:spPr>
      </p:pic>
    </p:spTree>
    <p:extLst>
      <p:ext uri="{BB962C8B-B14F-4D97-AF65-F5344CB8AC3E}">
        <p14:creationId xmlns:p14="http://schemas.microsoft.com/office/powerpoint/2010/main" val="6027448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E162DA-C7BC-4D53-85E1-3709C6801986}"/>
              </a:ext>
            </a:extLst>
          </p:cNvPr>
          <p:cNvPicPr>
            <a:picLocks noChangeAspect="1"/>
          </p:cNvPicPr>
          <p:nvPr/>
        </p:nvPicPr>
        <p:blipFill rotWithShape="1">
          <a:blip r:embed="rId2"/>
          <a:srcRect l="342" r="1407" b="6819"/>
          <a:stretch/>
        </p:blipFill>
        <p:spPr>
          <a:xfrm>
            <a:off x="381000" y="762000"/>
            <a:ext cx="11506199" cy="4036423"/>
          </a:xfrm>
          <a:prstGeom prst="rect">
            <a:avLst/>
          </a:prstGeom>
        </p:spPr>
      </p:pic>
      <p:pic>
        <p:nvPicPr>
          <p:cNvPr id="3" name="Picture 2">
            <a:extLst>
              <a:ext uri="{FF2B5EF4-FFF2-40B4-BE49-F238E27FC236}">
                <a16:creationId xmlns:a16="http://schemas.microsoft.com/office/drawing/2014/main" id="{EF0DCF1C-A217-47D7-8415-C5A4FFF85233}"/>
              </a:ext>
            </a:extLst>
          </p:cNvPr>
          <p:cNvPicPr>
            <a:picLocks noChangeAspect="1"/>
          </p:cNvPicPr>
          <p:nvPr/>
        </p:nvPicPr>
        <p:blipFill>
          <a:blip r:embed="rId3"/>
          <a:stretch>
            <a:fillRect/>
          </a:stretch>
        </p:blipFill>
        <p:spPr>
          <a:xfrm>
            <a:off x="6400800" y="4800600"/>
            <a:ext cx="5486400" cy="1903969"/>
          </a:xfrm>
          <a:prstGeom prst="rect">
            <a:avLst/>
          </a:prstGeom>
        </p:spPr>
      </p:pic>
    </p:spTree>
    <p:extLst>
      <p:ext uri="{BB962C8B-B14F-4D97-AF65-F5344CB8AC3E}">
        <p14:creationId xmlns:p14="http://schemas.microsoft.com/office/powerpoint/2010/main" val="3179460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7050" y="698615"/>
            <a:ext cx="7057899" cy="5059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sz="3200" dirty="0"/>
              <a:t>A update of HCC biomarker</a:t>
            </a:r>
            <a:r>
              <a:rPr lang="en-US" sz="3200" dirty="0"/>
              <a:t>s</a:t>
            </a:r>
            <a:r>
              <a:rPr sz="3200" dirty="0"/>
              <a:t>:</a:t>
            </a:r>
            <a:r>
              <a:rPr lang="en-US" sz="3200" dirty="0"/>
              <a:t> </a:t>
            </a:r>
            <a:br>
              <a:rPr lang="en-US" sz="3200" dirty="0"/>
            </a:br>
            <a:r>
              <a:rPr lang="en-US" sz="3200" dirty="0"/>
              <a:t>not for diagnosis&gt;&gt;&gt;&gt; early detection</a:t>
            </a:r>
            <a:endParaRPr sz="3200" dirty="0"/>
          </a:p>
        </p:txBody>
      </p:sp>
      <p:sp>
        <p:nvSpPr>
          <p:cNvPr id="3" name="object 3"/>
          <p:cNvSpPr/>
          <p:nvPr/>
        </p:nvSpPr>
        <p:spPr>
          <a:xfrm>
            <a:off x="2143870" y="1432083"/>
            <a:ext cx="3508948" cy="518613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06865" y="1470096"/>
            <a:ext cx="4118245" cy="529189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287000" y="6248400"/>
            <a:ext cx="1371600" cy="36982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645136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B6ED6-530D-406D-AD20-095749638D01}"/>
              </a:ext>
            </a:extLst>
          </p:cNvPr>
          <p:cNvSpPr>
            <a:spLocks noGrp="1"/>
          </p:cNvSpPr>
          <p:nvPr>
            <p:ph type="title"/>
          </p:nvPr>
        </p:nvSpPr>
        <p:spPr>
          <a:xfrm>
            <a:off x="609600" y="2286000"/>
            <a:ext cx="10972800" cy="1143000"/>
          </a:xfrm>
        </p:spPr>
        <p:txBody>
          <a:bodyPr>
            <a:normAutofit fontScale="90000"/>
          </a:bodyPr>
          <a:lstStyle/>
          <a:p>
            <a:r>
              <a:rPr lang="en-US" sz="3600" dirty="0"/>
              <a:t>Thank you!</a:t>
            </a:r>
            <a:br>
              <a:rPr lang="en-US" sz="3600" dirty="0"/>
            </a:br>
            <a:br>
              <a:rPr lang="en-US" sz="3600" dirty="0"/>
            </a:b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33400"/>
            <a:ext cx="10287000" cy="1143000"/>
          </a:xfrm>
        </p:spPr>
        <p:txBody>
          <a:bodyPr>
            <a:noAutofit/>
          </a:bodyPr>
          <a:lstStyle/>
          <a:p>
            <a:pPr>
              <a:defRPr/>
            </a:pPr>
            <a:r>
              <a:rPr lang="en-US" altLang="ja-JP" sz="3200" dirty="0">
                <a:ea typeface="ＭＳ Ｐゴシック" charset="-128"/>
              </a:rPr>
              <a:t>Early Detection Allows Curative Treatments BCLC algorithm</a:t>
            </a:r>
            <a:endParaRPr lang="en-US" altLang="en-US" sz="3200" dirty="0"/>
          </a:p>
        </p:txBody>
      </p:sp>
      <p:sp>
        <p:nvSpPr>
          <p:cNvPr id="25605" name="Slide Number Placeholder 3"/>
          <p:cNvSpPr>
            <a:spLocks noGrp="1"/>
          </p:cNvSpPr>
          <p:nvPr>
            <p:ph type="sldNum" sz="quarter" idx="4294967295"/>
          </p:nvPr>
        </p:nvSpPr>
        <p:spPr bwMode="auto">
          <a:xfrm>
            <a:off x="6019800" y="6492876"/>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itchFamily="34" charset="0"/>
              </a:defRPr>
            </a:lvl1pPr>
            <a:lvl2pPr marL="742950" indent="-285750" eaLnBrk="0" hangingPunct="0">
              <a:spcBef>
                <a:spcPct val="20000"/>
              </a:spcBef>
              <a:buChar char="–"/>
              <a:defRPr sz="24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90D2052D-4F8B-4A41-BB9C-682CBF402BF6}" type="slidenum">
              <a:rPr lang="en-US" altLang="en-US" sz="2000">
                <a:solidFill>
                  <a:srgbClr val="AFADA5"/>
                </a:solidFill>
              </a:rPr>
              <a:pPr eaLnBrk="1" hangingPunct="1">
                <a:spcBef>
                  <a:spcPct val="0"/>
                </a:spcBef>
                <a:buFontTx/>
                <a:buNone/>
              </a:pPr>
              <a:t>8</a:t>
            </a:fld>
            <a:endParaRPr lang="en-US" altLang="en-US" sz="2000">
              <a:solidFill>
                <a:srgbClr val="AFADA5"/>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399" y="1488440"/>
            <a:ext cx="782320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86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200" dirty="0"/>
              <a:t>Surveillance Guidelines for High-Risk Patients</a:t>
            </a:r>
          </a:p>
        </p:txBody>
      </p:sp>
      <p:graphicFrame>
        <p:nvGraphicFramePr>
          <p:cNvPr id="7" name="Content Placeholder 6"/>
          <p:cNvGraphicFramePr>
            <a:graphicFrameLocks noGrp="1"/>
          </p:cNvGraphicFramePr>
          <p:nvPr>
            <p:ph idx="1"/>
          </p:nvPr>
        </p:nvGraphicFramePr>
        <p:xfrm>
          <a:off x="762000" y="1600200"/>
          <a:ext cx="10972800" cy="4638040"/>
        </p:xfrm>
        <a:graphic>
          <a:graphicData uri="http://schemas.openxmlformats.org/drawingml/2006/table">
            <a:tbl>
              <a:tblPr firstRow="1" bandRow="1">
                <a:tableStyleId>{638B1855-1B75-4FBE-930C-398BA8C253C6}</a:tableStyleId>
              </a:tblPr>
              <a:tblGrid>
                <a:gridCol w="4191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Organizations	</a:t>
                      </a:r>
                      <a:endParaRPr lang="en-US" sz="1800" b="0" i="0" u="none" strike="noStrike" kern="1200" baseline="0" dirty="0">
                        <a:solidFill>
                          <a:schemeClr val="lt1"/>
                        </a:solidFill>
                        <a:latin typeface="+mn-lt"/>
                        <a:ea typeface="+mn-ea"/>
                        <a:cs typeface="+mn-cs"/>
                      </a:endParaRPr>
                    </a:p>
                  </a:txBody>
                  <a:tcP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Surveillance Recommendation	</a:t>
                      </a:r>
                      <a:endParaRPr lang="en-US" sz="1800" b="0" i="0" u="none" strike="noStrike" kern="1200" baseline="0" dirty="0">
                        <a:solidFill>
                          <a:schemeClr val="lt1"/>
                        </a:solidFill>
                        <a:latin typeface="+mn-lt"/>
                        <a:ea typeface="+mn-ea"/>
                        <a:cs typeface="+mn-cs"/>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2400" u="none" strike="noStrike" kern="1200" baseline="0" dirty="0"/>
                        <a:t>AASLD</a:t>
                      </a:r>
                    </a:p>
                    <a:p>
                      <a:r>
                        <a:rPr lang="en-US" sz="1400" u="none" strike="noStrike" kern="1200" baseline="0" dirty="0"/>
                        <a:t>American Association for the Study of Liver Diseases </a:t>
                      </a:r>
                      <a:endParaRPr lang="en-US" sz="1400" b="0" i="0" u="none" strike="noStrike" kern="1200" baseline="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2000" u="none" strike="noStrike" kern="1200" baseline="0" dirty="0"/>
                        <a:t>Ultrasound every 6 months	</a:t>
                      </a:r>
                      <a:endParaRPr lang="en-US" sz="2000" b="0" i="0" u="none" strike="noStrike" kern="1200" baseline="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400" u="none" strike="noStrike" kern="1200" baseline="0" dirty="0"/>
                        <a:t>EASL</a:t>
                      </a:r>
                    </a:p>
                    <a:p>
                      <a:r>
                        <a:rPr lang="en-US" sz="1400" u="none" strike="noStrike" kern="1200" baseline="0" dirty="0"/>
                        <a:t>European Association for the Study of the Liver </a:t>
                      </a:r>
                      <a:r>
                        <a:rPr lang="en-US" sz="1800" u="none" strike="noStrike" kern="1200" baseline="0" dirty="0"/>
                        <a:t>	</a:t>
                      </a:r>
                      <a:endParaRPr lang="en-US" sz="1800" b="0" i="0" u="none" strike="noStrike" kern="1200" baseline="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t>Ultrasound every 6 months (AFP denoted as risk marker)</a:t>
                      </a:r>
                      <a:endParaRPr lang="en-US" sz="2000" b="0" i="0" u="none" strike="noStrike" kern="1200" baseline="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400" u="none" strike="noStrike" kern="1200" baseline="0" dirty="0"/>
                        <a:t>APASL</a:t>
                      </a:r>
                    </a:p>
                    <a:p>
                      <a:r>
                        <a:rPr lang="en-US" sz="1400" u="none" strike="noStrike" kern="1200" baseline="0" dirty="0"/>
                        <a:t>Asian-Pacific Association for the Study of the Liver </a:t>
                      </a:r>
                      <a:endParaRPr lang="en-US" sz="1400" b="0" i="0" u="none" strike="noStrike" kern="1200" baseline="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t>AFP + Ultrasound every 6 months	</a:t>
                      </a:r>
                      <a:endParaRPr lang="en-US" sz="2000" b="0" i="0" u="none" strike="noStrike" kern="1200" baseline="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2400" u="none" strike="noStrike" kern="1200" baseline="0" dirty="0"/>
                        <a:t>NCCN</a:t>
                      </a:r>
                    </a:p>
                    <a:p>
                      <a:r>
                        <a:rPr lang="en-US" sz="1400" u="none" strike="noStrike" kern="1200" baseline="0" dirty="0"/>
                        <a:t>National Comprehensive Cancer Network </a:t>
                      </a:r>
                      <a:r>
                        <a:rPr lang="en-US" sz="1800" u="none" strike="noStrike" kern="1200" baseline="0" dirty="0"/>
                        <a:t>	</a:t>
                      </a:r>
                      <a:endParaRPr lang="en-US" sz="1800" b="0" i="0" u="none" strike="noStrike" kern="1200" baseline="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t>AFP + ultrasound every 6-12 months	</a:t>
                      </a:r>
                      <a:endParaRPr lang="en-US" sz="2000" b="0" i="0" u="none" strike="noStrike" kern="1200" baseline="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400" u="none" strike="noStrike" kern="1200" baseline="0" dirty="0"/>
                        <a:t>VA</a:t>
                      </a:r>
                    </a:p>
                    <a:p>
                      <a:r>
                        <a:rPr lang="en-US" sz="1400" u="none" strike="noStrike" kern="1200" baseline="0" dirty="0"/>
                        <a:t>United States Department of Veterans Affairs </a:t>
                      </a:r>
                      <a:r>
                        <a:rPr lang="en-US" sz="1800" u="none" strike="noStrike" kern="1200" baseline="0" dirty="0"/>
                        <a:t>	</a:t>
                      </a:r>
                      <a:endParaRPr lang="en-US" sz="1800" b="0" i="0" u="none" strike="noStrike" kern="1200" baseline="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a:t>AFP + ultrasound every 6-12 months	</a:t>
                      </a:r>
                      <a:endParaRPr lang="en-US" sz="2000" b="0" i="0" u="none" strike="noStrike" kern="1200" baseline="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2400" u="none" strike="noStrike" kern="1200" baseline="0" dirty="0"/>
                        <a:t>JSH</a:t>
                      </a:r>
                    </a:p>
                    <a:p>
                      <a:r>
                        <a:rPr lang="en-US" sz="1400" u="none" strike="noStrike" kern="1200" baseline="0" dirty="0"/>
                        <a:t>Japan Society of </a:t>
                      </a:r>
                      <a:r>
                        <a:rPr lang="en-US" sz="1400" u="none" strike="noStrike" kern="1200" baseline="0" dirty="0" err="1"/>
                        <a:t>Hepatology</a:t>
                      </a:r>
                      <a:r>
                        <a:rPr lang="en-US" sz="1400" u="none" strike="noStrike" kern="1200" baseline="0" dirty="0"/>
                        <a:t> </a:t>
                      </a:r>
                      <a:r>
                        <a:rPr lang="en-US" sz="1800" u="none" strike="noStrike" kern="1200" baseline="0" dirty="0"/>
                        <a:t>	</a:t>
                      </a:r>
                      <a:endParaRPr lang="en-US" sz="1800" b="0" i="0" u="none" strike="noStrike" kern="1200" baseline="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sz="2000" u="none" strike="noStrike" kern="1200" baseline="0" dirty="0">
                          <a:highlight>
                            <a:srgbClr val="FF0000"/>
                          </a:highlight>
                        </a:rPr>
                        <a:t>AFP/AFP-L3/PIVKA-II </a:t>
                      </a:r>
                      <a:r>
                        <a:rPr lang="en-US" sz="2000" u="none" strike="noStrike" kern="1200" baseline="0" dirty="0"/>
                        <a:t>+ ultrasound every 3-6 months</a:t>
                      </a:r>
                      <a:endParaRPr lang="en-US" sz="2000" b="0" i="0" u="none" strike="noStrike" kern="1200" baseline="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4D999223-6591-4E46-826F-97EAE19DBB3E}"/>
              </a:ext>
            </a:extLst>
          </p:cNvPr>
          <p:cNvSpPr txBox="1"/>
          <p:nvPr/>
        </p:nvSpPr>
        <p:spPr>
          <a:xfrm>
            <a:off x="8077200" y="2133600"/>
            <a:ext cx="1336200" cy="369332"/>
          </a:xfrm>
          <a:prstGeom prst="rect">
            <a:avLst/>
          </a:prstGeom>
          <a:noFill/>
        </p:spPr>
        <p:txBody>
          <a:bodyPr wrap="none" rtlCol="0">
            <a:spAutoFit/>
          </a:bodyPr>
          <a:lstStyle/>
          <a:p>
            <a:r>
              <a:rPr lang="en-US" dirty="0">
                <a:highlight>
                  <a:srgbClr val="FFFF00"/>
                </a:highlight>
              </a:rPr>
              <a:t>AFP OPTION</a:t>
            </a:r>
          </a:p>
        </p:txBody>
      </p:sp>
    </p:spTree>
    <p:extLst>
      <p:ext uri="{BB962C8B-B14F-4D97-AF65-F5344CB8AC3E}">
        <p14:creationId xmlns:p14="http://schemas.microsoft.com/office/powerpoint/2010/main" val="433909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Office Theme">
  <a:themeElements>
    <a:clrScheme name="WLS">
      <a:dk1>
        <a:srgbClr val="3F3F3F"/>
      </a:dk1>
      <a:lt1>
        <a:srgbClr val="FFFFFF"/>
      </a:lt1>
      <a:dk2>
        <a:srgbClr val="3F3F3F"/>
      </a:dk2>
      <a:lt2>
        <a:srgbClr val="FFFFFF"/>
      </a:lt2>
      <a:accent1>
        <a:srgbClr val="E4004B"/>
      </a:accent1>
      <a:accent2>
        <a:srgbClr val="C77541"/>
      </a:accent2>
      <a:accent3>
        <a:srgbClr val="EEC054"/>
      </a:accent3>
      <a:accent4>
        <a:srgbClr val="87C095"/>
      </a:accent4>
      <a:accent5>
        <a:srgbClr val="A2D2E0"/>
      </a:accent5>
      <a:accent6>
        <a:srgbClr val="4989AC"/>
      </a:accent6>
      <a:hlink>
        <a:srgbClr val="0033CC"/>
      </a:hlink>
      <a:folHlink>
        <a:srgbClr val="00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5316</TotalTime>
  <Words>7863</Words>
  <Application>Microsoft Office PowerPoint</Application>
  <PresentationFormat>Widescreen</PresentationFormat>
  <Paragraphs>1344</Paragraphs>
  <Slides>79</Slides>
  <Notes>57</Notes>
  <HiddenSlides>33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92" baseType="lpstr">
      <vt:lpstr>HG創英角ｺﾞｼｯｸUB</vt:lpstr>
      <vt:lpstr>Arial</vt:lpstr>
      <vt:lpstr>Calibri</vt:lpstr>
      <vt:lpstr>Century Gothic</vt:lpstr>
      <vt:lpstr>Courier New</vt:lpstr>
      <vt:lpstr>Symbol</vt:lpstr>
      <vt:lpstr>Times New Roman</vt:lpstr>
      <vt:lpstr>Trebuchet MS</vt:lpstr>
      <vt:lpstr>Verdana</vt:lpstr>
      <vt:lpstr>Wingdings</vt:lpstr>
      <vt:lpstr>Office Theme</vt:lpstr>
      <vt:lpstr>Microsoft Excel Chart</vt:lpstr>
      <vt:lpstr>Chart</vt:lpstr>
      <vt:lpstr>HCC Surveillance  in an Era of  Biomarkers Application of  State of the Art Tools </vt:lpstr>
      <vt:lpstr>Disclosures</vt:lpstr>
      <vt:lpstr>Outline and Contents</vt:lpstr>
      <vt:lpstr>Hepatocellular Carcinoma: HCC</vt:lpstr>
      <vt:lpstr>Progression of Liver Disease To HCC</vt:lpstr>
      <vt:lpstr>Screening and Surveillance</vt:lpstr>
      <vt:lpstr>Recommended Groups for HCC Surveillance</vt:lpstr>
      <vt:lpstr>Early Detection Allows Curative Treatments BCLC algorithm</vt:lpstr>
      <vt:lpstr>Surveillance Guidelines for High-Risk Patients</vt:lpstr>
      <vt:lpstr>PowerPoint Presentation</vt:lpstr>
      <vt:lpstr>Imaging Modalities for HCC Surveillance</vt:lpstr>
      <vt:lpstr>Ultrasound: Low Sensitivity, High Specificity</vt:lpstr>
      <vt:lpstr>Ultrasound in HCC surveillance</vt:lpstr>
      <vt:lpstr>PowerPoint Presentation</vt:lpstr>
      <vt:lpstr>Sensitivity of HCC detection</vt:lpstr>
      <vt:lpstr>Ultrasound Images - right hepatic lobe</vt:lpstr>
      <vt:lpstr>Ultrasound Images - left hepatic lobe do you see a tumor ?</vt:lpstr>
      <vt:lpstr>Ultrasound is Not Ideal as a Stand-Alone Surveillance Tool</vt:lpstr>
      <vt:lpstr>PowerPoint Presentation</vt:lpstr>
      <vt:lpstr>4 Phase CT Imaging  Key for LiRADS utilization</vt:lpstr>
      <vt:lpstr>?CT Scan, MRI for HCC Surveillance</vt:lpstr>
      <vt:lpstr>HCC Diagnosis  Following Detection of Mass in Cirrhotic Liver</vt:lpstr>
      <vt:lpstr>Contrast CT vs MRI for early detection</vt:lpstr>
      <vt:lpstr>Why is HCC Surveillance Beneficial? HCC Treatment Options: Earlier is Better</vt:lpstr>
      <vt:lpstr>PowerPoint Presentation</vt:lpstr>
      <vt:lpstr>PowerPoint Presentation</vt:lpstr>
      <vt:lpstr>5 year survival rate comparison   JAPAN uses UltraSound/Triple biomarker panel</vt:lpstr>
      <vt:lpstr>Average Tumor Size at HCC Diagnosis in Vietnam</vt:lpstr>
      <vt:lpstr>PowerPoint Presentation</vt:lpstr>
      <vt:lpstr>HCC Surveillance in Japan  </vt:lpstr>
      <vt:lpstr>Is Surveillance “Worthwhile”?  Western Standards</vt:lpstr>
      <vt:lpstr>Lead Time Bias and Cancer Screening</vt:lpstr>
      <vt:lpstr>Length Time Bias and Cancer Screening</vt:lpstr>
      <vt:lpstr>Outcome of HCC Surveillance</vt:lpstr>
      <vt:lpstr>Outcome of HCC Surveillance</vt:lpstr>
      <vt:lpstr>FDA Cleared HCC Risk Biomarkers for Surveillance and  Early Detection</vt:lpstr>
      <vt:lpstr>AFP and AFP-L3</vt:lpstr>
      <vt:lpstr>PIVKA-II/DCP</vt:lpstr>
      <vt:lpstr>FDA Cleared: Intended Use</vt:lpstr>
      <vt:lpstr>Inclusion of AFP-L3% &amp; DCP (PIVKA-II) Improves  Early Risk Assessment for HCC</vt:lpstr>
      <vt:lpstr>Utility of biomarkers in poor quality US exams</vt:lpstr>
      <vt:lpstr>Detection of  HCC using triple Biomarkers (TM) in poor quality US  is equivalent to high quality US</vt:lpstr>
      <vt:lpstr>AFP-L3% and DCP Are Independent Biomarkers  </vt:lpstr>
      <vt:lpstr>Case 1 - Risk Assessment Using AFP-L3% and DCP Elevation</vt:lpstr>
      <vt:lpstr>Case 2 - Risk Assessment Using AFP-L3% Elevation</vt:lpstr>
      <vt:lpstr>Case 3 - Risk Assessment Using DCP (PIVKA-II) Elevation</vt:lpstr>
      <vt:lpstr>Combined HCC Biomarker Usage Yields a More Complete Assessment of Probability of Current Cancer</vt:lpstr>
      <vt:lpstr>Sensitivity of Biomarkers for HCC Detection  Depends On Stage And Size</vt:lpstr>
      <vt:lpstr>PowerPoint Presentation</vt:lpstr>
      <vt:lpstr>We Use Three Established Blood Tests  Widely Used In Japan For Diagnosis And Surveillance</vt:lpstr>
      <vt:lpstr>PowerPoint Presentation</vt:lpstr>
      <vt:lpstr>Individual Data  - Before The GALAD Model (Japan)</vt:lpstr>
      <vt:lpstr>PowerPoint Presentation</vt:lpstr>
      <vt:lpstr>Change In Probability of HCC, according to GALAD  Before Clinical Diagnosis </vt:lpstr>
      <vt:lpstr>Changes After Resection With Curative Intent According To Recurrence Within Two Years</vt:lpstr>
      <vt:lpstr>Combination Biomarkers</vt:lpstr>
      <vt:lpstr>PowerPoint Presentation</vt:lpstr>
      <vt:lpstr>Test Characteristics Prospective RT of US vs US and BM</vt:lpstr>
      <vt:lpstr>PowerPoint Presentation</vt:lpstr>
      <vt:lpstr>A Proposed Liver Surveillance Algorithm</vt:lpstr>
      <vt:lpstr>When to stop HCC surveillance ?</vt:lpstr>
      <vt:lpstr>PowerPoint Presentation</vt:lpstr>
      <vt:lpstr>PowerPoint Presentation</vt:lpstr>
      <vt:lpstr>HCC Biomarkers Can Help Patient Management </vt:lpstr>
      <vt:lpstr>PIVKA-II (DCP) : correlation with MVI</vt:lpstr>
      <vt:lpstr>AFP and PIVKA-II (DCP) and histology</vt:lpstr>
      <vt:lpstr>Prediction of MVI</vt:lpstr>
      <vt:lpstr>AFP, AFP-L3% and DCP levels during sorafenib treatment in patients with advanced HCC</vt:lpstr>
      <vt:lpstr>Case discussion:</vt:lpstr>
      <vt:lpstr>Case discussion: Part II</vt:lpstr>
      <vt:lpstr>Case discussion: Part III</vt:lpstr>
      <vt:lpstr>Case discussion: Part IV</vt:lpstr>
      <vt:lpstr>Case discussion: Part V</vt:lpstr>
      <vt:lpstr>PowerPoint Presentation</vt:lpstr>
      <vt:lpstr>Phases of Biomarker Development</vt:lpstr>
      <vt:lpstr>PowerPoint Presentation</vt:lpstr>
      <vt:lpstr>PowerPoint Presentation</vt:lpstr>
      <vt:lpstr>A update of HCC biomarkers:  not for diagnosis&gt;&gt;&gt;&gt; early detection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Kimiko Arimoto</dc:creator>
  <cp:lastModifiedBy>Robert Gish</cp:lastModifiedBy>
  <cp:revision>273</cp:revision>
  <dcterms:created xsi:type="dcterms:W3CDTF">2014-03-25T23:34:32Z</dcterms:created>
  <dcterms:modified xsi:type="dcterms:W3CDTF">2019-11-02T16:24:29Z</dcterms:modified>
</cp:coreProperties>
</file>